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6" r:id="rId3"/>
    <p:sldId id="257" r:id="rId4"/>
    <p:sldId id="277" r:id="rId5"/>
    <p:sldId id="259" r:id="rId6"/>
    <p:sldId id="260" r:id="rId7"/>
    <p:sldId id="261" r:id="rId8"/>
    <p:sldId id="262" r:id="rId9"/>
    <p:sldId id="267"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4FAA73-0DD5-4384-866C-49720DF74ED2}" type="datetimeFigureOut">
              <a:rPr lang="en-IN" smtClean="0"/>
              <a:pPr/>
              <a:t>06-02-2018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2AF00-BDC7-49B5-9FDD-215D9405D79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652AF00-BDC7-49B5-9FDD-215D9405D79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652AF00-BDC7-49B5-9FDD-215D9405D79D}"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652AF00-BDC7-49B5-9FDD-215D9405D79D}"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652AF00-BDC7-49B5-9FDD-215D9405D79D}"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548B6-EE9C-4375-BCD6-B8B6A5E83BF5}"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548B6-EE9C-4375-BCD6-B8B6A5E83BF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548B6-EE9C-4375-BCD6-B8B6A5E83BF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A13084-2636-4E7D-A360-C31F52D20EAD}" type="datetimeFigureOut">
              <a:rPr lang="en-IN" smtClean="0"/>
              <a:pPr/>
              <a:t>06-02-2018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548B6-EE9C-4375-BCD6-B8B6A5E83BF5}"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9A13084-2636-4E7D-A360-C31F52D20EAD}" type="datetimeFigureOut">
              <a:rPr lang="en-IN" smtClean="0"/>
              <a:pPr/>
              <a:t>06-02-2018</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FBA548B6-EE9C-4375-BCD6-B8B6A5E83BF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9A13084-2636-4E7D-A360-C31F52D20EAD}" type="datetimeFigureOut">
              <a:rPr lang="en-IN" smtClean="0"/>
              <a:pPr/>
              <a:t>06-02-2018</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BA548B6-EE9C-4375-BCD6-B8B6A5E83BF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ndiankanoon.org/doc/36758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diankanoon.org/doc/981147/" TargetMode="External"/><Relationship Id="rId2" Type="http://schemas.openxmlformats.org/officeDocument/2006/relationships/hyperlink" Target="https://indiankanoon.org/doc/36758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Legislative Drafting </a:t>
            </a:r>
            <a:endParaRPr lang="en-IN" dirty="0"/>
          </a:p>
        </p:txBody>
      </p:sp>
      <p:sp>
        <p:nvSpPr>
          <p:cNvPr id="3" name="Subtitle 2"/>
          <p:cNvSpPr>
            <a:spLocks noGrp="1"/>
          </p:cNvSpPr>
          <p:nvPr>
            <p:ph type="subTitle" idx="1"/>
          </p:nvPr>
        </p:nvSpPr>
        <p:spPr/>
        <p:txBody>
          <a:bodyPr>
            <a:normAutofit/>
          </a:bodyPr>
          <a:lstStyle/>
          <a:p>
            <a:r>
              <a:rPr lang="en-US" dirty="0" smtClean="0"/>
              <a:t>Twenty-first Appreciation Course in Legislative Drafting</a:t>
            </a:r>
          </a:p>
          <a:p>
            <a:r>
              <a:rPr lang="en-US" dirty="0" smtClean="0"/>
              <a:t>6</a:t>
            </a:r>
            <a:r>
              <a:rPr lang="en-US" baseline="30000" dirty="0" smtClean="0"/>
              <a:t>th</a:t>
            </a:r>
            <a:r>
              <a:rPr lang="en-US" dirty="0" smtClean="0"/>
              <a:t> </a:t>
            </a:r>
            <a:r>
              <a:rPr lang="en-US" dirty="0" err="1" smtClean="0"/>
              <a:t>february</a:t>
            </a:r>
            <a:r>
              <a:rPr lang="en-US" dirty="0" smtClean="0"/>
              <a:t> 2018</a:t>
            </a:r>
          </a:p>
          <a:p>
            <a:r>
              <a:rPr lang="en-US" dirty="0" smtClean="0"/>
              <a:t>The Institute of Legislative Drafting and Research, </a:t>
            </a:r>
            <a:r>
              <a:rPr lang="en-US" dirty="0" err="1" smtClean="0"/>
              <a:t>Shastri</a:t>
            </a:r>
            <a:r>
              <a:rPr lang="en-US" dirty="0" smtClean="0"/>
              <a:t> </a:t>
            </a:r>
            <a:r>
              <a:rPr lang="en-US" dirty="0" err="1" smtClean="0"/>
              <a:t>Bhawan,New</a:t>
            </a:r>
            <a:r>
              <a:rPr lang="en-US" dirty="0" smtClean="0"/>
              <a:t> Delhi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policy , good drafting and good implementation</a:t>
            </a:r>
            <a:endParaRPr lang="en-IN" dirty="0"/>
          </a:p>
        </p:txBody>
      </p:sp>
      <p:sp>
        <p:nvSpPr>
          <p:cNvPr id="3" name="Content Placeholder 2"/>
          <p:cNvSpPr>
            <a:spLocks noGrp="1"/>
          </p:cNvSpPr>
          <p:nvPr>
            <p:ph idx="1"/>
          </p:nvPr>
        </p:nvSpPr>
        <p:spPr/>
        <p:txBody>
          <a:bodyPr/>
          <a:lstStyle/>
          <a:p>
            <a:r>
              <a:rPr lang="en-IN" b="1" dirty="0" smtClean="0"/>
              <a:t>REMITTANCES OF FOREIGN EXCHANGE AND INVESTMENT IN FOREIGN EXCHANGE BONDS (IMMUNITIES AND EXEMPTIONS) BILL, 1991</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Statement of objects and reasons </a:t>
            </a:r>
            <a:endParaRPr lang="en-IN" dirty="0"/>
          </a:p>
        </p:txBody>
      </p:sp>
      <p:sp>
        <p:nvSpPr>
          <p:cNvPr id="3" name="Content Placeholder 2"/>
          <p:cNvSpPr>
            <a:spLocks noGrp="1"/>
          </p:cNvSpPr>
          <p:nvPr>
            <p:ph idx="1"/>
          </p:nvPr>
        </p:nvSpPr>
        <p:spPr/>
        <p:txBody>
          <a:bodyPr>
            <a:normAutofit lnSpcReduction="10000"/>
          </a:bodyPr>
          <a:lstStyle/>
          <a:p>
            <a:r>
              <a:rPr lang="en-US" dirty="0" smtClean="0"/>
              <a:t> The position of foreign exchange has become difficult and it has become necessary to  attract larger inflow of foreign exchange.</a:t>
            </a:r>
          </a:p>
          <a:p>
            <a:endParaRPr lang="en-US" dirty="0"/>
          </a:p>
          <a:p>
            <a:r>
              <a:rPr lang="en-US" dirty="0" smtClean="0"/>
              <a:t>28</a:t>
            </a:r>
            <a:r>
              <a:rPr lang="en-US" baseline="30000" dirty="0" smtClean="0"/>
              <a:t>th</a:t>
            </a:r>
            <a:r>
              <a:rPr lang="en-US" dirty="0" smtClean="0"/>
              <a:t> august 1991                </a:t>
            </a:r>
            <a:r>
              <a:rPr lang="en-US" dirty="0" err="1" smtClean="0"/>
              <a:t>Manmohan</a:t>
            </a:r>
            <a:r>
              <a:rPr lang="en-US" dirty="0" smtClean="0"/>
              <a:t> </a:t>
            </a:r>
            <a:r>
              <a:rPr lang="en-US" dirty="0" err="1" smtClean="0"/>
              <a:t>singh</a:t>
            </a:r>
            <a:endParaRPr lang="en-IN" dirty="0" smtClean="0"/>
          </a:p>
          <a:p>
            <a:endParaRPr lang="en-US" dirty="0" smtClean="0"/>
          </a:p>
          <a:p>
            <a:endParaRPr lang="en-IN" dirty="0" smtClean="0"/>
          </a:p>
          <a:p>
            <a:r>
              <a:rPr lang="en-IN" dirty="0" smtClean="0"/>
              <a:t> $5.8 billion as at end-March </a:t>
            </a:r>
            <a:r>
              <a:rPr lang="en-IN" b="1" dirty="0" smtClean="0"/>
              <a:t>1991 not sufficient to meet the import bill for </a:t>
            </a:r>
            <a:r>
              <a:rPr lang="en-IN" b="1" smtClean="0"/>
              <a:t>3 months</a:t>
            </a:r>
            <a:endParaRPr lang="en-IN" b="1"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 of foreign exchange reserve</a:t>
            </a:r>
            <a:endParaRPr lang="en-IN" dirty="0"/>
          </a:p>
        </p:txBody>
      </p:sp>
      <p:sp>
        <p:nvSpPr>
          <p:cNvPr id="3" name="Content Placeholder 2"/>
          <p:cNvSpPr>
            <a:spLocks noGrp="1"/>
          </p:cNvSpPr>
          <p:nvPr>
            <p:ph idx="1"/>
          </p:nvPr>
        </p:nvSpPr>
        <p:spPr/>
        <p:txBody>
          <a:bodyPr>
            <a:normAutofit fontScale="85000" lnSpcReduction="10000"/>
          </a:bodyPr>
          <a:lstStyle/>
          <a:p>
            <a:endParaRPr lang="en-IN" b="1" cap="all" dirty="0" smtClean="0"/>
          </a:p>
          <a:p>
            <a:r>
              <a:rPr lang="en-IN" dirty="0" smtClean="0"/>
              <a:t> $404.921 billion in </a:t>
            </a:r>
            <a:r>
              <a:rPr lang="en-IN" dirty="0" smtClean="0"/>
              <a:t>the  </a:t>
            </a:r>
            <a:r>
              <a:rPr lang="en-IN" dirty="0" smtClean="0"/>
              <a:t>week to December 22,2017</a:t>
            </a:r>
          </a:p>
          <a:p>
            <a:r>
              <a:rPr lang="en-IN" dirty="0" smtClean="0"/>
              <a:t> $5.8 billion as at end-March </a:t>
            </a:r>
            <a:r>
              <a:rPr lang="en-IN" b="1" dirty="0" smtClean="0"/>
              <a:t>1991</a:t>
            </a:r>
            <a:r>
              <a:rPr lang="en-IN" b="1" dirty="0" smtClean="0"/>
              <a:t>.</a:t>
            </a:r>
          </a:p>
          <a:p>
            <a:r>
              <a:rPr lang="en-IN" dirty="0" smtClean="0"/>
              <a:t> </a:t>
            </a:r>
            <a:r>
              <a:rPr lang="en-IN" dirty="0" smtClean="0"/>
              <a:t>The reserves, which stood at US$ 5.8 billion at end-March 1991 increased gradually to US$ 25.2 billion by end-March 1995</a:t>
            </a:r>
            <a:r>
              <a:rPr lang="en-IN" dirty="0" smtClean="0"/>
              <a:t>.</a:t>
            </a:r>
          </a:p>
          <a:p>
            <a:r>
              <a:rPr lang="en-IN" dirty="0" smtClean="0"/>
              <a:t> </a:t>
            </a:r>
            <a:r>
              <a:rPr lang="en-IN" dirty="0" smtClean="0"/>
              <a:t>The </a:t>
            </a:r>
            <a:r>
              <a:rPr lang="en-IN" dirty="0" smtClean="0"/>
              <a:t> reserves </a:t>
            </a:r>
            <a:r>
              <a:rPr lang="en-IN" dirty="0" smtClean="0"/>
              <a:t>touching the level of US$ 38.0 billion by end-March 2000</a:t>
            </a:r>
            <a:r>
              <a:rPr lang="en-IN" dirty="0" smtClean="0"/>
              <a:t>.</a:t>
            </a:r>
          </a:p>
          <a:p>
            <a:r>
              <a:rPr lang="en-IN" dirty="0" smtClean="0"/>
              <a:t> The </a:t>
            </a:r>
            <a:r>
              <a:rPr lang="en-IN" dirty="0" smtClean="0"/>
              <a:t>reserves rose to US$ 54.1 billion by end-March 2002</a:t>
            </a:r>
            <a:r>
              <a:rPr lang="en-IN" dirty="0" smtClean="0"/>
              <a:t>,</a:t>
            </a:r>
          </a:p>
          <a:p>
            <a:r>
              <a:rPr lang="en-IN" dirty="0" smtClean="0"/>
              <a:t> </a:t>
            </a:r>
            <a:r>
              <a:rPr lang="en-IN" dirty="0" smtClean="0"/>
              <a:t>US$ 76.1 billion by end-March 2003 </a:t>
            </a:r>
            <a:endParaRPr lang="en-IN" dirty="0" smtClean="0"/>
          </a:p>
          <a:p>
            <a:r>
              <a:rPr lang="en-IN" dirty="0" smtClean="0"/>
              <a:t> </a:t>
            </a:r>
            <a:r>
              <a:rPr lang="en-IN" dirty="0" smtClean="0"/>
              <a:t>US$ 113.0 billion by end-March </a:t>
            </a:r>
            <a:r>
              <a:rPr lang="en-IN" dirty="0" smtClean="0"/>
              <a:t>2004.</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Legislative Drafting</a:t>
            </a:r>
            <a:endParaRPr lang="en-IN" dirty="0"/>
          </a:p>
        </p:txBody>
      </p:sp>
      <p:sp>
        <p:nvSpPr>
          <p:cNvPr id="3" name="Content Placeholder 2"/>
          <p:cNvSpPr>
            <a:spLocks noGrp="1"/>
          </p:cNvSpPr>
          <p:nvPr>
            <p:ph idx="1"/>
          </p:nvPr>
        </p:nvSpPr>
        <p:spPr/>
        <p:txBody>
          <a:bodyPr/>
          <a:lstStyle/>
          <a:p>
            <a:r>
              <a:rPr lang="en-US" dirty="0" smtClean="0"/>
              <a:t>Where it takes place-</a:t>
            </a:r>
          </a:p>
          <a:p>
            <a:r>
              <a:rPr lang="en-US" dirty="0" smtClean="0"/>
              <a:t>In administrative ministry</a:t>
            </a:r>
          </a:p>
          <a:p>
            <a:r>
              <a:rPr lang="en-US" dirty="0" smtClean="0"/>
              <a:t>In law ministry</a:t>
            </a:r>
          </a:p>
          <a:p>
            <a:r>
              <a:rPr lang="en-US" dirty="0" smtClean="0"/>
              <a:t>In the Parliament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a draft bill</a:t>
            </a:r>
            <a:endParaRPr lang="en-IN" dirty="0"/>
          </a:p>
        </p:txBody>
      </p:sp>
      <p:sp>
        <p:nvSpPr>
          <p:cNvPr id="3" name="Content Placeholder 2"/>
          <p:cNvSpPr>
            <a:spLocks noGrp="1"/>
          </p:cNvSpPr>
          <p:nvPr>
            <p:ph idx="1"/>
          </p:nvPr>
        </p:nvSpPr>
        <p:spPr/>
        <p:txBody>
          <a:bodyPr/>
          <a:lstStyle/>
          <a:p>
            <a:r>
              <a:rPr lang="en-US" dirty="0" smtClean="0"/>
              <a:t>A number of drafts of a bill are prepared in the law ministry</a:t>
            </a:r>
          </a:p>
          <a:p>
            <a:r>
              <a:rPr lang="en-US" dirty="0" smtClean="0"/>
              <a:t>Definitions in a bill are to be prepared at the end</a:t>
            </a:r>
          </a:p>
          <a:p>
            <a:r>
              <a:rPr lang="en-US" dirty="0" smtClean="0"/>
              <a:t>Drafting a definition clause of new words in proposed bill must be attempted with caution.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Drafting a definition clause</a:t>
            </a:r>
            <a:endParaRPr lang="en-IN" dirty="0"/>
          </a:p>
        </p:txBody>
      </p:sp>
      <p:sp>
        <p:nvSpPr>
          <p:cNvPr id="3" name="Content Placeholder 2"/>
          <p:cNvSpPr>
            <a:spLocks noGrp="1"/>
          </p:cNvSpPr>
          <p:nvPr>
            <p:ph idx="1"/>
          </p:nvPr>
        </p:nvSpPr>
        <p:spPr/>
        <p:txBody>
          <a:bodyPr/>
          <a:lstStyle/>
          <a:p>
            <a:r>
              <a:rPr lang="en-US" dirty="0" smtClean="0"/>
              <a:t>Term of art are not to be defined</a:t>
            </a:r>
          </a:p>
          <a:p>
            <a:r>
              <a:rPr lang="en-US" dirty="0" smtClean="0"/>
              <a:t>A term of art means a term which has acquired a settled meaning and is well accepted.</a:t>
            </a:r>
          </a:p>
          <a:p>
            <a:r>
              <a:rPr lang="en-US" dirty="0" smtClean="0"/>
              <a:t>‘Tender vote’ in election law.</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Drafting a definition clause</a:t>
            </a:r>
            <a:endParaRPr lang="en-IN" dirty="0"/>
          </a:p>
        </p:txBody>
      </p:sp>
      <p:sp>
        <p:nvSpPr>
          <p:cNvPr id="3" name="Content Placeholder 2"/>
          <p:cNvSpPr>
            <a:spLocks noGrp="1"/>
          </p:cNvSpPr>
          <p:nvPr>
            <p:ph idx="1"/>
          </p:nvPr>
        </p:nvSpPr>
        <p:spPr/>
        <p:txBody>
          <a:bodyPr/>
          <a:lstStyle/>
          <a:p>
            <a:r>
              <a:rPr lang="en-US" dirty="0" smtClean="0"/>
              <a:t>A definition clause should not contain proviso and explanation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Drafting a definition clause</a:t>
            </a:r>
            <a:endParaRPr lang="en-IN" dirty="0"/>
          </a:p>
        </p:txBody>
      </p:sp>
      <p:sp>
        <p:nvSpPr>
          <p:cNvPr id="3" name="Content Placeholder 2"/>
          <p:cNvSpPr>
            <a:spLocks noGrp="1"/>
          </p:cNvSpPr>
          <p:nvPr>
            <p:ph idx="1"/>
          </p:nvPr>
        </p:nvSpPr>
        <p:spPr/>
        <p:txBody>
          <a:bodyPr/>
          <a:lstStyle/>
          <a:p>
            <a:r>
              <a:rPr lang="en-US" dirty="0" smtClean="0"/>
              <a:t>Legal fiction in a definition clause should not be used.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clause</a:t>
            </a:r>
            <a:endParaRPr lang="en-IN" dirty="0"/>
          </a:p>
        </p:txBody>
      </p:sp>
      <p:sp>
        <p:nvSpPr>
          <p:cNvPr id="3" name="Content Placeholder 2"/>
          <p:cNvSpPr>
            <a:spLocks noGrp="1"/>
          </p:cNvSpPr>
          <p:nvPr>
            <p:ph idx="1"/>
          </p:nvPr>
        </p:nvSpPr>
        <p:spPr/>
        <p:txBody>
          <a:bodyPr/>
          <a:lstStyle/>
          <a:p>
            <a:r>
              <a:rPr lang="en-US" dirty="0" smtClean="0"/>
              <a:t>Cross-border implications in each bill must be evaluated.</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Punishment</a:t>
            </a:r>
            <a:endParaRPr lang="en-IN" dirty="0"/>
          </a:p>
        </p:txBody>
      </p:sp>
      <p:sp>
        <p:nvSpPr>
          <p:cNvPr id="3" name="Content Placeholder 2"/>
          <p:cNvSpPr>
            <a:spLocks noGrp="1"/>
          </p:cNvSpPr>
          <p:nvPr>
            <p:ph idx="1"/>
          </p:nvPr>
        </p:nvSpPr>
        <p:spPr/>
        <p:txBody>
          <a:bodyPr/>
          <a:lstStyle/>
          <a:p>
            <a:r>
              <a:rPr lang="en-US" dirty="0" smtClean="0"/>
              <a:t>A bill proposing to penalize a company must provide for penalty in the nature of fine as a company cannot be imprisoned.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How a law differs from contract?</a:t>
            </a:r>
            <a:br>
              <a:rPr lang="en-US" dirty="0" smtClean="0"/>
            </a:br>
            <a:r>
              <a:rPr lang="en-US" dirty="0" smtClean="0"/>
              <a:t>           </a:t>
            </a:r>
            <a:endParaRPr lang="en-IN" dirty="0"/>
          </a:p>
        </p:txBody>
      </p:sp>
      <p:sp>
        <p:nvSpPr>
          <p:cNvPr id="3" name="Content Placeholder 2"/>
          <p:cNvSpPr>
            <a:spLocks noGrp="1"/>
          </p:cNvSpPr>
          <p:nvPr>
            <p:ph idx="1"/>
          </p:nvPr>
        </p:nvSpPr>
        <p:spPr/>
        <p:txBody>
          <a:bodyPr/>
          <a:lstStyle/>
          <a:p>
            <a:r>
              <a:rPr lang="en-US" dirty="0" smtClean="0"/>
              <a:t>Law  confers power and creates legal rights and obligations</a:t>
            </a:r>
          </a:p>
          <a:p>
            <a:r>
              <a:rPr lang="en-US" dirty="0" smtClean="0"/>
              <a:t>Contract creates legal obligation between the parties only</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Views/comments</a:t>
            </a:r>
            <a:endParaRPr lang="en-IN" dirty="0"/>
          </a:p>
        </p:txBody>
      </p:sp>
      <p:sp>
        <p:nvSpPr>
          <p:cNvPr id="3" name="Content Placeholder 2"/>
          <p:cNvSpPr>
            <a:spLocks noGrp="1"/>
          </p:cNvSpPr>
          <p:nvPr>
            <p:ph idx="1"/>
          </p:nvPr>
        </p:nvSpPr>
        <p:spPr/>
        <p:txBody>
          <a:bodyPr/>
          <a:lstStyle/>
          <a:p>
            <a:r>
              <a:rPr lang="en-US" dirty="0" smtClean="0"/>
              <a:t>Email to –</a:t>
            </a:r>
          </a:p>
          <a:p>
            <a:r>
              <a:rPr lang="en-US" dirty="0" smtClean="0"/>
              <a:t>Chaturvedi.kn@gmail.com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Law</a:t>
            </a:r>
            <a:endParaRPr lang="en-IN" dirty="0"/>
          </a:p>
        </p:txBody>
      </p:sp>
      <p:sp>
        <p:nvSpPr>
          <p:cNvPr id="3" name="Content Placeholder 2"/>
          <p:cNvSpPr>
            <a:spLocks noGrp="1"/>
          </p:cNvSpPr>
          <p:nvPr>
            <p:ph idx="1"/>
          </p:nvPr>
        </p:nvSpPr>
        <p:spPr/>
        <p:txBody>
          <a:bodyPr/>
          <a:lstStyle/>
          <a:p>
            <a:r>
              <a:rPr lang="en-US" dirty="0" smtClean="0"/>
              <a:t>Good policy</a:t>
            </a:r>
          </a:p>
          <a:p>
            <a:r>
              <a:rPr lang="en-US" dirty="0" smtClean="0"/>
              <a:t>Good drafting- clear and certain</a:t>
            </a:r>
          </a:p>
          <a:p>
            <a:r>
              <a:rPr lang="en-US" dirty="0" smtClean="0"/>
              <a:t>Good implementation- effective in brining out 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What is not a good law?</a:t>
            </a:r>
            <a:endParaRPr lang="en-IN" dirty="0"/>
          </a:p>
        </p:txBody>
      </p:sp>
      <p:sp>
        <p:nvSpPr>
          <p:cNvPr id="3" name="Content Placeholder 2"/>
          <p:cNvSpPr>
            <a:spLocks noGrp="1"/>
          </p:cNvSpPr>
          <p:nvPr>
            <p:ph idx="1"/>
          </p:nvPr>
        </p:nvSpPr>
        <p:spPr/>
        <p:txBody>
          <a:bodyPr/>
          <a:lstStyle/>
          <a:p>
            <a:r>
              <a:rPr lang="en-US" dirty="0" smtClean="0"/>
              <a:t>An unconstitutional law is not a good law if it is based on bad policy</a:t>
            </a:r>
          </a:p>
          <a:p>
            <a:endParaRPr lang="en-US" dirty="0" smtClean="0"/>
          </a:p>
          <a:p>
            <a:r>
              <a:rPr lang="en-US" dirty="0" smtClean="0"/>
              <a:t>The All India Institute of Medical Sciences (Amendment)Act 2006</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 P </a:t>
            </a:r>
            <a:r>
              <a:rPr lang="en-US" dirty="0" err="1" smtClean="0"/>
              <a:t>Venugopal</a:t>
            </a:r>
            <a:r>
              <a:rPr lang="en-US" dirty="0" smtClean="0"/>
              <a:t> </a:t>
            </a:r>
            <a:r>
              <a:rPr lang="en-US" dirty="0" err="1" smtClean="0"/>
              <a:t>vs</a:t>
            </a:r>
            <a:r>
              <a:rPr lang="en-US" dirty="0" smtClean="0"/>
              <a:t> union of India</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 The </a:t>
            </a:r>
            <a:r>
              <a:rPr lang="en-IN" dirty="0"/>
              <a:t>writ petitioner has challenged its constitutional validity mainly on the following grounds:</a:t>
            </a:r>
          </a:p>
          <a:p>
            <a:pPr>
              <a:buNone/>
            </a:pPr>
            <a:r>
              <a:rPr lang="en-IN" dirty="0"/>
              <a:t> </a:t>
            </a:r>
            <a:r>
              <a:rPr lang="en-IN" dirty="0" smtClean="0"/>
              <a:t>  (</a:t>
            </a:r>
            <a:r>
              <a:rPr lang="en-IN" dirty="0" err="1" smtClean="0"/>
              <a:t>i</a:t>
            </a:r>
            <a:r>
              <a:rPr lang="en-IN" dirty="0" smtClean="0"/>
              <a:t>) The proviso is patently a single-man legislation and intended to affect the writ petitioner only and none else thus introduces a "naked discrimination" to deprive the writ petitioner of the constitutional protection under </a:t>
            </a:r>
            <a:r>
              <a:rPr lang="en-IN" dirty="0">
                <a:hlinkClick r:id="rId2"/>
              </a:rPr>
              <a:t>Article 14</a:t>
            </a:r>
            <a:r>
              <a:rPr lang="en-IN" dirty="0" smtClean="0"/>
              <a:t> of the Constitution. (ii) The writ petitioner has been singled out to be deprived of  </a:t>
            </a:r>
            <a:r>
              <a:rPr lang="en-IN" dirty="0"/>
              <a:t>two protective conditions in respect of curtailment of his tenure. The benefit of notice and </a:t>
            </a:r>
            <a:r>
              <a:rPr lang="en-IN" dirty="0" smtClean="0"/>
              <a:t>justifiable reasons.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 P </a:t>
            </a:r>
            <a:r>
              <a:rPr lang="en-US" dirty="0" err="1" smtClean="0"/>
              <a:t>Venugopal</a:t>
            </a:r>
            <a:r>
              <a:rPr lang="en-US" dirty="0" smtClean="0"/>
              <a:t> </a:t>
            </a:r>
            <a:r>
              <a:rPr lang="en-US" dirty="0" err="1" smtClean="0"/>
              <a:t>vs</a:t>
            </a:r>
            <a:r>
              <a:rPr lang="en-US" dirty="0" smtClean="0"/>
              <a:t> union of India</a:t>
            </a:r>
            <a:endParaRPr lang="en-IN" dirty="0"/>
          </a:p>
        </p:txBody>
      </p:sp>
      <p:sp>
        <p:nvSpPr>
          <p:cNvPr id="3" name="Content Placeholder 2"/>
          <p:cNvSpPr>
            <a:spLocks noGrp="1"/>
          </p:cNvSpPr>
          <p:nvPr>
            <p:ph idx="1"/>
          </p:nvPr>
        </p:nvSpPr>
        <p:spPr/>
        <p:txBody>
          <a:bodyPr>
            <a:normAutofit fontScale="92500" lnSpcReduction="20000"/>
          </a:bodyPr>
          <a:lstStyle/>
          <a:p>
            <a:r>
              <a:rPr lang="en-IN" dirty="0"/>
              <a:t> </a:t>
            </a:r>
            <a:r>
              <a:rPr lang="en-IN" dirty="0" smtClean="0"/>
              <a:t>…  </a:t>
            </a:r>
            <a:r>
              <a:rPr lang="en-IN" dirty="0"/>
              <a:t>the impugned proviso to Section 11A of the AIIMS Act is, therefore, hit by </a:t>
            </a:r>
            <a:r>
              <a:rPr lang="en-IN" dirty="0">
                <a:hlinkClick r:id="rId2"/>
              </a:rPr>
              <a:t>Article 14</a:t>
            </a:r>
            <a:r>
              <a:rPr lang="en-IN" dirty="0"/>
              <a:t> of the Constitution. Accordingly, we hold that the proviso is ultra </a:t>
            </a:r>
            <a:r>
              <a:rPr lang="en-IN" dirty="0" err="1"/>
              <a:t>vires</a:t>
            </a:r>
            <a:r>
              <a:rPr lang="en-IN" dirty="0"/>
              <a:t> and unconstitutional and accordingly it is struck down. The writ petition under </a:t>
            </a:r>
            <a:r>
              <a:rPr lang="en-IN" dirty="0">
                <a:hlinkClick r:id="rId3"/>
              </a:rPr>
              <a:t>Article 32</a:t>
            </a:r>
            <a:r>
              <a:rPr lang="en-IN" dirty="0"/>
              <a:t> of the Constitution is allowed. In view of our order passed in the writ petition, the writ petitioner shall serve the nation for some more period, i.e., </a:t>
            </a:r>
            <a:r>
              <a:rPr lang="en-IN" dirty="0" err="1"/>
              <a:t>upto</a:t>
            </a:r>
            <a:r>
              <a:rPr lang="en-IN" dirty="0"/>
              <a:t> 2nd of July, 2008. We direct the AIIMS Authorities to restore the writ petitioner in </a:t>
            </a:r>
            <a:r>
              <a:rPr lang="en-IN" dirty="0" smtClean="0"/>
              <a:t> his </a:t>
            </a:r>
            <a:r>
              <a:rPr lang="en-IN" dirty="0"/>
              <a:t>office as Director of AIIMS till his period comes to an end on 2nd of July, 2008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law: good policy and good drafting</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 PREVENTION </a:t>
            </a:r>
            <a:r>
              <a:rPr lang="en-IN" b="1" dirty="0"/>
              <a:t>OF TERRORISM ORDINANCE, </a:t>
            </a:r>
            <a:r>
              <a:rPr lang="en-IN" b="1" dirty="0" smtClean="0"/>
              <a:t>2001</a:t>
            </a:r>
            <a:r>
              <a:rPr lang="en-IN" dirty="0"/>
              <a:t> </a:t>
            </a:r>
            <a:r>
              <a:rPr lang="en-IN" dirty="0" smtClean="0"/>
              <a:t>(No</a:t>
            </a:r>
            <a:r>
              <a:rPr lang="en-IN" dirty="0"/>
              <a:t>. 9 OF </a:t>
            </a:r>
            <a:r>
              <a:rPr lang="en-IN" dirty="0" smtClean="0"/>
              <a:t>2001) replaced as the Prevention of Terrorism Act 2002.</a:t>
            </a:r>
          </a:p>
          <a:p>
            <a:r>
              <a:rPr lang="en-IN" dirty="0" smtClean="0"/>
              <a:t> </a:t>
            </a:r>
            <a:r>
              <a:rPr lang="en-IN" dirty="0"/>
              <a:t>T</a:t>
            </a:r>
            <a:r>
              <a:rPr lang="en-IN" dirty="0" smtClean="0"/>
              <a:t>he Supreme Court on December, 16, 2003 in the PUCL and Another Versus the Union of India upheld the constitutionality of various provisions of the Prevention of Terrorism Act, 2002 (POTA)  The court has held that the whole Act is constitutional.</a:t>
            </a:r>
          </a:p>
          <a:p>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law but bad implementation</a:t>
            </a:r>
            <a:endParaRPr lang="en-IN" dirty="0"/>
          </a:p>
        </p:txBody>
      </p:sp>
      <p:sp>
        <p:nvSpPr>
          <p:cNvPr id="3" name="Content Placeholder 2"/>
          <p:cNvSpPr>
            <a:spLocks noGrp="1"/>
          </p:cNvSpPr>
          <p:nvPr>
            <p:ph idx="1"/>
          </p:nvPr>
        </p:nvSpPr>
        <p:spPr/>
        <p:txBody>
          <a:bodyPr>
            <a:normAutofit/>
          </a:bodyPr>
          <a:lstStyle/>
          <a:p>
            <a:endParaRPr lang="en-IN" dirty="0"/>
          </a:p>
          <a:p>
            <a:r>
              <a:rPr lang="en-IN" dirty="0"/>
              <a:t>NEW DELHI, JULY 15. Eminent lawyer Ram </a:t>
            </a:r>
            <a:r>
              <a:rPr lang="en-IN" dirty="0" err="1"/>
              <a:t>Jethmalani</a:t>
            </a:r>
            <a:r>
              <a:rPr lang="en-IN" dirty="0"/>
              <a:t> said today that his support for the Prevention of Terrorism Act (POTA) was an "important mistake'' made by him. He called it a terrifying Act that must be repealed, lock stock and </a:t>
            </a:r>
            <a:r>
              <a:rPr lang="en-IN" dirty="0" smtClean="0"/>
              <a:t>barrel.</a:t>
            </a:r>
          </a:p>
          <a:p>
            <a:r>
              <a:rPr lang="en-IN" dirty="0"/>
              <a:t>Friday, Jul 16, </a:t>
            </a:r>
            <a:r>
              <a:rPr lang="en-IN" dirty="0" smtClean="0"/>
              <a:t>2004, www.thehindu.com</a:t>
            </a:r>
            <a:br>
              <a:rPr lang="en-IN" dirty="0" smtClean="0"/>
            </a:b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POTA</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Mr. </a:t>
            </a:r>
            <a:r>
              <a:rPr lang="en-IN" dirty="0" err="1" smtClean="0"/>
              <a:t>Jethmalani</a:t>
            </a:r>
            <a:r>
              <a:rPr lang="en-IN" dirty="0" smtClean="0"/>
              <a:t> said : "The September 11 incident changed everything and the United Nations Security Council conveyed an emergency meeting on September 28 and asked the member States to enact legislations to deal with terrorism. POTA was in accordance with the Council's decision. But even then I should not have supported it. However, the Supreme Court suggested improvements in TADA, which were incorporated in POTA. The Home Minister also solemnly swore that POTA would not be misused TADA, like TADA and my opinion mellowed</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129</TotalTime>
  <Words>700</Words>
  <Application>Microsoft Office PowerPoint</Application>
  <PresentationFormat>On-screen Show (4:3)</PresentationFormat>
  <Paragraphs>76</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Introduction to Legislative Drafting </vt:lpstr>
      <vt:lpstr>    How a law differs from contract?            </vt:lpstr>
      <vt:lpstr>Good Law</vt:lpstr>
      <vt:lpstr>            What is not a good law?</vt:lpstr>
      <vt:lpstr>Dr P Venugopal vs union of India</vt:lpstr>
      <vt:lpstr>Dr P Venugopal vs union of India</vt:lpstr>
      <vt:lpstr>Good law: good policy and good drafting</vt:lpstr>
      <vt:lpstr>Good law but bad implementation</vt:lpstr>
      <vt:lpstr>Support for POTA</vt:lpstr>
      <vt:lpstr>Good policy , good drafting and good implementation</vt:lpstr>
      <vt:lpstr>Statement of objects and reasons </vt:lpstr>
      <vt:lpstr>Position of foreign exchange reserve</vt:lpstr>
      <vt:lpstr>Legislative Drafting</vt:lpstr>
      <vt:lpstr>Preparation of a draft bill</vt:lpstr>
      <vt:lpstr>Drafting a definition clause</vt:lpstr>
      <vt:lpstr>Drafting a definition clause</vt:lpstr>
      <vt:lpstr>Drafting a definition clause</vt:lpstr>
      <vt:lpstr>Extent clause</vt:lpstr>
      <vt:lpstr>Punishment</vt:lpstr>
      <vt:lpstr>Views/comments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Legislative Drafting </dc:title>
  <dc:creator>user</dc:creator>
  <cp:lastModifiedBy>user</cp:lastModifiedBy>
  <cp:revision>19</cp:revision>
  <dcterms:created xsi:type="dcterms:W3CDTF">2018-02-05T21:30:49Z</dcterms:created>
  <dcterms:modified xsi:type="dcterms:W3CDTF">2018-02-06T01:44:38Z</dcterms:modified>
</cp:coreProperties>
</file>