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6" r:id="rId2"/>
    <p:sldId id="257" r:id="rId3"/>
    <p:sldId id="273" r:id="rId4"/>
    <p:sldId id="274" r:id="rId5"/>
    <p:sldId id="258" r:id="rId6"/>
    <p:sldId id="275" r:id="rId7"/>
    <p:sldId id="276" r:id="rId8"/>
    <p:sldId id="259" r:id="rId9"/>
    <p:sldId id="260" r:id="rId10"/>
    <p:sldId id="261" r:id="rId11"/>
    <p:sldId id="262" r:id="rId12"/>
    <p:sldId id="263" r:id="rId13"/>
    <p:sldId id="265" r:id="rId14"/>
    <p:sldId id="277" r:id="rId15"/>
    <p:sldId id="266" r:id="rId16"/>
    <p:sldId id="264" r:id="rId17"/>
    <p:sldId id="267" r:id="rId18"/>
    <p:sldId id="268" r:id="rId19"/>
    <p:sldId id="269" r:id="rId20"/>
    <p:sldId id="270" r:id="rId21"/>
    <p:sldId id="271" r:id="rId22"/>
    <p:sldId id="272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E5A53-3431-481F-B1A1-E18AC0BA95AC}" type="datetimeFigureOut">
              <a:rPr lang="en-US" smtClean="0"/>
              <a:pPr/>
              <a:t>7/31/2017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E1F4DC-9330-4078-9F23-1F2CC8BBAE11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1F4DC-9330-4078-9F23-1F2CC8BBAE11}" type="slidenum">
              <a:rPr lang="en-GB" smtClean="0"/>
              <a:pPr/>
              <a:t>1</a:t>
            </a:fld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E1F4DC-9330-4078-9F23-1F2CC8BBAE11}" type="slidenum">
              <a:rPr lang="en-GB" smtClean="0"/>
              <a:pPr/>
              <a:t>2</a:t>
            </a:fld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3BA5-C9C5-4434-8896-6C9AD0EFE19D}" type="datetimeFigureOut">
              <a:rPr lang="en-US" smtClean="0"/>
              <a:pPr/>
              <a:t>7/31/2017</a:t>
            </a:fld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1DAF-F39E-4966-88D7-E6AD826CB23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3BA5-C9C5-4434-8896-6C9AD0EFE19D}" type="datetimeFigureOut">
              <a:rPr lang="en-US" smtClean="0"/>
              <a:pPr/>
              <a:t>7/31/2017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1DAF-F39E-4966-88D7-E6AD826CB2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3BA5-C9C5-4434-8896-6C9AD0EFE19D}" type="datetimeFigureOut">
              <a:rPr lang="en-US" smtClean="0"/>
              <a:pPr/>
              <a:t>7/31/2017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1DAF-F39E-4966-88D7-E6AD826CB2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3BA5-C9C5-4434-8896-6C9AD0EFE19D}" type="datetimeFigureOut">
              <a:rPr lang="en-US" smtClean="0"/>
              <a:pPr/>
              <a:t>7/31/2017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1DAF-F39E-4966-88D7-E6AD826CB2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3BA5-C9C5-4434-8896-6C9AD0EFE19D}" type="datetimeFigureOut">
              <a:rPr lang="en-US" smtClean="0"/>
              <a:pPr/>
              <a:t>7/31/2017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AF551DAF-F39E-4966-88D7-E6AD826CB2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3BA5-C9C5-4434-8896-6C9AD0EFE19D}" type="datetimeFigureOut">
              <a:rPr lang="en-US" smtClean="0"/>
              <a:pPr/>
              <a:t>7/31/2017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1DAF-F39E-4966-88D7-E6AD826CB2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3BA5-C9C5-4434-8896-6C9AD0EFE19D}" type="datetimeFigureOut">
              <a:rPr lang="en-US" smtClean="0"/>
              <a:pPr/>
              <a:t>7/31/2017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1DAF-F39E-4966-88D7-E6AD826CB2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3BA5-C9C5-4434-8896-6C9AD0EFE19D}" type="datetimeFigureOut">
              <a:rPr lang="en-US" smtClean="0"/>
              <a:pPr/>
              <a:t>7/31/2017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1DAF-F39E-4966-88D7-E6AD826CB2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3BA5-C9C5-4434-8896-6C9AD0EFE19D}" type="datetimeFigureOut">
              <a:rPr lang="en-US" smtClean="0"/>
              <a:pPr/>
              <a:t>7/31/2017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1DAF-F39E-4966-88D7-E6AD826CB2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3BA5-C9C5-4434-8896-6C9AD0EFE19D}" type="datetimeFigureOut">
              <a:rPr lang="en-US" smtClean="0"/>
              <a:pPr/>
              <a:t>7/31/2017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1DAF-F39E-4966-88D7-E6AD826CB2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83BA5-C9C5-4434-8896-6C9AD0EFE19D}" type="datetimeFigureOut">
              <a:rPr lang="en-US" smtClean="0"/>
              <a:pPr/>
              <a:t>7/31/2017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1DAF-F39E-4966-88D7-E6AD826CB2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FC883BA5-C9C5-4434-8896-6C9AD0EFE19D}" type="datetimeFigureOut">
              <a:rPr lang="en-US" smtClean="0"/>
              <a:pPr/>
              <a:t>7/31/2017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F551DAF-F39E-4966-88D7-E6AD826CB23C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Best Practices in Legislative Drafting*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        Training Programme for officers of MCA</a:t>
            </a:r>
          </a:p>
          <a:p>
            <a:pPr>
              <a:buNone/>
            </a:pPr>
            <a:r>
              <a:rPr lang="en-GB" dirty="0" smtClean="0"/>
              <a:t>                           organised by </a:t>
            </a:r>
          </a:p>
          <a:p>
            <a:pPr>
              <a:buNone/>
            </a:pPr>
            <a:r>
              <a:rPr lang="en-GB" dirty="0" smtClean="0"/>
              <a:t>         The Indian Institute of Corporate Affairs</a:t>
            </a:r>
          </a:p>
          <a:p>
            <a:pPr>
              <a:buNone/>
            </a:pPr>
            <a:r>
              <a:rPr lang="en-GB" dirty="0" smtClean="0"/>
              <a:t>             The Ministry of Corporate Affairs</a:t>
            </a:r>
          </a:p>
          <a:p>
            <a:pPr>
              <a:buNone/>
            </a:pPr>
            <a:r>
              <a:rPr lang="en-GB" dirty="0" smtClean="0"/>
              <a:t>                          8</a:t>
            </a:r>
            <a:r>
              <a:rPr lang="en-GB" baseline="30000" dirty="0" smtClean="0"/>
              <a:t>th</a:t>
            </a:r>
            <a:r>
              <a:rPr lang="en-GB" dirty="0" smtClean="0"/>
              <a:t> August 2017</a:t>
            </a:r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     *Dr K. N. Chaturvedi, Advocate, Supreme Court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Constitutional considerations-content 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proposed legislation must comply with constitutional provisions.</a:t>
            </a:r>
          </a:p>
          <a:p>
            <a:r>
              <a:rPr lang="en-GB" dirty="0" smtClean="0"/>
              <a:t>A proposed legislation must not be </a:t>
            </a:r>
            <a:r>
              <a:rPr lang="en-GB" dirty="0" err="1" smtClean="0"/>
              <a:t>violative</a:t>
            </a:r>
            <a:r>
              <a:rPr lang="en-GB" dirty="0" smtClean="0"/>
              <a:t> of  any fundamental rights enumerated in Part III of the Constitution(articles 12 to 35).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Constitutional considerations-procedural 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money bills are to be introduced in </a:t>
            </a:r>
            <a:r>
              <a:rPr lang="en-GB" dirty="0" err="1" smtClean="0"/>
              <a:t>Lok</a:t>
            </a:r>
            <a:r>
              <a:rPr lang="en-GB" dirty="0" smtClean="0"/>
              <a:t> </a:t>
            </a:r>
            <a:r>
              <a:rPr lang="en-GB" dirty="0" err="1" smtClean="0"/>
              <a:t>Sabha</a:t>
            </a:r>
            <a:endParaRPr lang="en-GB" dirty="0" smtClean="0"/>
          </a:p>
          <a:p>
            <a:r>
              <a:rPr lang="en-GB" dirty="0" smtClean="0"/>
              <a:t>All bills other than a money bill may be introduced in </a:t>
            </a:r>
            <a:r>
              <a:rPr lang="en-GB" dirty="0" err="1" smtClean="0"/>
              <a:t>Lok</a:t>
            </a:r>
            <a:r>
              <a:rPr lang="en-GB" dirty="0" smtClean="0"/>
              <a:t> </a:t>
            </a:r>
            <a:r>
              <a:rPr lang="en-GB" dirty="0" err="1" smtClean="0"/>
              <a:t>Sabha</a:t>
            </a:r>
            <a:r>
              <a:rPr lang="en-GB" dirty="0" smtClean="0"/>
              <a:t>/</a:t>
            </a:r>
            <a:r>
              <a:rPr lang="en-GB" dirty="0" err="1" smtClean="0"/>
              <a:t>Rajya</a:t>
            </a:r>
            <a:r>
              <a:rPr lang="en-GB" dirty="0" smtClean="0"/>
              <a:t> </a:t>
            </a:r>
            <a:r>
              <a:rPr lang="en-GB" dirty="0" err="1" smtClean="0"/>
              <a:t>Sabha</a:t>
            </a:r>
            <a:r>
              <a:rPr lang="en-GB" smtClean="0"/>
              <a:t>.</a:t>
            </a:r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Preparation of a bill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bill is a draft of a legislation ready for introduction in Parliament.</a:t>
            </a:r>
          </a:p>
          <a:p>
            <a:r>
              <a:rPr lang="en-GB" dirty="0" smtClean="0"/>
              <a:t>A bill converts legislative policy into a legal text.</a:t>
            </a:r>
          </a:p>
          <a:p>
            <a:r>
              <a:rPr lang="en-GB" dirty="0" smtClean="0"/>
              <a:t>A legislative policy may introduce a new tax.</a:t>
            </a:r>
          </a:p>
          <a:p>
            <a:r>
              <a:rPr lang="en-GB" dirty="0" smtClean="0"/>
              <a:t>A legislative policy may create a new offence.</a:t>
            </a:r>
          </a:p>
          <a:p>
            <a:r>
              <a:rPr lang="en-GB" dirty="0" smtClean="0"/>
              <a:t>A legislative policy may create a new body/authority.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 of a bill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bill contains- title(short title),long title, preamble, enacting clause, extent(area wise) date of commencement.</a:t>
            </a:r>
          </a:p>
          <a:p>
            <a:r>
              <a:rPr lang="en-GB" dirty="0" smtClean="0"/>
              <a:t>Operative provisions.</a:t>
            </a:r>
          </a:p>
          <a:p>
            <a:r>
              <a:rPr lang="en-GB" dirty="0" smtClean="0"/>
              <a:t>Machinery provisions.</a:t>
            </a:r>
          </a:p>
          <a:p>
            <a:r>
              <a:rPr lang="en-GB" dirty="0" smtClean="0"/>
              <a:t>Provisions conferring powers on the executive- power to delegate, power to remove difficulties and power to make rules.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Structure of a Bill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All bills are accompanied with-</a:t>
            </a:r>
          </a:p>
          <a:p>
            <a:r>
              <a:rPr lang="en-GB" dirty="0" smtClean="0"/>
              <a:t>A statement of objects and reasons;</a:t>
            </a:r>
          </a:p>
          <a:p>
            <a:r>
              <a:rPr lang="en-GB" dirty="0" smtClean="0"/>
              <a:t>Financial memorandum;</a:t>
            </a:r>
          </a:p>
          <a:p>
            <a:r>
              <a:rPr lang="en-GB" dirty="0" smtClean="0"/>
              <a:t>Memorandum regarding delegated legislation;</a:t>
            </a:r>
          </a:p>
          <a:p>
            <a:r>
              <a:rPr lang="en-GB" dirty="0" smtClean="0"/>
              <a:t>Notes on clause in a bill containing more than 25 clauses.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Language of a bill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Legal language of a bill is different from language of other documents.</a:t>
            </a:r>
          </a:p>
          <a:p>
            <a:r>
              <a:rPr lang="en-GB" dirty="0" smtClean="0"/>
              <a:t>A bill creates legal rights, obligations or may confer powers.</a:t>
            </a:r>
          </a:p>
          <a:p>
            <a:r>
              <a:rPr lang="en-GB" dirty="0" smtClean="0"/>
              <a:t>Use of may and shall</a:t>
            </a:r>
          </a:p>
          <a:p>
            <a:r>
              <a:rPr lang="en-GB" dirty="0" smtClean="0"/>
              <a:t>Certain words and phrases may have a special meaning  useful for that legislation only different from ordinary meaning.</a:t>
            </a:r>
          </a:p>
          <a:p>
            <a:r>
              <a:rPr lang="en-GB" dirty="0" smtClean="0"/>
              <a:t>Special meaning is given in the definition clause or interpretation clause of the bill.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Consideration of a bill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 bill after its introduction is considered by the department related parliamentary committee / joint committee/select committee.</a:t>
            </a:r>
          </a:p>
          <a:p>
            <a:r>
              <a:rPr lang="en-GB" dirty="0" smtClean="0"/>
              <a:t>The recommendations of a parliamentary committee ,if accepted by the government, are incorporated in the pending bill by moving official amendments.</a:t>
            </a:r>
          </a:p>
          <a:p>
            <a:r>
              <a:rPr lang="en-GB" dirty="0" smtClean="0"/>
              <a:t>The recommendations of a parliamentary committee are not binding upon the government.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Passing of a bill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Every bill must be debated in both houses of parliament.</a:t>
            </a:r>
          </a:p>
          <a:p>
            <a:r>
              <a:rPr lang="en-GB" dirty="0" smtClean="0"/>
              <a:t>After passing of a bill by both houses of Parliament, the bill is sent to the President for his assent. A bill after the assent of the President becomes an Act and is published in the gazette of India as an Act of Parliament.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Best Practices in Legislative Drafting- as regards policy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Retrospective operation should not be given to any provision of a bill unless there are justifiable reasons for giving retrospective effect.</a:t>
            </a:r>
          </a:p>
          <a:p>
            <a:r>
              <a:rPr lang="en-GB" dirty="0" smtClean="0"/>
              <a:t>The liberty of individuals must be protected and   the conferment of  executive powers using general, wide and vague  words and phrases be avoided.</a:t>
            </a:r>
          </a:p>
          <a:p>
            <a:r>
              <a:rPr lang="en-GB" dirty="0" smtClean="0"/>
              <a:t> A provision of the Information Technology Act,2000  was struck down by the Supreme Court in </a:t>
            </a:r>
            <a:r>
              <a:rPr lang="en-GB" dirty="0" err="1" smtClean="0"/>
              <a:t>Shreya</a:t>
            </a:r>
            <a:r>
              <a:rPr lang="en-GB" dirty="0" smtClean="0"/>
              <a:t> </a:t>
            </a:r>
            <a:r>
              <a:rPr lang="en-GB" dirty="0" err="1" smtClean="0"/>
              <a:t>Singhal’s</a:t>
            </a:r>
            <a:r>
              <a:rPr lang="en-GB" dirty="0" smtClean="0"/>
              <a:t> case. </a:t>
            </a:r>
          </a:p>
          <a:p>
            <a:r>
              <a:rPr lang="en-GB" dirty="0" smtClean="0"/>
              <a:t>The rules made under the Information Technology Act 2000 were </a:t>
            </a:r>
            <a:r>
              <a:rPr lang="en-GB" dirty="0" err="1" smtClean="0"/>
              <a:t>adversly</a:t>
            </a:r>
            <a:r>
              <a:rPr lang="en-GB" dirty="0" smtClean="0"/>
              <a:t> commented upon by the Committee of Subordinate legislation.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Best Practices in legislative Drafting- language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Enacted laws in India dates back to 19</a:t>
            </a:r>
            <a:r>
              <a:rPr lang="en-GB" baseline="30000" dirty="0" smtClean="0"/>
              <a:t>th</a:t>
            </a:r>
            <a:r>
              <a:rPr lang="en-GB" dirty="0" smtClean="0"/>
              <a:t> century and the structure and language of a bill has not changed much since then.</a:t>
            </a:r>
          </a:p>
          <a:p>
            <a:r>
              <a:rPr lang="en-GB" dirty="0" smtClean="0"/>
              <a:t>Indian Penal Code 1860</a:t>
            </a:r>
          </a:p>
          <a:p>
            <a:r>
              <a:rPr lang="en-GB" dirty="0" smtClean="0"/>
              <a:t>The Indian Contract Act 1872</a:t>
            </a:r>
          </a:p>
          <a:p>
            <a:r>
              <a:rPr lang="en-GB" dirty="0" smtClean="0"/>
              <a:t>The Indian Evidence Act 1872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Legislative drafting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Legislative drafting is a buckle that joins legislative policy with enacted law.</a:t>
            </a:r>
          </a:p>
          <a:p>
            <a:r>
              <a:rPr lang="en-GB" dirty="0" smtClean="0"/>
              <a:t>Much of the modern law is enacted law.</a:t>
            </a:r>
          </a:p>
          <a:p>
            <a:r>
              <a:rPr lang="en-GB" dirty="0" smtClean="0"/>
              <a:t>Enacted by Parliament/State legislatures.</a:t>
            </a:r>
          </a:p>
          <a:p>
            <a:r>
              <a:rPr lang="en-GB" dirty="0" smtClean="0"/>
              <a:t>There are more than one thousand central enactments.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Best Practices in legislative drafting-use of illustrations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Illustrations in the Indian Penal Code, the Indian Contract Act 1872 and the Indian evidence Act 1872.</a:t>
            </a:r>
          </a:p>
          <a:p>
            <a:r>
              <a:rPr lang="en-GB" dirty="0" smtClean="0"/>
              <a:t>Illustrations are now rarely used in legislation.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Best Practices in legislative drafting-language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Provisos and explanations. In a new legislation every legal rule must be stated clearly without recourse to provisos and explanations. In amending legislation, the use of provisos or explanation may be useful.</a:t>
            </a:r>
          </a:p>
          <a:p>
            <a:r>
              <a:rPr lang="en-GB" dirty="0" smtClean="0"/>
              <a:t>Non obstante clause. The indiscriminate use of non obstante clause creates problems in application of law and in the interpretation of law.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Best Practices in legislative drafting- language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Language of a new bill follows the language of an earlier bill.</a:t>
            </a:r>
          </a:p>
          <a:p>
            <a:r>
              <a:rPr lang="en-GB" dirty="0" smtClean="0"/>
              <a:t>This is called precedent based drafting.</a:t>
            </a:r>
          </a:p>
          <a:p>
            <a:r>
              <a:rPr lang="en-GB" dirty="0" smtClean="0"/>
              <a:t>Precedents of 19</a:t>
            </a:r>
            <a:r>
              <a:rPr lang="en-GB" baseline="30000" dirty="0" smtClean="0"/>
              <a:t>th</a:t>
            </a:r>
            <a:r>
              <a:rPr lang="en-GB" dirty="0" smtClean="0"/>
              <a:t> century must be reviewed in the light of constitutional imperatives of rule of law, justice, liberty and equality.</a:t>
            </a:r>
          </a:p>
          <a:p>
            <a:r>
              <a:rPr lang="en-GB" dirty="0" smtClean="0"/>
              <a:t>Have you noticed that how many provisions of the Companies Act 2013 follow the  identical language of the Companies Act 1956 or even of earlier Companies Act 1913.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Best Practices in legislative Drafting- avoiding complexities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Laws are complex not because  of their numbers  but because of its language.</a:t>
            </a:r>
          </a:p>
          <a:p>
            <a:r>
              <a:rPr lang="en-GB" dirty="0" smtClean="0"/>
              <a:t>Open textured language of law creates problems in its application in individual cases.</a:t>
            </a:r>
          </a:p>
          <a:p>
            <a:r>
              <a:rPr lang="en-GB" dirty="0" smtClean="0"/>
              <a:t>Certainty is law is paramount as law should be certain to those who passed the law, it should be certain to those who administer/implement the law, it should be certain to judges who interprets the </a:t>
            </a:r>
            <a:r>
              <a:rPr lang="en-GB" dirty="0" err="1" smtClean="0"/>
              <a:t>las</a:t>
            </a:r>
            <a:r>
              <a:rPr lang="en-GB" dirty="0" smtClean="0"/>
              <a:t> and it should be certain to those who comply with law.</a:t>
            </a: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Best Practices in legislative drafting- preparation of a manual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 manual on legislative drafting is available in many jurisdictions and India needs to learn from international experience.</a:t>
            </a:r>
          </a:p>
          <a:p>
            <a:r>
              <a:rPr lang="en-GB" dirty="0" smtClean="0"/>
              <a:t>Manual on Parliamentary Procedure prepared by the ministry of Parliamentary affairs cover a significant aspect of law making i.e. Parliamentary procedure.</a:t>
            </a:r>
          </a:p>
          <a:p>
            <a:r>
              <a:rPr lang="en-GB" dirty="0" smtClean="0"/>
              <a:t>On legislation process, a manual/handbook beginning from the formulation of policy, preparations of instructions guidelines to broad contours of legislative drafting be prepared.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Best Practices in legislative Drafting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                                  Thank you</a:t>
            </a:r>
          </a:p>
          <a:p>
            <a:pPr>
              <a:buNone/>
            </a:pPr>
            <a:r>
              <a:rPr lang="en-GB" dirty="0" smtClean="0"/>
              <a:t>  send your feedback at-  </a:t>
            </a:r>
          </a:p>
          <a:p>
            <a:pPr>
              <a:buNone/>
            </a:pPr>
            <a:r>
              <a:rPr lang="en-GB" dirty="0" smtClean="0"/>
              <a:t>  chaturvedi.kn@gmail.com</a:t>
            </a: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Modern law enacted by whom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By legislature- an elected body(Parliament and State legislatures). </a:t>
            </a:r>
          </a:p>
          <a:p>
            <a:r>
              <a:rPr lang="en-GB" dirty="0" smtClean="0"/>
              <a:t>By executive- President’s/Governor’s power to promulgate an Ordinance. </a:t>
            </a:r>
          </a:p>
          <a:p>
            <a:r>
              <a:rPr lang="en-GB" dirty="0" smtClean="0"/>
              <a:t>By executive-President’s power to make regulations for the union territories.</a:t>
            </a:r>
          </a:p>
          <a:p>
            <a:r>
              <a:rPr lang="en-GB" dirty="0" smtClean="0"/>
              <a:t>By the Governor-General’s council created by the Government of India Act(Charter Act) enacted by the British Parliament in 1833,1861,1893 and 1910.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Modern law enacted by whom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By the central government, state governments and other authorities and bodies created by an Act of Parliament.</a:t>
            </a:r>
          </a:p>
          <a:p>
            <a:r>
              <a:rPr lang="en-GB" dirty="0" smtClean="0"/>
              <a:t>The modern law so created is called by various names(rules, regulations, scheme, bye-laws).</a:t>
            </a:r>
          </a:p>
          <a:p>
            <a:r>
              <a:rPr lang="en-GB" dirty="0" smtClean="0"/>
              <a:t>Theoretically there is parliamentary control and judicial control but in practice the parliamentary control is weak and ineffective and access to courts in costly and time consuming. 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Legislative Policy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Legislative policy is determined by the union cabinet as per the Allocation of business Rules and Transaction of Business Rules.</a:t>
            </a:r>
          </a:p>
          <a:p>
            <a:r>
              <a:rPr lang="en-GB" dirty="0" smtClean="0"/>
              <a:t>Ministries/departments  responsible with a subject matter prepares a  draft note for the Cabinet.</a:t>
            </a:r>
          </a:p>
          <a:p>
            <a:r>
              <a:rPr lang="en-GB" dirty="0" smtClean="0"/>
              <a:t>All  policies do not require a legislation. A  policy may be implemented by an executive order(Telecom Policy).</a:t>
            </a:r>
          </a:p>
          <a:p>
            <a:endParaRPr lang="en-GB" dirty="0" smtClean="0"/>
          </a:p>
          <a:p>
            <a:pPr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Legislative Policy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policy which requires a legislation pass through legislative process and parliamentary process.</a:t>
            </a:r>
          </a:p>
          <a:p>
            <a:r>
              <a:rPr lang="en-GB" dirty="0" smtClean="0"/>
              <a:t>Legislative process begins with the formulation of the contents of the policy by the ministries/departments concerned.</a:t>
            </a:r>
          </a:p>
          <a:p>
            <a:r>
              <a:rPr lang="en-GB" dirty="0" smtClean="0"/>
              <a:t>Policy formulation is complex and there is no manual on formulation of a good policy.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Legislative Drafting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conversion of policy into a legal text is a specialised activity handled by parliamentary counsel/legislative draftspersons.</a:t>
            </a:r>
          </a:p>
          <a:p>
            <a:r>
              <a:rPr lang="en-GB" dirty="0" smtClean="0"/>
              <a:t>A bad policy leads to a bad law and therefore the instructions to draftspersons must be clear and should not be accompanied by a draft Bill.</a:t>
            </a:r>
          </a:p>
          <a:p>
            <a:r>
              <a:rPr lang="en-GB" dirty="0" smtClean="0"/>
              <a:t>Instructions to draftspersons must be prepared by the department lawyers who are well versed in the technicalities of the subject matter and existing law.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Legislative drafting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proposal for a new legislation or amendment of an existing legislation or repeal of an existing legislation needs to be approved by the union cabinet.</a:t>
            </a:r>
          </a:p>
          <a:p>
            <a:r>
              <a:rPr lang="en-GB" dirty="0" smtClean="0"/>
              <a:t>A draft of the legislation is prepared by the legislative department in consultation with the officers of the administrative ministry/department.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Constitutional considerations - competency test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subject matter of legislation for a central legislation must not fall in the State list of the Seventh Schedule of the Constitution.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218</TotalTime>
  <Words>1355</Words>
  <Application>Microsoft Office PowerPoint</Application>
  <PresentationFormat>On-screen Show (4:3)</PresentationFormat>
  <Paragraphs>116</Paragraphs>
  <Slides>25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Apex</vt:lpstr>
      <vt:lpstr>Best Practices in Legislative Drafting* </vt:lpstr>
      <vt:lpstr>Legislative drafting</vt:lpstr>
      <vt:lpstr>Modern law enacted by whom</vt:lpstr>
      <vt:lpstr>Modern law enacted by whom</vt:lpstr>
      <vt:lpstr>Legislative Policy</vt:lpstr>
      <vt:lpstr>Legislative Policy</vt:lpstr>
      <vt:lpstr>Legislative Drafting</vt:lpstr>
      <vt:lpstr>Legislative drafting</vt:lpstr>
      <vt:lpstr>Constitutional considerations - competency test</vt:lpstr>
      <vt:lpstr>Constitutional considerations-content test</vt:lpstr>
      <vt:lpstr>Constitutional considerations-procedural test</vt:lpstr>
      <vt:lpstr>Preparation of a bill</vt:lpstr>
      <vt:lpstr>Structure of a bill</vt:lpstr>
      <vt:lpstr>Structure of a Bill</vt:lpstr>
      <vt:lpstr>Language of a bill</vt:lpstr>
      <vt:lpstr>Consideration of a bill</vt:lpstr>
      <vt:lpstr>Passing of a bill</vt:lpstr>
      <vt:lpstr>Best Practices in Legislative Drafting- as regards policy</vt:lpstr>
      <vt:lpstr>Best Practices in legislative Drafting- language</vt:lpstr>
      <vt:lpstr>Best Practices in legislative drafting-use of illustrations</vt:lpstr>
      <vt:lpstr>Best Practices in legislative drafting-language</vt:lpstr>
      <vt:lpstr>Best Practices in legislative drafting- language</vt:lpstr>
      <vt:lpstr>Best Practices in legislative Drafting- avoiding complexities</vt:lpstr>
      <vt:lpstr>Best Practices in legislative drafting- preparation of a manual</vt:lpstr>
      <vt:lpstr>Best Practices in legislative Drafting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Legal Research,Drafting and Reporting Writing</dc:title>
  <dc:creator>Sanhita</dc:creator>
  <cp:lastModifiedBy>Sanhita</cp:lastModifiedBy>
  <cp:revision>10</cp:revision>
  <dcterms:created xsi:type="dcterms:W3CDTF">2017-07-30T06:18:38Z</dcterms:created>
  <dcterms:modified xsi:type="dcterms:W3CDTF">2017-07-31T00:25:24Z</dcterms:modified>
</cp:coreProperties>
</file>