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67" r:id="rId3"/>
    <p:sldId id="287" r:id="rId4"/>
    <p:sldId id="280" r:id="rId5"/>
    <p:sldId id="268" r:id="rId6"/>
    <p:sldId id="269" r:id="rId7"/>
    <p:sldId id="291" r:id="rId8"/>
    <p:sldId id="292" r:id="rId9"/>
    <p:sldId id="293" r:id="rId10"/>
    <p:sldId id="270" r:id="rId11"/>
    <p:sldId id="271" r:id="rId12"/>
    <p:sldId id="272" r:id="rId13"/>
    <p:sldId id="273" r:id="rId14"/>
    <p:sldId id="274" r:id="rId15"/>
    <p:sldId id="275" r:id="rId16"/>
    <p:sldId id="276" r:id="rId17"/>
    <p:sldId id="277" r:id="rId18"/>
    <p:sldId id="278" r:id="rId19"/>
    <p:sldId id="279" r:id="rId20"/>
    <p:sldId id="260" r:id="rId21"/>
    <p:sldId id="261" r:id="rId22"/>
    <p:sldId id="262" r:id="rId23"/>
    <p:sldId id="263" r:id="rId24"/>
    <p:sldId id="264" r:id="rId25"/>
    <p:sldId id="266" r:id="rId26"/>
    <p:sldId id="265" r:id="rId27"/>
    <p:sldId id="282" r:id="rId28"/>
    <p:sldId id="283" r:id="rId29"/>
    <p:sldId id="257" r:id="rId30"/>
    <p:sldId id="258" r:id="rId31"/>
    <p:sldId id="259" r:id="rId32"/>
    <p:sldId id="284" r:id="rId33"/>
    <p:sldId id="285" r:id="rId34"/>
    <p:sldId id="286" r:id="rId35"/>
    <p:sldId id="288" r:id="rId36"/>
    <p:sldId id="289" r:id="rId37"/>
    <p:sldId id="290" r:id="rId38"/>
    <p:sldId id="28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13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DAC0F5-F970-4735-A0F3-6E5DA624FEA3}" type="datetimeFigureOut">
              <a:rPr lang="en-IN" smtClean="0"/>
              <a:pPr/>
              <a:t>13-08-2017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E4E75A-66C4-46DF-8D02-947CA423C13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E4E75A-66C4-46DF-8D02-947CA423C136}" type="slidenum">
              <a:rPr lang="en-IN" smtClean="0"/>
              <a:pPr/>
              <a:t>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E4E75A-66C4-46DF-8D02-947CA423C136}" type="slidenum">
              <a:rPr lang="en-IN" smtClean="0"/>
              <a:pPr/>
              <a:t>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FE4E75A-66C4-46DF-8D02-947CA423C136}" type="slidenum">
              <a:rPr lang="en-IN" smtClean="0"/>
              <a:pPr/>
              <a:t>36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7E6BC86-19A1-4C92-BB26-E274D0A459FC}" type="datetimeFigureOut">
              <a:rPr lang="en-IN" smtClean="0"/>
              <a:pPr/>
              <a:t>13-08-2017</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FC0CEA41-34B3-4979-89FA-C0E09AC501D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E6BC86-19A1-4C92-BB26-E274D0A459FC}" type="datetimeFigureOut">
              <a:rPr lang="en-IN" smtClean="0"/>
              <a:pPr/>
              <a:t>13-08-2017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C0CEA41-34B3-4979-89FA-C0E09AC501D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7E6BC86-19A1-4C92-BB26-E274D0A459FC}" type="datetimeFigureOut">
              <a:rPr lang="en-IN" smtClean="0"/>
              <a:pPr/>
              <a:t>13-08-2017</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FC0CEA41-34B3-4979-89FA-C0E09AC501D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7E6BC86-19A1-4C92-BB26-E274D0A459FC}" type="datetimeFigureOut">
              <a:rPr lang="en-IN" smtClean="0"/>
              <a:pPr/>
              <a:t>13-08-2017</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C0CEA41-34B3-4979-89FA-C0E09AC501D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7E6BC86-19A1-4C92-BB26-E274D0A459FC}" type="datetimeFigureOut">
              <a:rPr lang="en-IN" smtClean="0"/>
              <a:pPr/>
              <a:t>13-08-2017</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FC0CEA41-34B3-4979-89FA-C0E09AC501D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E6BC86-19A1-4C92-BB26-E274D0A459FC}" type="datetimeFigureOut">
              <a:rPr lang="en-IN" smtClean="0"/>
              <a:pPr/>
              <a:t>13-08-2017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C0CEA41-34B3-4979-89FA-C0E09AC501D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7E6BC86-19A1-4C92-BB26-E274D0A459FC}" type="datetimeFigureOut">
              <a:rPr lang="en-IN" smtClean="0"/>
              <a:pPr/>
              <a:t>13-08-2017</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C0CEA41-34B3-4979-89FA-C0E09AC501D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7E6BC86-19A1-4C92-BB26-E274D0A459FC}" type="datetimeFigureOut">
              <a:rPr lang="en-IN" smtClean="0"/>
              <a:pPr/>
              <a:t>13-08-2017</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C0CEA41-34B3-4979-89FA-C0E09AC501D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7E6BC86-19A1-4C92-BB26-E274D0A459FC}" type="datetimeFigureOut">
              <a:rPr lang="en-IN" smtClean="0"/>
              <a:pPr/>
              <a:t>13-08-2017</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FC0CEA41-34B3-4979-89FA-C0E09AC501D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7E6BC86-19A1-4C92-BB26-E274D0A459FC}" type="datetimeFigureOut">
              <a:rPr lang="en-IN" smtClean="0"/>
              <a:pPr/>
              <a:t>13-08-2017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C0CEA41-34B3-4979-89FA-C0E09AC501D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7E6BC86-19A1-4C92-BB26-E274D0A459FC}" type="datetimeFigureOut">
              <a:rPr lang="en-IN" smtClean="0"/>
              <a:pPr/>
              <a:t>13-08-2017</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C0CEA41-34B3-4979-89FA-C0E09AC501D1}"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7E6BC86-19A1-4C92-BB26-E274D0A459FC}" type="datetimeFigureOut">
              <a:rPr lang="en-IN" smtClean="0"/>
              <a:pPr/>
              <a:t>13-08-2017</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C0CEA41-34B3-4979-89FA-C0E09AC501D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Principles of Statutory Interpretation*</a:t>
            </a:r>
            <a:endParaRPr lang="en-IN" dirty="0"/>
          </a:p>
        </p:txBody>
      </p:sp>
      <p:sp>
        <p:nvSpPr>
          <p:cNvPr id="3" name="Subtitle 2"/>
          <p:cNvSpPr>
            <a:spLocks noGrp="1"/>
          </p:cNvSpPr>
          <p:nvPr>
            <p:ph type="subTitle" idx="1"/>
          </p:nvPr>
        </p:nvSpPr>
        <p:spPr/>
        <p:txBody>
          <a:bodyPr>
            <a:normAutofit lnSpcReduction="10000"/>
          </a:bodyPr>
          <a:lstStyle/>
          <a:p>
            <a:r>
              <a:rPr lang="en-US" dirty="0" smtClean="0">
                <a:solidFill>
                  <a:schemeClr val="tx1"/>
                </a:solidFill>
              </a:rPr>
              <a:t>NLUI, Bhopal</a:t>
            </a:r>
            <a:endParaRPr lang="en-IN" dirty="0" smtClean="0">
              <a:solidFill>
                <a:schemeClr val="tx1"/>
              </a:solidFill>
            </a:endParaRPr>
          </a:p>
          <a:p>
            <a:r>
              <a:rPr lang="en-US" dirty="0" smtClean="0">
                <a:solidFill>
                  <a:schemeClr val="tx1"/>
                </a:solidFill>
              </a:rPr>
              <a:t>21</a:t>
            </a:r>
            <a:r>
              <a:rPr lang="en-US" baseline="30000" dirty="0" smtClean="0">
                <a:solidFill>
                  <a:schemeClr val="tx1"/>
                </a:solidFill>
              </a:rPr>
              <a:t>st</a:t>
            </a:r>
            <a:r>
              <a:rPr lang="en-US" dirty="0" smtClean="0">
                <a:solidFill>
                  <a:schemeClr val="tx1"/>
                </a:solidFill>
              </a:rPr>
              <a:t> August-26</a:t>
            </a:r>
            <a:r>
              <a:rPr lang="en-US" baseline="30000" dirty="0" smtClean="0">
                <a:solidFill>
                  <a:schemeClr val="tx1"/>
                </a:solidFill>
              </a:rPr>
              <a:t>th</a:t>
            </a:r>
            <a:r>
              <a:rPr lang="en-US" dirty="0" smtClean="0">
                <a:solidFill>
                  <a:schemeClr val="tx1"/>
                </a:solidFill>
              </a:rPr>
              <a:t> August 2017</a:t>
            </a:r>
          </a:p>
          <a:p>
            <a:r>
              <a:rPr lang="en-US" dirty="0" smtClean="0">
                <a:solidFill>
                  <a:schemeClr val="tx1"/>
                </a:solidFill>
              </a:rPr>
              <a:t>Dr </a:t>
            </a:r>
            <a:r>
              <a:rPr lang="en-US" dirty="0" err="1" smtClean="0">
                <a:solidFill>
                  <a:schemeClr val="tx1"/>
                </a:solidFill>
              </a:rPr>
              <a:t>K.N.Chaturvedi</a:t>
            </a:r>
            <a:endParaRPr lang="en-US"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Statutes of India</a:t>
            </a:r>
            <a:endParaRPr lang="en-IN" dirty="0"/>
          </a:p>
        </p:txBody>
      </p:sp>
      <p:sp>
        <p:nvSpPr>
          <p:cNvPr id="3" name="Content Placeholder 2"/>
          <p:cNvSpPr>
            <a:spLocks noGrp="1"/>
          </p:cNvSpPr>
          <p:nvPr>
            <p:ph idx="1"/>
          </p:nvPr>
        </p:nvSpPr>
        <p:spPr/>
        <p:txBody>
          <a:bodyPr/>
          <a:lstStyle/>
          <a:p>
            <a:r>
              <a:rPr lang="en-GB" dirty="0" smtClean="0"/>
              <a:t>Much of the modern law is enacted law.</a:t>
            </a:r>
          </a:p>
          <a:p>
            <a:r>
              <a:rPr lang="en-GB" dirty="0" smtClean="0"/>
              <a:t>Enacted by Parliament/State legislatures.</a:t>
            </a:r>
          </a:p>
          <a:p>
            <a:r>
              <a:rPr lang="en-GB" dirty="0" smtClean="0"/>
              <a:t>There are more than one thousand central enactments.</a:t>
            </a:r>
          </a:p>
          <a:p>
            <a:r>
              <a:rPr lang="en-US" dirty="0" smtClean="0"/>
              <a:t>Pre-independence</a:t>
            </a:r>
          </a:p>
          <a:p>
            <a:r>
              <a:rPr lang="en-US" dirty="0" smtClean="0"/>
              <a:t>Post-independence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law enacted by whom</a:t>
            </a:r>
            <a:endParaRPr lang="en-IN" dirty="0"/>
          </a:p>
        </p:txBody>
      </p:sp>
      <p:sp>
        <p:nvSpPr>
          <p:cNvPr id="3" name="Content Placeholder 2"/>
          <p:cNvSpPr>
            <a:spLocks noGrp="1"/>
          </p:cNvSpPr>
          <p:nvPr>
            <p:ph idx="1"/>
          </p:nvPr>
        </p:nvSpPr>
        <p:spPr/>
        <p:txBody>
          <a:bodyPr>
            <a:normAutofit/>
          </a:bodyPr>
          <a:lstStyle/>
          <a:p>
            <a:pPr>
              <a:buNone/>
            </a:pPr>
            <a:r>
              <a:rPr lang="en-GB" dirty="0" smtClean="0"/>
              <a:t>By legislature- an elected body(Parliament and State legislatures.</a:t>
            </a:r>
          </a:p>
          <a:p>
            <a:r>
              <a:rPr lang="en-GB" dirty="0" smtClean="0"/>
              <a:t>By executive- President’s/Governor’s power to promulgate an Ordinance. </a:t>
            </a:r>
          </a:p>
          <a:p>
            <a:r>
              <a:rPr lang="en-GB" dirty="0" smtClean="0"/>
              <a:t>By executive-President’s power to make regulations for the union territories.</a:t>
            </a:r>
          </a:p>
          <a:p>
            <a:r>
              <a:rPr lang="en-GB" dirty="0" smtClean="0"/>
              <a:t>By the Governor-General’s council created by the Government of India Act(Charter Act) enacted by the British Parliament.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Modern law enacted by whom</a:t>
            </a:r>
            <a:endParaRPr lang="en-IN" dirty="0"/>
          </a:p>
        </p:txBody>
      </p:sp>
      <p:sp>
        <p:nvSpPr>
          <p:cNvPr id="3" name="Content Placeholder 2"/>
          <p:cNvSpPr>
            <a:spLocks noGrp="1"/>
          </p:cNvSpPr>
          <p:nvPr>
            <p:ph idx="1"/>
          </p:nvPr>
        </p:nvSpPr>
        <p:spPr/>
        <p:txBody>
          <a:bodyPr>
            <a:normAutofit/>
          </a:bodyPr>
          <a:lstStyle/>
          <a:p>
            <a:r>
              <a:rPr lang="en-GB" dirty="0" smtClean="0"/>
              <a:t>By the central government, state governments and other authorities and bodies created by an Act of Parliament.</a:t>
            </a:r>
          </a:p>
          <a:p>
            <a:r>
              <a:rPr lang="en-GB" dirty="0" smtClean="0"/>
              <a:t>The modern law so created is called by various names(rules, regulations, scheme, bye-laws).</a:t>
            </a:r>
          </a:p>
          <a:p>
            <a:r>
              <a:rPr lang="en-GB" dirty="0" smtClean="0"/>
              <a:t>Theoretically there is parliamentary control and  judicial control but in practice the parliamentary control is weak and ineffective and access to courts in costly and time consuming.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laws are made? First step</a:t>
            </a:r>
            <a:endParaRPr lang="en-IN" dirty="0"/>
          </a:p>
        </p:txBody>
      </p:sp>
      <p:sp>
        <p:nvSpPr>
          <p:cNvPr id="3" name="Content Placeholder 2"/>
          <p:cNvSpPr>
            <a:spLocks noGrp="1"/>
          </p:cNvSpPr>
          <p:nvPr>
            <p:ph idx="1"/>
          </p:nvPr>
        </p:nvSpPr>
        <p:spPr/>
        <p:txBody>
          <a:bodyPr>
            <a:normAutofit/>
          </a:bodyPr>
          <a:lstStyle/>
          <a:p>
            <a:r>
              <a:rPr lang="en-GB" dirty="0" smtClean="0"/>
              <a:t>Legislative policy is determined by the union cabinet as per the Allocation of business Rules and Transaction of Business Rules.</a:t>
            </a:r>
          </a:p>
          <a:p>
            <a:r>
              <a:rPr lang="en-GB" dirty="0" smtClean="0"/>
              <a:t>Ministries/departments  responsible with a subject matter prepares a  draft note for the Cabinet.</a:t>
            </a:r>
          </a:p>
          <a:p>
            <a:r>
              <a:rPr lang="en-GB" dirty="0" smtClean="0"/>
              <a:t>All  policies do not require a legislation. A policy may be implemented by an executive order(Telecom Policy)</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First </a:t>
            </a:r>
            <a:r>
              <a:rPr lang="en-GB" dirty="0" err="1" smtClean="0"/>
              <a:t>step:Legislative</a:t>
            </a:r>
            <a:r>
              <a:rPr lang="en-GB" dirty="0" smtClean="0"/>
              <a:t> Policy</a:t>
            </a:r>
            <a:endParaRPr lang="en-IN" dirty="0"/>
          </a:p>
        </p:txBody>
      </p:sp>
      <p:sp>
        <p:nvSpPr>
          <p:cNvPr id="3" name="Content Placeholder 2"/>
          <p:cNvSpPr>
            <a:spLocks noGrp="1"/>
          </p:cNvSpPr>
          <p:nvPr>
            <p:ph idx="1"/>
          </p:nvPr>
        </p:nvSpPr>
        <p:spPr/>
        <p:txBody>
          <a:bodyPr/>
          <a:lstStyle/>
          <a:p>
            <a:r>
              <a:rPr lang="en-GB" dirty="0" smtClean="0"/>
              <a:t>A policy which requires a legislation pass through legislative process and parliamentary process.</a:t>
            </a:r>
          </a:p>
          <a:p>
            <a:r>
              <a:rPr lang="en-GB" dirty="0" smtClean="0"/>
              <a:t>Legislative process begins with the formulation of the contents of the policy by the ministries/departments concerned.</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a:t>
            </a:r>
            <a:r>
              <a:rPr lang="en-GB" dirty="0" err="1" smtClean="0"/>
              <a:t>step:Legislative</a:t>
            </a:r>
            <a:r>
              <a:rPr lang="en-GB" dirty="0" smtClean="0"/>
              <a:t> Drafting</a:t>
            </a:r>
            <a:endParaRPr lang="en-IN" dirty="0"/>
          </a:p>
        </p:txBody>
      </p:sp>
      <p:sp>
        <p:nvSpPr>
          <p:cNvPr id="3" name="Content Placeholder 2"/>
          <p:cNvSpPr>
            <a:spLocks noGrp="1"/>
          </p:cNvSpPr>
          <p:nvPr>
            <p:ph idx="1"/>
          </p:nvPr>
        </p:nvSpPr>
        <p:spPr/>
        <p:txBody>
          <a:bodyPr>
            <a:normAutofit/>
          </a:bodyPr>
          <a:lstStyle/>
          <a:p>
            <a:r>
              <a:rPr lang="en-GB" dirty="0" smtClean="0"/>
              <a:t>The conversion of policy into a legal text is a specialised activity handled by parliamentary counsel/legislative draftsperson.</a:t>
            </a:r>
          </a:p>
          <a:p>
            <a:r>
              <a:rPr lang="en-GB" dirty="0" smtClean="0"/>
              <a:t>A bad policy leads to a bad law and therefore the instructions to draftspersons must be clear and should not be accompanied by a draft Bill.</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Third </a:t>
            </a:r>
            <a:r>
              <a:rPr lang="en-GB" dirty="0" err="1" smtClean="0"/>
              <a:t>step:Preparation</a:t>
            </a:r>
            <a:r>
              <a:rPr lang="en-GB" dirty="0" smtClean="0"/>
              <a:t> of a bill</a:t>
            </a:r>
            <a:endParaRPr lang="en-IN" dirty="0"/>
          </a:p>
        </p:txBody>
      </p:sp>
      <p:sp>
        <p:nvSpPr>
          <p:cNvPr id="3" name="Content Placeholder 2"/>
          <p:cNvSpPr>
            <a:spLocks noGrp="1"/>
          </p:cNvSpPr>
          <p:nvPr>
            <p:ph idx="1"/>
          </p:nvPr>
        </p:nvSpPr>
        <p:spPr/>
        <p:txBody>
          <a:bodyPr/>
          <a:lstStyle/>
          <a:p>
            <a:r>
              <a:rPr lang="en-GB" dirty="0" smtClean="0"/>
              <a:t>A bill is a draft of a legislation ready for introduction in Parliament.</a:t>
            </a:r>
          </a:p>
          <a:p>
            <a:r>
              <a:rPr lang="en-GB" dirty="0" smtClean="0"/>
              <a:t>A bill converts legislative policy into a legal text.</a:t>
            </a:r>
          </a:p>
          <a:p>
            <a:r>
              <a:rPr lang="en-GB" dirty="0" smtClean="0"/>
              <a:t>A legislative policy may introduce a new tax.</a:t>
            </a:r>
          </a:p>
          <a:p>
            <a:r>
              <a:rPr lang="en-GB" dirty="0" smtClean="0"/>
              <a:t>A legislative policy may create a new offence.</a:t>
            </a:r>
          </a:p>
          <a:p>
            <a:r>
              <a:rPr lang="en-GB" dirty="0" smtClean="0"/>
              <a:t>A legislative policy may create a new body/authority.</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a Bill</a:t>
            </a:r>
            <a:endParaRPr lang="en-IN" dirty="0"/>
          </a:p>
        </p:txBody>
      </p:sp>
      <p:sp>
        <p:nvSpPr>
          <p:cNvPr id="3" name="Content Placeholder 2"/>
          <p:cNvSpPr>
            <a:spLocks noGrp="1"/>
          </p:cNvSpPr>
          <p:nvPr>
            <p:ph idx="1"/>
          </p:nvPr>
        </p:nvSpPr>
        <p:spPr/>
        <p:txBody>
          <a:bodyPr/>
          <a:lstStyle/>
          <a:p>
            <a:r>
              <a:rPr lang="en-GB" dirty="0" smtClean="0"/>
              <a:t>A bill contains- title(short title),long title, preamble, enacting clause, extent(area wise) date of commencement.</a:t>
            </a:r>
          </a:p>
          <a:p>
            <a:r>
              <a:rPr lang="en-GB" dirty="0" smtClean="0"/>
              <a:t>Operative provisions.</a:t>
            </a:r>
          </a:p>
          <a:p>
            <a:r>
              <a:rPr lang="en-GB" dirty="0" smtClean="0"/>
              <a:t>Machinery provisions.</a:t>
            </a:r>
          </a:p>
          <a:p>
            <a:r>
              <a:rPr lang="en-GB" dirty="0" smtClean="0"/>
              <a:t>Provisions conferring powers on the executive- power to delegate, power to remove difficulties and power to make rules.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a Bill</a:t>
            </a:r>
            <a:endParaRPr lang="en-IN" dirty="0"/>
          </a:p>
        </p:txBody>
      </p:sp>
      <p:sp>
        <p:nvSpPr>
          <p:cNvPr id="3" name="Content Placeholder 2"/>
          <p:cNvSpPr>
            <a:spLocks noGrp="1"/>
          </p:cNvSpPr>
          <p:nvPr>
            <p:ph idx="1"/>
          </p:nvPr>
        </p:nvSpPr>
        <p:spPr/>
        <p:txBody>
          <a:bodyPr/>
          <a:lstStyle/>
          <a:p>
            <a:r>
              <a:rPr lang="en-GB" dirty="0" smtClean="0"/>
              <a:t>All bills are accompanied with-</a:t>
            </a:r>
          </a:p>
          <a:p>
            <a:r>
              <a:rPr lang="en-GB" dirty="0" smtClean="0"/>
              <a:t>A statement of objects and reasons;</a:t>
            </a:r>
          </a:p>
          <a:p>
            <a:r>
              <a:rPr lang="en-GB" dirty="0" smtClean="0"/>
              <a:t>Financial memorandum;</a:t>
            </a:r>
          </a:p>
          <a:p>
            <a:r>
              <a:rPr lang="en-GB" dirty="0" smtClean="0"/>
              <a:t>Memorandum regarding delegated legislation;</a:t>
            </a:r>
          </a:p>
          <a:p>
            <a:r>
              <a:rPr lang="en-GB" dirty="0" smtClean="0"/>
              <a:t>Notes on clause in a bill containing more than 25 clauses.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of a bill</a:t>
            </a:r>
            <a:endParaRPr lang="en-IN" dirty="0"/>
          </a:p>
        </p:txBody>
      </p:sp>
      <p:sp>
        <p:nvSpPr>
          <p:cNvPr id="3" name="Content Placeholder 2"/>
          <p:cNvSpPr>
            <a:spLocks noGrp="1"/>
          </p:cNvSpPr>
          <p:nvPr>
            <p:ph idx="1"/>
          </p:nvPr>
        </p:nvSpPr>
        <p:spPr/>
        <p:txBody>
          <a:bodyPr/>
          <a:lstStyle/>
          <a:p>
            <a:r>
              <a:rPr lang="en-GB" dirty="0" smtClean="0"/>
              <a:t>Every bill must be debated in both houses of parliament.</a:t>
            </a:r>
          </a:p>
          <a:p>
            <a:r>
              <a:rPr lang="en-GB" dirty="0" smtClean="0"/>
              <a:t>After passing of a bill by both houses of Parliament, the bill is sent to the President for his assent. A bill after the assent of the President becomes an Act and is published in the gazette of India as an Act of Parliament.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Statutory Interpretation-</a:t>
            </a:r>
            <a:r>
              <a:rPr lang="en-US" dirty="0" err="1" smtClean="0"/>
              <a:t>Xth</a:t>
            </a:r>
            <a:r>
              <a:rPr lang="en-US" dirty="0" smtClean="0"/>
              <a:t> semester</a:t>
            </a:r>
            <a:endParaRPr lang="en-IN" dirty="0"/>
          </a:p>
        </p:txBody>
      </p:sp>
      <p:sp>
        <p:nvSpPr>
          <p:cNvPr id="3" name="Content Placeholder 2"/>
          <p:cNvSpPr>
            <a:spLocks noGrp="1"/>
          </p:cNvSpPr>
          <p:nvPr>
            <p:ph idx="1"/>
          </p:nvPr>
        </p:nvSpPr>
        <p:spPr/>
        <p:txBody>
          <a:bodyPr/>
          <a:lstStyle/>
          <a:p>
            <a:r>
              <a:rPr lang="en-US" dirty="0" smtClean="0"/>
              <a:t>Approaches to Interpretation-</a:t>
            </a:r>
          </a:p>
          <a:p>
            <a:r>
              <a:rPr lang="en-US" dirty="0" smtClean="0"/>
              <a:t>The Literal rule- it looks at the words of a statute;</a:t>
            </a:r>
          </a:p>
          <a:p>
            <a:r>
              <a:rPr lang="en-US" dirty="0" smtClean="0"/>
              <a:t>The Golden rule-it’s focus is on aims and objects of the statute so as to remove absurdity;</a:t>
            </a:r>
          </a:p>
          <a:p>
            <a:r>
              <a:rPr lang="en-US" dirty="0" smtClean="0"/>
              <a:t>The Mischief rule- it follows four steps approach.</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Statutory Interpretation and Common Law Method</a:t>
            </a:r>
            <a:endParaRPr lang="en-IN" dirty="0"/>
          </a:p>
        </p:txBody>
      </p:sp>
      <p:sp>
        <p:nvSpPr>
          <p:cNvPr id="3" name="Content Placeholder 2"/>
          <p:cNvSpPr>
            <a:spLocks noGrp="1"/>
          </p:cNvSpPr>
          <p:nvPr>
            <p:ph idx="1"/>
          </p:nvPr>
        </p:nvSpPr>
        <p:spPr/>
        <p:txBody>
          <a:bodyPr>
            <a:normAutofit/>
          </a:bodyPr>
          <a:lstStyle/>
          <a:p>
            <a:pPr algn="just"/>
            <a:r>
              <a:rPr lang="en-US" dirty="0" smtClean="0"/>
              <a:t>In many ways, modern statutory interpretation has become closer to common law method. The common law method involves the process of extrapolation of underlying principles and values from disparate sources, with a view to identifying the particular rule to apply to the case in hand.[Lord Justice Sales, Modern Statutory Interpretation, Statute Law Review,2017,vol 38,No 2,125-132</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Statutory Interpretation and Courts</a:t>
            </a:r>
            <a:endParaRPr lang="en-IN" dirty="0"/>
          </a:p>
        </p:txBody>
      </p:sp>
      <p:sp>
        <p:nvSpPr>
          <p:cNvPr id="3" name="Content Placeholder 2"/>
          <p:cNvSpPr>
            <a:spLocks noGrp="1"/>
          </p:cNvSpPr>
          <p:nvPr>
            <p:ph idx="1"/>
          </p:nvPr>
        </p:nvSpPr>
        <p:spPr/>
        <p:txBody>
          <a:bodyPr/>
          <a:lstStyle/>
          <a:p>
            <a:pPr algn="just"/>
            <a:r>
              <a:rPr lang="en-US" dirty="0" smtClean="0"/>
              <a:t>The Court’s attitude to interpretation of legislation varies with the conceptions of the relative constitutional role of judges and legislature. Statutory interpretation is embedded in constitutional  law, and constitutional law has undergone  a process of change in last 40 years or so.[Neil Duxbury’s Elements of Legislation(Cambridge University Press,Cambridge2013)]</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Indian Supreme Court</a:t>
            </a:r>
            <a:endParaRPr lang="en-IN" dirty="0"/>
          </a:p>
        </p:txBody>
      </p:sp>
      <p:sp>
        <p:nvSpPr>
          <p:cNvPr id="3" name="Content Placeholder 2"/>
          <p:cNvSpPr>
            <a:spLocks noGrp="1"/>
          </p:cNvSpPr>
          <p:nvPr>
            <p:ph idx="1"/>
          </p:nvPr>
        </p:nvSpPr>
        <p:spPr/>
        <p:txBody>
          <a:bodyPr/>
          <a:lstStyle/>
          <a:p>
            <a:pPr algn="just"/>
            <a:r>
              <a:rPr lang="en-US" dirty="0" smtClean="0"/>
              <a:t>The Supreme Court of India is increasingly moving towards purposive interpretation.</a:t>
            </a:r>
          </a:p>
          <a:p>
            <a:pPr algn="just"/>
            <a:r>
              <a:rPr lang="en-US" dirty="0" smtClean="0"/>
              <a:t>The constitutional ethos is being advocated as an aid to statutory interpretation.</a:t>
            </a:r>
          </a:p>
          <a:p>
            <a:pPr algn="just"/>
            <a:r>
              <a:rPr lang="en-US" dirty="0" smtClean="0"/>
              <a:t>Plain reading rule is invoked where the legal text is plain and unambiguous.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Cartoon in Midday and </a:t>
            </a:r>
            <a:r>
              <a:rPr lang="en-US" dirty="0" err="1" smtClean="0"/>
              <a:t>Suomotu</a:t>
            </a:r>
            <a:r>
              <a:rPr lang="en-US" dirty="0" smtClean="0"/>
              <a:t> contempt</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A judge of the Delhi High court initiated </a:t>
            </a:r>
            <a:r>
              <a:rPr lang="en-US" dirty="0" err="1" smtClean="0"/>
              <a:t>suomotu</a:t>
            </a:r>
            <a:r>
              <a:rPr lang="en-US" dirty="0" smtClean="0"/>
              <a:t> contempt for publishing  a story.</a:t>
            </a:r>
          </a:p>
          <a:p>
            <a:pPr algn="just"/>
            <a:r>
              <a:rPr lang="en-IN" dirty="0" smtClean="0"/>
              <a:t>The genesis of the </a:t>
            </a:r>
            <a:r>
              <a:rPr lang="en-IN" i="1" dirty="0" err="1" smtClean="0"/>
              <a:t>suo</a:t>
            </a:r>
            <a:r>
              <a:rPr lang="en-IN" i="1" dirty="0" smtClean="0"/>
              <a:t> </a:t>
            </a:r>
            <a:r>
              <a:rPr lang="en-IN" i="1" dirty="0" err="1" smtClean="0"/>
              <a:t>motu</a:t>
            </a:r>
            <a:r>
              <a:rPr lang="en-IN" i="1" dirty="0" smtClean="0"/>
              <a:t> contempt proceedings </a:t>
            </a:r>
            <a:r>
              <a:rPr lang="en-IN" dirty="0" smtClean="0"/>
              <a:t>initiated by the High Court of Delhi lies in a story that appeared in ‘Mid Day’ in its issue dated 2nd May, 2007 under the title “Injustice”. The substance of the publication brought to light the alleged misuse of the official residence of Justice </a:t>
            </a:r>
            <a:r>
              <a:rPr lang="en-IN" dirty="0" err="1" smtClean="0"/>
              <a:t>Sabharwal</a:t>
            </a:r>
            <a:r>
              <a:rPr lang="en-IN" dirty="0" smtClean="0"/>
              <a:t> who demitted office as Chief Justice of India on 13th January, 2007, by the same being shown as the registered office of three companies promoted  by Justice </a:t>
            </a:r>
            <a:r>
              <a:rPr lang="en-IN" dirty="0" err="1" smtClean="0"/>
              <a:t>Sabharwal’s</a:t>
            </a:r>
            <a:r>
              <a:rPr lang="en-IN" dirty="0" smtClean="0"/>
              <a:t> sons.</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Contempt power of a High Court</a:t>
            </a:r>
            <a:endParaRPr lang="en-IN" dirty="0"/>
          </a:p>
        </p:txBody>
      </p:sp>
      <p:sp>
        <p:nvSpPr>
          <p:cNvPr id="3" name="Content Placeholder 2"/>
          <p:cNvSpPr>
            <a:spLocks noGrp="1"/>
          </p:cNvSpPr>
          <p:nvPr>
            <p:ph idx="1"/>
          </p:nvPr>
        </p:nvSpPr>
        <p:spPr/>
        <p:txBody>
          <a:bodyPr/>
          <a:lstStyle/>
          <a:p>
            <a:pPr algn="just"/>
            <a:r>
              <a:rPr lang="en-IN" b="1" i="1" dirty="0" smtClean="0"/>
              <a:t>Article 215</a:t>
            </a:r>
          </a:p>
          <a:p>
            <a:pPr algn="just"/>
            <a:r>
              <a:rPr lang="en-IN" b="1" i="1" dirty="0" smtClean="0"/>
              <a:t>High Courts to be courts of record: </a:t>
            </a:r>
          </a:p>
          <a:p>
            <a:pPr algn="just"/>
            <a:r>
              <a:rPr lang="en-IN" b="1" i="1" dirty="0" smtClean="0"/>
              <a:t>Every High </a:t>
            </a:r>
            <a:r>
              <a:rPr lang="en-IN" i="1" dirty="0" smtClean="0"/>
              <a:t>Court shall be a court of record and shall have all the powers of such a court including the power to punish for contempt of itself.”</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Section 10 of the Contempt of Courts</a:t>
            </a:r>
            <a:br>
              <a:rPr lang="en-IN" dirty="0" smtClean="0"/>
            </a:br>
            <a:r>
              <a:rPr lang="en-IN" dirty="0" smtClean="0"/>
              <a:t>Act, 1971 </a:t>
            </a:r>
            <a:endParaRPr lang="en-IN" dirty="0"/>
          </a:p>
        </p:txBody>
      </p:sp>
      <p:sp>
        <p:nvSpPr>
          <p:cNvPr id="3" name="Content Placeholder 2"/>
          <p:cNvSpPr>
            <a:spLocks noGrp="1"/>
          </p:cNvSpPr>
          <p:nvPr>
            <p:ph idx="1"/>
          </p:nvPr>
        </p:nvSpPr>
        <p:spPr/>
        <p:txBody>
          <a:bodyPr>
            <a:normAutofit/>
          </a:bodyPr>
          <a:lstStyle/>
          <a:p>
            <a:pPr algn="just"/>
            <a:r>
              <a:rPr lang="en-IN" i="1" dirty="0" smtClean="0"/>
              <a:t>10. </a:t>
            </a:r>
            <a:r>
              <a:rPr lang="en-IN" b="1" i="1" dirty="0" smtClean="0"/>
              <a:t>Power of High Court to punish </a:t>
            </a:r>
            <a:r>
              <a:rPr lang="en-IN" b="1" i="1" dirty="0" err="1" smtClean="0"/>
              <a:t>contempts</a:t>
            </a:r>
            <a:r>
              <a:rPr lang="en-IN" b="1" i="1" dirty="0" smtClean="0"/>
              <a:t> of subordinate courts.—Every </a:t>
            </a:r>
            <a:r>
              <a:rPr lang="en-IN" i="1" dirty="0" smtClean="0"/>
              <a:t>High Court shall have and exercise the same jurisdiction, powers and authority, in accordance with the same procedure and practice, in respect of contempt of courts subordinate to it as it has and exercises in respect of </a:t>
            </a:r>
            <a:r>
              <a:rPr lang="en-IN" i="1" dirty="0" err="1" smtClean="0"/>
              <a:t>contempts</a:t>
            </a:r>
            <a:r>
              <a:rPr lang="en-IN" i="1" dirty="0" smtClean="0"/>
              <a:t> of itself:</a:t>
            </a:r>
          </a:p>
          <a:p>
            <a:pPr algn="just"/>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err="1" smtClean="0"/>
              <a:t>Vitusah</a:t>
            </a:r>
            <a:r>
              <a:rPr lang="en-IN" b="1" dirty="0" smtClean="0"/>
              <a:t>  </a:t>
            </a:r>
            <a:r>
              <a:rPr lang="en-IN" b="1" dirty="0" err="1" smtClean="0"/>
              <a:t>vs</a:t>
            </a:r>
            <a:r>
              <a:rPr lang="en-IN" b="1" dirty="0" smtClean="0"/>
              <a:t> Court of its Own Motion</a:t>
            </a:r>
            <a:endParaRPr lang="en-IN" dirty="0"/>
          </a:p>
        </p:txBody>
      </p:sp>
      <p:sp>
        <p:nvSpPr>
          <p:cNvPr id="3" name="Content Placeholder 2"/>
          <p:cNvSpPr>
            <a:spLocks noGrp="1"/>
          </p:cNvSpPr>
          <p:nvPr>
            <p:ph idx="1"/>
          </p:nvPr>
        </p:nvSpPr>
        <p:spPr/>
        <p:txBody>
          <a:bodyPr>
            <a:normAutofit/>
          </a:bodyPr>
          <a:lstStyle/>
          <a:p>
            <a:pPr algn="just">
              <a:buNone/>
            </a:pPr>
            <a:endParaRPr lang="en-IN" dirty="0" smtClean="0"/>
          </a:p>
          <a:p>
            <a:pPr algn="just">
              <a:buNone/>
            </a:pPr>
            <a:r>
              <a:rPr lang="en-IN" dirty="0" smtClean="0"/>
              <a:t>From a plain reading of section 10 of the Contempt of Courts Act,1971 nothing in the Contempt of Courts Act, 1971 or in Article 215 of the Constitution which can be said to empower the High Court to initiate proceedings </a:t>
            </a:r>
            <a:r>
              <a:rPr lang="en-IN" i="1" dirty="0" err="1" smtClean="0"/>
              <a:t>suo-motu</a:t>
            </a:r>
            <a:r>
              <a:rPr lang="en-IN" i="1" dirty="0" smtClean="0"/>
              <a:t> or otherwise </a:t>
            </a:r>
            <a:r>
              <a:rPr lang="en-IN" dirty="0" smtClean="0"/>
              <a:t>for the contempt of a superior Court like the Supreme Court of India. [ </a:t>
            </a:r>
            <a:r>
              <a:rPr lang="en-IN" dirty="0" err="1" smtClean="0"/>
              <a:t>Thakur</a:t>
            </a:r>
            <a:r>
              <a:rPr lang="en-IN" dirty="0" smtClean="0"/>
              <a:t>, C.J. dated 2</a:t>
            </a:r>
            <a:r>
              <a:rPr lang="en-IN" baseline="30000" dirty="0" smtClean="0"/>
              <a:t>nd</a:t>
            </a:r>
            <a:r>
              <a:rPr lang="en-IN" dirty="0" smtClean="0"/>
              <a:t> January 2017]</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Abhiram</a:t>
            </a:r>
            <a:r>
              <a:rPr lang="en-US" dirty="0" smtClean="0"/>
              <a:t> Singh’s case: 7 judges and 4 opinions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err="1" smtClean="0"/>
              <a:t>Madan</a:t>
            </a:r>
            <a:r>
              <a:rPr lang="en-IN" dirty="0" smtClean="0"/>
              <a:t> B. </a:t>
            </a:r>
            <a:r>
              <a:rPr lang="en-IN" dirty="0" err="1" smtClean="0"/>
              <a:t>Lokur</a:t>
            </a:r>
            <a:r>
              <a:rPr lang="en-IN" dirty="0" smtClean="0"/>
              <a:t>,( </a:t>
            </a:r>
            <a:r>
              <a:rPr lang="en-IN" dirty="0" err="1" smtClean="0"/>
              <a:t>Nageshwara</a:t>
            </a:r>
            <a:r>
              <a:rPr lang="en-IN" dirty="0" smtClean="0"/>
              <a:t> </a:t>
            </a:r>
            <a:r>
              <a:rPr lang="en-IN" dirty="0" err="1" smtClean="0"/>
              <a:t>Rao</a:t>
            </a:r>
            <a:r>
              <a:rPr lang="en-IN" dirty="0" smtClean="0"/>
              <a:t> </a:t>
            </a:r>
            <a:r>
              <a:rPr lang="en-IN" dirty="0" err="1" smtClean="0"/>
              <a:t>J,Thakur</a:t>
            </a:r>
            <a:r>
              <a:rPr lang="en-IN" dirty="0" smtClean="0"/>
              <a:t> C.J </a:t>
            </a:r>
            <a:r>
              <a:rPr lang="en-IN" dirty="0" err="1" smtClean="0"/>
              <a:t>Bobde</a:t>
            </a:r>
            <a:r>
              <a:rPr lang="en-IN" dirty="0" smtClean="0"/>
              <a:t> J)</a:t>
            </a:r>
          </a:p>
          <a:p>
            <a:pPr algn="just"/>
            <a:r>
              <a:rPr lang="en-IN" dirty="0" smtClean="0"/>
              <a:t>The foundation for this reference relating to the interpretation of Section123(3) of the Representation of the People Act, 1951 to a Bench of seven judges.</a:t>
            </a:r>
          </a:p>
          <a:p>
            <a:pPr algn="just"/>
            <a:r>
              <a:rPr lang="en-IN" dirty="0" smtClean="0"/>
              <a:t>While hearing the appeal against the decision of the Bombay High Court, a Bench of three learned Judges expressed the view that the content, scope and what constitutes a corrupt practice under sub-sections (3) or (3A) of Section 123 of the Representation of the People Act, 1951  needs to be clearly and authoritatively laid down to avoid a miscarriage of justice in interpreting ‘corrupt practice’. </a:t>
            </a:r>
          </a:p>
          <a:p>
            <a:pPr algn="just">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 </a:t>
            </a:r>
            <a:r>
              <a:rPr lang="sv-SE" b="1" i="1" dirty="0" smtClean="0"/>
              <a:t>Abhiram Singhs’ case</a:t>
            </a:r>
            <a:endParaRPr lang="en-IN" dirty="0"/>
          </a:p>
        </p:txBody>
      </p:sp>
      <p:sp>
        <p:nvSpPr>
          <p:cNvPr id="3" name="Content Placeholder 2"/>
          <p:cNvSpPr>
            <a:spLocks noGrp="1"/>
          </p:cNvSpPr>
          <p:nvPr>
            <p:ph idx="1"/>
          </p:nvPr>
        </p:nvSpPr>
        <p:spPr/>
        <p:txBody>
          <a:bodyPr>
            <a:normAutofit fontScale="85000" lnSpcReduction="20000"/>
          </a:bodyPr>
          <a:lstStyle/>
          <a:p>
            <a:pPr algn="just">
              <a:buNone/>
            </a:pPr>
            <a:r>
              <a:rPr lang="en-IN" dirty="0" smtClean="0"/>
              <a:t> The High Court in the present case has construed the provision of sub-section (3) of Section 123 of the Act to mean that it will  not be a corrupt practice when the voters belonging to some other religion are appealed, other than the religion of the candidate. This construction gains support from a three-Judge Bench decision of this Court in </a:t>
            </a:r>
            <a:r>
              <a:rPr lang="en-IN" i="1" dirty="0" err="1" smtClean="0"/>
              <a:t>Kanti</a:t>
            </a:r>
            <a:r>
              <a:rPr lang="en-IN" i="1" dirty="0" smtClean="0"/>
              <a:t> Prasad </a:t>
            </a:r>
            <a:r>
              <a:rPr lang="en-IN" i="1" dirty="0" err="1" smtClean="0"/>
              <a:t>Jayshanker</a:t>
            </a:r>
            <a:r>
              <a:rPr lang="en-IN" i="1" dirty="0" smtClean="0"/>
              <a:t> </a:t>
            </a:r>
            <a:r>
              <a:rPr lang="en-IN" i="1" dirty="0" err="1" smtClean="0"/>
              <a:t>Yagnik</a:t>
            </a:r>
            <a:r>
              <a:rPr lang="en-IN" i="1" dirty="0" smtClean="0"/>
              <a:t> v. </a:t>
            </a:r>
            <a:r>
              <a:rPr lang="en-IN" i="1" dirty="0" err="1" smtClean="0"/>
              <a:t>Purshottamdas</a:t>
            </a:r>
            <a:r>
              <a:rPr lang="en-IN" i="1" dirty="0" smtClean="0"/>
              <a:t>  </a:t>
            </a:r>
            <a:r>
              <a:rPr lang="en-IN" i="1" dirty="0" err="1" smtClean="0"/>
              <a:t>Ranchhoddas</a:t>
            </a:r>
            <a:r>
              <a:rPr lang="en-IN" i="1" dirty="0" smtClean="0"/>
              <a:t> Patel7 as well as the subsequent decision of this Court in  </a:t>
            </a:r>
            <a:r>
              <a:rPr lang="en-IN" i="1" dirty="0" err="1" smtClean="0"/>
              <a:t>Ramesh</a:t>
            </a:r>
            <a:r>
              <a:rPr lang="en-IN" i="1" dirty="0" smtClean="0"/>
              <a:t> </a:t>
            </a:r>
            <a:r>
              <a:rPr lang="en-IN" i="1" dirty="0" err="1" smtClean="0"/>
              <a:t>Yeshwant</a:t>
            </a:r>
            <a:r>
              <a:rPr lang="en-IN" i="1" dirty="0" smtClean="0"/>
              <a:t> </a:t>
            </a:r>
            <a:r>
              <a:rPr lang="en-IN" i="1" dirty="0" err="1" smtClean="0"/>
              <a:t>Prabhoo</a:t>
            </a:r>
            <a:r>
              <a:rPr lang="en-IN" i="1" dirty="0" smtClean="0"/>
              <a:t> (Dr) v. </a:t>
            </a:r>
            <a:r>
              <a:rPr lang="en-IN" i="1" dirty="0" err="1" smtClean="0"/>
              <a:t>Prabhakar</a:t>
            </a:r>
            <a:r>
              <a:rPr lang="en-IN" i="1" dirty="0" smtClean="0"/>
              <a:t> </a:t>
            </a:r>
            <a:r>
              <a:rPr lang="en-IN" i="1" dirty="0" err="1" smtClean="0"/>
              <a:t>Kashinath</a:t>
            </a:r>
            <a:r>
              <a:rPr lang="en-IN" i="1" dirty="0" smtClean="0"/>
              <a:t> Kunte8. In the </a:t>
            </a:r>
            <a:r>
              <a:rPr lang="en-IN" dirty="0" smtClean="0"/>
              <a:t> later decision the speech of the Law Minister has been </a:t>
            </a:r>
            <a:r>
              <a:rPr lang="en-IN" i="1" dirty="0" smtClean="0"/>
              <a:t>Kunte8. In the </a:t>
            </a:r>
            <a:r>
              <a:rPr lang="en-IN" dirty="0" smtClean="0"/>
              <a:t>later decision the speech of the Law Minister has been copiously referred to for giving the provision a restrictive construction in the sense that the word “his” has been purposely used and, therefore, so long as the candidate’s religion is not taken recourse to, it would not be a “corrupt practice” within the meaning of Section 123(3).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Seeking votes on ground of religion</a:t>
            </a:r>
            <a:endParaRPr lang="en-IN" dirty="0"/>
          </a:p>
        </p:txBody>
      </p:sp>
      <p:sp>
        <p:nvSpPr>
          <p:cNvPr id="3" name="Content Placeholder 2"/>
          <p:cNvSpPr>
            <a:spLocks noGrp="1"/>
          </p:cNvSpPr>
          <p:nvPr>
            <p:ph idx="1"/>
          </p:nvPr>
        </p:nvSpPr>
        <p:spPr/>
        <p:txBody>
          <a:bodyPr>
            <a:normAutofit fontScale="92500"/>
          </a:bodyPr>
          <a:lstStyle/>
          <a:p>
            <a:r>
              <a:rPr lang="en-IN" dirty="0" smtClean="0"/>
              <a:t>123. Corrupt practices.—The following shall be deemed to be corrupt practices for the purposes of this Act:—</a:t>
            </a:r>
          </a:p>
          <a:p>
            <a:r>
              <a:rPr lang="en-IN" dirty="0" smtClean="0"/>
              <a:t>(3) The appeal by a candidate or his agent or by any other person with the consent of a candidate or his election agent to vote or refrain from voting for any person on the ground of his religion, race, caste, community or language or the use of, or appeal to religious symbols or the use of, or appeal to, national symbols, such as the national flag or the national emblem, for the furtherance of the prospects of the election of that candidate or for prejudicially affecting the election of any candidate.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Heyden</a:t>
            </a:r>
            <a:r>
              <a:rPr lang="en-US" dirty="0" smtClean="0"/>
              <a:t> case</a:t>
            </a:r>
            <a:endParaRPr lang="en-IN" dirty="0"/>
          </a:p>
        </p:txBody>
      </p:sp>
      <p:sp>
        <p:nvSpPr>
          <p:cNvPr id="3" name="Content Placeholder 2"/>
          <p:cNvSpPr>
            <a:spLocks noGrp="1"/>
          </p:cNvSpPr>
          <p:nvPr>
            <p:ph idx="1"/>
          </p:nvPr>
        </p:nvSpPr>
        <p:spPr/>
        <p:txBody>
          <a:bodyPr/>
          <a:lstStyle/>
          <a:p>
            <a:pPr algn="just"/>
            <a:r>
              <a:rPr lang="en-US" dirty="0" smtClean="0"/>
              <a:t>(1584) Court of Exchequer</a:t>
            </a:r>
          </a:p>
          <a:p>
            <a:pPr algn="just"/>
            <a:r>
              <a:rPr lang="en-US" dirty="0" smtClean="0"/>
              <a:t>The Court interpreted the provision of the Suppression of Religious Houses Act 1539 enacted by Parliament during the reign of Henry VIII(1509-1547)</a:t>
            </a:r>
          </a:p>
          <a:p>
            <a:pPr algn="just"/>
            <a:r>
              <a:rPr lang="en-US" dirty="0" smtClean="0"/>
              <a:t>The court found that the lease of parcel of land to </a:t>
            </a:r>
            <a:r>
              <a:rPr lang="en-US" dirty="0" err="1" smtClean="0"/>
              <a:t>Heyden</a:t>
            </a:r>
            <a:r>
              <a:rPr lang="en-US" dirty="0" smtClean="0"/>
              <a:t> was void.</a:t>
            </a:r>
          </a:p>
          <a:p>
            <a:pPr algn="just"/>
            <a:r>
              <a:rPr lang="en-US" dirty="0" smtClean="0"/>
              <a:t>The ruling was based on the relationship of statute to the pre-existing common law.</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Abhiram</a:t>
            </a:r>
            <a:r>
              <a:rPr lang="en-US" dirty="0" smtClean="0"/>
              <a:t> Singh</a:t>
            </a:r>
            <a:endParaRPr lang="en-IN" dirty="0"/>
          </a:p>
        </p:txBody>
      </p:sp>
      <p:sp>
        <p:nvSpPr>
          <p:cNvPr id="3" name="Content Placeholder 2"/>
          <p:cNvSpPr>
            <a:spLocks noGrp="1"/>
          </p:cNvSpPr>
          <p:nvPr>
            <p:ph idx="1"/>
          </p:nvPr>
        </p:nvSpPr>
        <p:spPr/>
        <p:txBody>
          <a:bodyPr>
            <a:normAutofit/>
          </a:bodyPr>
          <a:lstStyle/>
          <a:p>
            <a:pPr>
              <a:buNone/>
            </a:pPr>
            <a:r>
              <a:rPr lang="en-IN" dirty="0" smtClean="0"/>
              <a:t> The petitioner argued that sub-section </a:t>
            </a:r>
            <a:r>
              <a:rPr lang="en-IN" dirty="0"/>
              <a:t>(3) of Section 123 of the Act must </a:t>
            </a:r>
            <a:r>
              <a:rPr lang="en-IN" dirty="0" smtClean="0"/>
              <a:t>be given </a:t>
            </a:r>
            <a:r>
              <a:rPr lang="en-IN" dirty="0"/>
              <a:t>a literal interpretation. It was submitted that the bar to making an </a:t>
            </a:r>
            <a:r>
              <a:rPr lang="en-IN" dirty="0" smtClean="0"/>
              <a:t>appeal on </a:t>
            </a:r>
            <a:r>
              <a:rPr lang="en-IN" dirty="0"/>
              <a:t>the ground of </a:t>
            </a:r>
            <a:r>
              <a:rPr lang="en-IN" dirty="0" smtClean="0"/>
              <a:t>religion </a:t>
            </a:r>
            <a:r>
              <a:rPr lang="en-IN" dirty="0"/>
              <a:t>must be confined to the religion of the </a:t>
            </a:r>
            <a:r>
              <a:rPr lang="en-IN" dirty="0" smtClean="0"/>
              <a:t>candidate as section 123(3) uses the expression ‘his religion’.</a:t>
            </a:r>
          </a:p>
          <a:p>
            <a:pPr>
              <a:buNone/>
            </a:pPr>
            <a:r>
              <a:rPr lang="en-IN" dirty="0" smtClean="0"/>
              <a:t>    Can the expression ‘his religion’ include the religion of the voters? </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Abhiram</a:t>
            </a:r>
            <a:r>
              <a:rPr lang="en-US" dirty="0" smtClean="0"/>
              <a:t> Singh</a:t>
            </a:r>
            <a:endParaRPr lang="en-IN" dirty="0"/>
          </a:p>
        </p:txBody>
      </p:sp>
      <p:sp>
        <p:nvSpPr>
          <p:cNvPr id="3" name="Content Placeholder 2"/>
          <p:cNvSpPr>
            <a:spLocks noGrp="1"/>
          </p:cNvSpPr>
          <p:nvPr>
            <p:ph idx="1"/>
          </p:nvPr>
        </p:nvSpPr>
        <p:spPr/>
        <p:txBody>
          <a:bodyPr/>
          <a:lstStyle/>
          <a:p>
            <a:pPr>
              <a:buNone/>
            </a:pPr>
            <a:r>
              <a:rPr lang="en-IN" dirty="0" smtClean="0"/>
              <a:t> </a:t>
            </a:r>
            <a:r>
              <a:rPr lang="en-IN" dirty="0"/>
              <a:t>The text of sub-section (</a:t>
            </a:r>
            <a:r>
              <a:rPr lang="en-IN" dirty="0" smtClean="0"/>
              <a:t>3) of </a:t>
            </a:r>
            <a:r>
              <a:rPr lang="en-IN" dirty="0"/>
              <a:t>Section 123 of the Act cannot be stretched to include the religion of </a:t>
            </a:r>
            <a:r>
              <a:rPr lang="en-IN" dirty="0" smtClean="0"/>
              <a:t>the elector </a:t>
            </a:r>
            <a:r>
              <a:rPr lang="en-IN" dirty="0"/>
              <a:t>or that of the agent or that of the person making the appeal with </a:t>
            </a:r>
            <a:r>
              <a:rPr lang="en-IN" dirty="0" smtClean="0"/>
              <a:t>the consent </a:t>
            </a:r>
            <a:r>
              <a:rPr lang="en-IN" dirty="0"/>
              <a:t>of the candidate</a:t>
            </a:r>
            <a:r>
              <a:rPr lang="en-IN" dirty="0" smtClean="0"/>
              <a:t>.[petitioner’s argument]</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Madan</a:t>
            </a:r>
            <a:r>
              <a:rPr lang="en-US" dirty="0" smtClean="0"/>
              <a:t> </a:t>
            </a:r>
            <a:r>
              <a:rPr lang="en-US" dirty="0" err="1" smtClean="0"/>
              <a:t>B.Lokur</a:t>
            </a:r>
            <a:endParaRPr lang="en-IN" dirty="0"/>
          </a:p>
        </p:txBody>
      </p:sp>
      <p:sp>
        <p:nvSpPr>
          <p:cNvPr id="3" name="Content Placeholder 2"/>
          <p:cNvSpPr>
            <a:spLocks noGrp="1"/>
          </p:cNvSpPr>
          <p:nvPr>
            <p:ph idx="1"/>
          </p:nvPr>
        </p:nvSpPr>
        <p:spPr/>
        <p:txBody>
          <a:bodyPr>
            <a:normAutofit/>
          </a:bodyPr>
          <a:lstStyle/>
          <a:p>
            <a:r>
              <a:rPr lang="en-IN" dirty="0" smtClean="0"/>
              <a:t>It is quite clear from a reading of the above passages that the concern of Parliament in enacting Section 123(3) of the Act was to provide a check on the “undesirable development” of appeals to religion, race, caste, community or language of any candidate. Therefore, to maintain the sanctity of the democratic process and to avoid vitiating the secular atmosphere of democratic life, an appeal to any of the factors would void the election of the candidate committing the corrupt practice. </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Madan</a:t>
            </a:r>
            <a:r>
              <a:rPr lang="en-US" dirty="0" smtClean="0"/>
              <a:t> B. </a:t>
            </a:r>
            <a:r>
              <a:rPr lang="en-US" dirty="0" err="1" smtClean="0"/>
              <a:t>Lokur</a:t>
            </a:r>
            <a:endParaRPr lang="en-IN" dirty="0"/>
          </a:p>
        </p:txBody>
      </p:sp>
      <p:sp>
        <p:nvSpPr>
          <p:cNvPr id="3" name="Content Placeholder 2"/>
          <p:cNvSpPr>
            <a:spLocks noGrp="1"/>
          </p:cNvSpPr>
          <p:nvPr>
            <p:ph idx="1"/>
          </p:nvPr>
        </p:nvSpPr>
        <p:spPr/>
        <p:txBody>
          <a:bodyPr>
            <a:normAutofit fontScale="92500" lnSpcReduction="10000"/>
          </a:bodyPr>
          <a:lstStyle/>
          <a:p>
            <a:pPr algn="just">
              <a:buNone/>
            </a:pPr>
            <a:endParaRPr lang="en-IN" dirty="0" smtClean="0"/>
          </a:p>
          <a:p>
            <a:pPr algn="just"/>
            <a:r>
              <a:rPr lang="en-IN" dirty="0" smtClean="0"/>
              <a:t>11. Finally, in </a:t>
            </a:r>
            <a:r>
              <a:rPr lang="en-IN" b="1" i="1" dirty="0" err="1" smtClean="0"/>
              <a:t>Ramesh</a:t>
            </a:r>
            <a:r>
              <a:rPr lang="en-IN" b="1" i="1" dirty="0" smtClean="0"/>
              <a:t> </a:t>
            </a:r>
            <a:r>
              <a:rPr lang="en-IN" b="1" i="1" dirty="0" err="1" smtClean="0"/>
              <a:t>Yeshwant</a:t>
            </a:r>
            <a:r>
              <a:rPr lang="en-IN" b="1" i="1" dirty="0" smtClean="0"/>
              <a:t> </a:t>
            </a:r>
            <a:r>
              <a:rPr lang="en-IN" b="1" i="1" dirty="0" err="1" smtClean="0"/>
              <a:t>Prabhoo</a:t>
            </a:r>
            <a:r>
              <a:rPr lang="en-IN" b="1" i="1" dirty="0" smtClean="0"/>
              <a:t> this Court held that the use of the </a:t>
            </a:r>
            <a:r>
              <a:rPr lang="en-IN" dirty="0" smtClean="0"/>
              <a:t>word “his” in sub-section (3) of Section 123 of the Act must have significance and it cannot be ignored or equated with the word “any” word “any” to bring within the net of sub-section (3) any appeal in which there is a reference to religion. It was further held that if religion is the basis on which an appeal to vote or refrain from voting for any person is prohibited by Section 123 (3) of the Act it must be that of the candidate for whom the appeal to vote is made or against a rival candidate to refrain from voting. </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Madan</a:t>
            </a:r>
            <a:r>
              <a:rPr lang="en-US" dirty="0" smtClean="0"/>
              <a:t> </a:t>
            </a:r>
            <a:r>
              <a:rPr lang="en-US" dirty="0" err="1" smtClean="0"/>
              <a:t>B.Lokur</a:t>
            </a:r>
            <a:endParaRPr lang="en-IN" dirty="0"/>
          </a:p>
        </p:txBody>
      </p:sp>
      <p:sp>
        <p:nvSpPr>
          <p:cNvPr id="3" name="Content Placeholder 2"/>
          <p:cNvSpPr>
            <a:spLocks noGrp="1"/>
          </p:cNvSpPr>
          <p:nvPr>
            <p:ph idx="1"/>
          </p:nvPr>
        </p:nvSpPr>
        <p:spPr/>
        <p:txBody>
          <a:bodyPr>
            <a:normAutofit fontScale="55000" lnSpcReduction="20000"/>
          </a:bodyPr>
          <a:lstStyle/>
          <a:p>
            <a:pPr algn="just"/>
            <a:endParaRPr lang="en-IN" dirty="0" smtClean="0"/>
          </a:p>
          <a:p>
            <a:pPr algn="just"/>
            <a:endParaRPr lang="en-IN" dirty="0" smtClean="0"/>
          </a:p>
          <a:p>
            <a:pPr algn="just">
              <a:buNone/>
            </a:pPr>
            <a:r>
              <a:rPr lang="en-IN" b="1" dirty="0" smtClean="0"/>
              <a:t>Conclusion</a:t>
            </a:r>
          </a:p>
          <a:p>
            <a:pPr algn="just">
              <a:buNone/>
            </a:pPr>
            <a:r>
              <a:rPr lang="en-IN" dirty="0" smtClean="0"/>
              <a:t>49. On a consideration of the entire material placed before us by learned counsels, we record our conclusions as follows:</a:t>
            </a:r>
          </a:p>
          <a:p>
            <a:pPr algn="just">
              <a:buNone/>
            </a:pPr>
            <a:r>
              <a:rPr lang="en-IN" i="1" dirty="0" smtClean="0"/>
              <a:t>1. The provisions of sub-section (3) of Section 123 of the Representation of </a:t>
            </a:r>
            <a:r>
              <a:rPr lang="en-IN" dirty="0" smtClean="0"/>
              <a:t>the People Act, 1951 are required to be read and appreciated in the context of simultaneous and contemporaneous amendments inserting sub-section (3A) in Section 123 of the Act and inserting Section 153A in the Indian Penal Code.</a:t>
            </a:r>
          </a:p>
          <a:p>
            <a:pPr algn="just">
              <a:buNone/>
            </a:pPr>
            <a:r>
              <a:rPr lang="en-IN" i="1" dirty="0" smtClean="0"/>
              <a:t>2. So read together, and for maintaining the purity of the electoral process </a:t>
            </a:r>
            <a:r>
              <a:rPr lang="en-IN" dirty="0" smtClean="0"/>
              <a:t>and not vitiating it, sub-section (3) of Section 123 of the Representation of the People Act, 1951 must be given a broad and purposive interpretation thereby bringing within the sweep of a corrupt practice any appeal made to an elector by a candidate or his agent or by any other person with the consent of a candidate or his election agent to vote or refrain from voting for the furtherance of the prospects of the election of that candidate or for prejudicially affecting the election of any candidate on the ground of the religion, race, caste, community or language of (</a:t>
            </a:r>
            <a:r>
              <a:rPr lang="en-IN" dirty="0" err="1" smtClean="0"/>
              <a:t>i</a:t>
            </a:r>
            <a:r>
              <a:rPr lang="en-IN" dirty="0" smtClean="0"/>
              <a:t>) any candidate or (ii) his agent or (iii) any other person making the appeal with the consent of the candidate or (iv) the elector.</a:t>
            </a:r>
          </a:p>
          <a:p>
            <a:pPr algn="just">
              <a:buNone/>
            </a:pPr>
            <a:r>
              <a:rPr lang="en-IN" i="1" dirty="0" smtClean="0"/>
              <a:t>3. It is a matter of evidence for determining whether an appeal has at all </a:t>
            </a:r>
            <a:r>
              <a:rPr lang="en-IN" dirty="0" smtClean="0"/>
              <a:t>been made to an elector and whether the appeal if made is in violation of the provisions of sub-section (3) of Section 123 of the Representation of the People Act, 1951.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Bobde</a:t>
            </a:r>
            <a:r>
              <a:rPr lang="en-IN" dirty="0" smtClean="0"/>
              <a:t> J</a:t>
            </a:r>
            <a:br>
              <a:rPr lang="en-IN" dirty="0" smtClean="0"/>
            </a:br>
            <a:endParaRPr lang="en-IN" dirty="0"/>
          </a:p>
        </p:txBody>
      </p:sp>
      <p:sp>
        <p:nvSpPr>
          <p:cNvPr id="3" name="Content Placeholder 2"/>
          <p:cNvSpPr>
            <a:spLocks noGrp="1"/>
          </p:cNvSpPr>
          <p:nvPr>
            <p:ph idx="1"/>
          </p:nvPr>
        </p:nvSpPr>
        <p:spPr/>
        <p:txBody>
          <a:bodyPr>
            <a:normAutofit/>
          </a:bodyPr>
          <a:lstStyle/>
          <a:p>
            <a:pPr algn="just"/>
            <a:r>
              <a:rPr lang="en-IN" dirty="0" smtClean="0"/>
              <a:t>I am of the view that the language that is used in Section 123 (3) of the Act intends to include the voter and the pronoun “his” refers to the voter in addition to the candidate, his election agent etc. Also because the intendment and the purpose of the statute is to prevent an appeal to votes on the ground of religion. I consider it an unreasonable shrinkage to hold that only an appeal referring to the religion of the candidate who made the appeal is prohibited and not an appeal which refers to religion of the voter.[</a:t>
            </a:r>
            <a:r>
              <a:rPr lang="en-IN" dirty="0" err="1" smtClean="0"/>
              <a:t>para</a:t>
            </a:r>
            <a:r>
              <a:rPr lang="en-IN" dirty="0" smtClean="0"/>
              <a:t> 4 ]</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Bobde</a:t>
            </a:r>
            <a:r>
              <a:rPr lang="en-US" dirty="0" smtClean="0"/>
              <a:t> J</a:t>
            </a:r>
            <a:endParaRPr lang="en-IN" dirty="0"/>
          </a:p>
        </p:txBody>
      </p:sp>
      <p:sp>
        <p:nvSpPr>
          <p:cNvPr id="3" name="Content Placeholder 2"/>
          <p:cNvSpPr>
            <a:spLocks noGrp="1"/>
          </p:cNvSpPr>
          <p:nvPr>
            <p:ph idx="1"/>
          </p:nvPr>
        </p:nvSpPr>
        <p:spPr/>
        <p:txBody>
          <a:bodyPr>
            <a:normAutofit/>
          </a:bodyPr>
          <a:lstStyle/>
          <a:p>
            <a:pPr algn="just"/>
            <a:r>
              <a:rPr lang="en-IN" dirty="0" smtClean="0"/>
              <a:t>Justice </a:t>
            </a:r>
            <a:r>
              <a:rPr lang="en-IN" dirty="0" err="1" smtClean="0"/>
              <a:t>Bobde</a:t>
            </a:r>
            <a:r>
              <a:rPr lang="en-IN" dirty="0" smtClean="0"/>
              <a:t> for majority observed-</a:t>
            </a:r>
          </a:p>
          <a:p>
            <a:pPr algn="just"/>
            <a:r>
              <a:rPr lang="en-IN" dirty="0" smtClean="0"/>
              <a:t>‘I agree with the conclusion drawn by my learned brother </a:t>
            </a:r>
            <a:r>
              <a:rPr lang="en-IN" dirty="0" err="1" smtClean="0"/>
              <a:t>Lokur</a:t>
            </a:r>
            <a:r>
              <a:rPr lang="en-IN" dirty="0" smtClean="0"/>
              <a:t>, J. that the bar under Section 123 (3) of the Representation of People Act, 1951,  to making an appeal on the ground of religion must not be confined to the religion of the candidate because of the word ‘his’ in that provision. I also agree that the purposive interpretation in the social context adjudication as a facet of purposive interpretation warrants a broad interpretation of that section.</a:t>
            </a:r>
          </a:p>
          <a:p>
            <a:pPr algn="just"/>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Bobde</a:t>
            </a:r>
            <a:r>
              <a:rPr lang="en-US" dirty="0" smtClean="0"/>
              <a:t> J</a:t>
            </a:r>
            <a:endParaRPr lang="en-IN" dirty="0"/>
          </a:p>
        </p:txBody>
      </p:sp>
      <p:sp>
        <p:nvSpPr>
          <p:cNvPr id="3" name="Content Placeholder 2"/>
          <p:cNvSpPr>
            <a:spLocks noGrp="1"/>
          </p:cNvSpPr>
          <p:nvPr>
            <p:ph idx="1"/>
          </p:nvPr>
        </p:nvSpPr>
        <p:spPr/>
        <p:txBody>
          <a:bodyPr>
            <a:normAutofit/>
          </a:bodyPr>
          <a:lstStyle/>
          <a:p>
            <a:pPr algn="just"/>
            <a:r>
              <a:rPr lang="en-IN" dirty="0" smtClean="0"/>
              <a:t> I would, however, add that such a construction is not only warranted upon the application of the purposive test of interpretation but also on textual interpretation. A literal interpretation does not exclude a purposive interpretation of the provisions whether in relation to a taxing statute or a penal statute.</a:t>
            </a:r>
          </a:p>
          <a:p>
            <a:pPr algn="just"/>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Thakur</a:t>
            </a:r>
            <a:r>
              <a:rPr lang="en-US" dirty="0" smtClean="0"/>
              <a:t> C.J. and constitutional ethos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i="1" dirty="0" smtClean="0"/>
              <a:t>In </a:t>
            </a:r>
            <a:r>
              <a:rPr lang="en-IN" i="1" dirty="0" err="1" smtClean="0"/>
              <a:t>Abhiram</a:t>
            </a:r>
            <a:r>
              <a:rPr lang="en-IN" i="1" dirty="0" smtClean="0"/>
              <a:t> Singh  </a:t>
            </a:r>
            <a:r>
              <a:rPr lang="en-IN" i="1" dirty="0" err="1" smtClean="0"/>
              <a:t>Thakur</a:t>
            </a:r>
            <a:r>
              <a:rPr lang="en-IN" i="1" dirty="0" smtClean="0"/>
              <a:t>  C. </a:t>
            </a:r>
            <a:r>
              <a:rPr lang="en-IN" i="1" smtClean="0"/>
              <a:t>J.observed</a:t>
            </a:r>
            <a:r>
              <a:rPr lang="en-IN" i="1" dirty="0" smtClean="0"/>
              <a:t>-</a:t>
            </a:r>
            <a:endParaRPr lang="en-IN" dirty="0" smtClean="0"/>
          </a:p>
          <a:p>
            <a:pPr algn="just">
              <a:buNone/>
            </a:pPr>
            <a:r>
              <a:rPr lang="en-IN" i="1" dirty="0" smtClean="0"/>
              <a:t> </a:t>
            </a:r>
            <a:endParaRPr lang="en-IN" dirty="0" smtClean="0"/>
          </a:p>
          <a:p>
            <a:pPr algn="just">
              <a:buNone/>
            </a:pPr>
            <a:r>
              <a:rPr lang="en-IN" i="1" dirty="0" smtClean="0"/>
              <a:t>“Suffice it to say that the Constitutional ethos forbids mixing of religions or religious considerations with the secular functions of the State. This necessarily implies that interpretation of any statute must not offend the fundamental mandate under the Constitution. An interpretation which has the effect of eroding or diluting the constitutional objective of keeping the State and its activities free from religious considerations, therefore, must be avoided. This Court has in several pronouncements ruled that while interpreting an enactment the Courts should remain cognizant of the Constitutional goals and the purpose of the Act and interpret the provisions accordingly... . There is thus ample authority for the proposition that while interpreting a legislative provision, the Courts must remain alive to the constitutional provisions and ethos and that interpretations that are in tune with such provisions and ethos ought to be preferred over others”.</a:t>
            </a:r>
            <a:endParaRPr lang="en-IN" dirty="0" smtClean="0"/>
          </a:p>
          <a:p>
            <a:pPr algn="just"/>
            <a:endParaRPr lang="en-IN" dirty="0" smtClean="0"/>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statutory interpretation-</a:t>
            </a:r>
            <a:r>
              <a:rPr lang="en-US" dirty="0" err="1" smtClean="0"/>
              <a:t>Xth</a:t>
            </a:r>
            <a:r>
              <a:rPr lang="en-US" dirty="0" smtClean="0"/>
              <a:t> semester</a:t>
            </a:r>
            <a:endParaRPr lang="en-IN" dirty="0"/>
          </a:p>
        </p:txBody>
      </p:sp>
      <p:sp>
        <p:nvSpPr>
          <p:cNvPr id="3" name="Content Placeholder 2"/>
          <p:cNvSpPr>
            <a:spLocks noGrp="1"/>
          </p:cNvSpPr>
          <p:nvPr>
            <p:ph idx="1"/>
          </p:nvPr>
        </p:nvSpPr>
        <p:spPr/>
        <p:txBody>
          <a:bodyPr/>
          <a:lstStyle/>
          <a:p>
            <a:r>
              <a:rPr lang="en-IN" dirty="0" smtClean="0"/>
              <a:t>Rule of Purposive Construction</a:t>
            </a:r>
          </a:p>
          <a:p>
            <a:r>
              <a:rPr lang="en-IN" dirty="0" smtClean="0"/>
              <a:t>Harmonious Construction</a:t>
            </a:r>
          </a:p>
          <a:p>
            <a:r>
              <a:rPr lang="en-IN" dirty="0" smtClean="0"/>
              <a:t>Beneficial construction</a:t>
            </a:r>
          </a:p>
          <a:p>
            <a:r>
              <a:rPr lang="en-US" dirty="0" smtClean="0"/>
              <a:t>Stare </a:t>
            </a:r>
            <a:r>
              <a:rPr lang="en-US" dirty="0" err="1" smtClean="0"/>
              <a:t>decisis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statutory interpretation- </a:t>
            </a:r>
            <a:r>
              <a:rPr lang="en-US" dirty="0" err="1" smtClean="0"/>
              <a:t>Xth</a:t>
            </a:r>
            <a:r>
              <a:rPr lang="en-US" dirty="0" smtClean="0"/>
              <a:t> </a:t>
            </a:r>
            <a:r>
              <a:rPr lang="en-US" dirty="0" err="1" smtClean="0"/>
              <a:t>semsester</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Maxims and presumptions.</a:t>
            </a:r>
          </a:p>
          <a:p>
            <a:r>
              <a:rPr lang="en-US" dirty="0" smtClean="0"/>
              <a:t>Internal aids to construction.</a:t>
            </a:r>
          </a:p>
          <a:p>
            <a:r>
              <a:rPr lang="en-US" dirty="0" smtClean="0"/>
              <a:t>Extrinsic aids to construction</a:t>
            </a:r>
          </a:p>
          <a:p>
            <a:r>
              <a:rPr lang="en-US" dirty="0" smtClean="0"/>
              <a:t> Interpretation of General words</a:t>
            </a:r>
          </a:p>
          <a:p>
            <a:pPr>
              <a:buNone/>
            </a:pPr>
            <a:r>
              <a:rPr lang="en-IN" b="1" dirty="0" smtClean="0"/>
              <a:t> </a:t>
            </a:r>
            <a:r>
              <a:rPr lang="en-IN" dirty="0" smtClean="0"/>
              <a:t>• Same word same meaning</a:t>
            </a:r>
          </a:p>
          <a:p>
            <a:r>
              <a:rPr lang="en-IN" dirty="0" smtClean="0"/>
              <a:t>• Use of different words</a:t>
            </a:r>
          </a:p>
          <a:p>
            <a:r>
              <a:rPr lang="en-IN" dirty="0" smtClean="0"/>
              <a:t>• Rule of last antecedent</a:t>
            </a:r>
          </a:p>
          <a:p>
            <a:r>
              <a:rPr lang="en-IN" dirty="0" smtClean="0"/>
              <a:t>• Non obstante clause</a:t>
            </a:r>
          </a:p>
          <a:p>
            <a:r>
              <a:rPr lang="en-IN" dirty="0" smtClean="0"/>
              <a:t>• Legal Fiction</a:t>
            </a:r>
          </a:p>
          <a:p>
            <a:r>
              <a:rPr lang="en-IN" dirty="0" smtClean="0"/>
              <a:t>• Mandatory and Directory Provisions</a:t>
            </a:r>
          </a:p>
          <a:p>
            <a:r>
              <a:rPr lang="en-IN" dirty="0" smtClean="0"/>
              <a:t>• </a:t>
            </a:r>
            <a:r>
              <a:rPr lang="en-IN" dirty="0" err="1" smtClean="0"/>
              <a:t>Conjuctive</a:t>
            </a:r>
            <a:r>
              <a:rPr lang="en-IN" dirty="0" smtClean="0"/>
              <a:t> and Disjunctive Words</a:t>
            </a:r>
          </a:p>
          <a:p>
            <a:r>
              <a:rPr lang="en-IN" dirty="0" smtClean="0"/>
              <a:t>• Construction of general words</a:t>
            </a:r>
          </a:p>
          <a:p>
            <a:endParaRPr lang="en-IN" b="1"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Maxwell on Interpretation of statutes</a:t>
            </a:r>
            <a:endParaRPr lang="en-IN" dirty="0"/>
          </a:p>
        </p:txBody>
      </p:sp>
      <p:sp>
        <p:nvSpPr>
          <p:cNvPr id="3" name="Content Placeholder 2"/>
          <p:cNvSpPr>
            <a:spLocks noGrp="1"/>
          </p:cNvSpPr>
          <p:nvPr>
            <p:ph idx="1"/>
          </p:nvPr>
        </p:nvSpPr>
        <p:spPr/>
        <p:txBody>
          <a:bodyPr>
            <a:normAutofit/>
          </a:bodyPr>
          <a:lstStyle/>
          <a:p>
            <a:pPr algn="just"/>
            <a:r>
              <a:rPr lang="en-IN" dirty="0" smtClean="0"/>
              <a:t>It was essential that the Statutes themselves should be considered in order that the precise legal signification of the words employed therein might be ascertained.</a:t>
            </a:r>
          </a:p>
          <a:p>
            <a:pPr algn="just">
              <a:buNone/>
            </a:pPr>
            <a:endParaRPr lang="en-US" dirty="0" smtClean="0"/>
          </a:p>
          <a:p>
            <a:pPr algn="just">
              <a:buNone/>
            </a:pPr>
            <a:r>
              <a:rPr lang="en-US" dirty="0" smtClean="0"/>
              <a:t>[ Preface to six edition,1920]</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Maxwell on Interpretation of statutes</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For though very many of the Acts of Parliament discussed by the learned author have either fallen into temporary or complete disuse, or have been expunged from the Statute Book, the principles of Interpretation, slowly crystallised by generations of eminent jurists, still constitute the canons by which the construction and sense of Acts of Parliament are to be determined, and form no mean and form no mean part of the inheritance bequeathed to this generation by the great lawyers of the past.</a:t>
            </a:r>
            <a:endParaRPr lang="en-US" dirty="0" smtClean="0"/>
          </a:p>
          <a:p>
            <a:pPr algn="just">
              <a:buNone/>
            </a:pPr>
            <a:r>
              <a:rPr lang="en-US" dirty="0" smtClean="0"/>
              <a:t>[ Preface to six edition,1920]</a:t>
            </a:r>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Craies</a:t>
            </a:r>
            <a:r>
              <a:rPr lang="en-US" dirty="0" smtClean="0"/>
              <a:t>, Treatise on Statute Law</a:t>
            </a:r>
            <a:endParaRPr lang="en-IN" dirty="0"/>
          </a:p>
        </p:txBody>
      </p:sp>
      <p:sp>
        <p:nvSpPr>
          <p:cNvPr id="3" name="Content Placeholder 2"/>
          <p:cNvSpPr>
            <a:spLocks noGrp="1"/>
          </p:cNvSpPr>
          <p:nvPr>
            <p:ph idx="1"/>
          </p:nvPr>
        </p:nvSpPr>
        <p:spPr/>
        <p:txBody>
          <a:bodyPr>
            <a:normAutofit/>
          </a:bodyPr>
          <a:lstStyle/>
          <a:p>
            <a:pPr algn="just"/>
            <a:r>
              <a:rPr lang="en-IN" dirty="0" smtClean="0"/>
              <a:t>But it is difficult, if not impossible, to indicate beforehand any cut and dried method of determining the exact meaning of any statute. So many conflicting energies go to the making of a statute that it is not surprising to find incompleteness of expression, inconsistencies of wording, and even uncertainty of meaning and </a:t>
            </a:r>
            <a:r>
              <a:rPr lang="en-IN" smtClean="0"/>
              <a:t>intention.[Preface </a:t>
            </a:r>
            <a:r>
              <a:rPr lang="en-IN" dirty="0" smtClean="0"/>
              <a:t>to the Edition of 1907]</a:t>
            </a:r>
          </a:p>
          <a:p>
            <a:pPr algn="just"/>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Craies</a:t>
            </a:r>
            <a:r>
              <a:rPr lang="en-US" dirty="0" smtClean="0"/>
              <a:t>, Treatise on Statute Law </a:t>
            </a:r>
            <a:endParaRPr lang="en-IN" dirty="0"/>
          </a:p>
        </p:txBody>
      </p:sp>
      <p:sp>
        <p:nvSpPr>
          <p:cNvPr id="3" name="Content Placeholder 2"/>
          <p:cNvSpPr>
            <a:spLocks noGrp="1"/>
          </p:cNvSpPr>
          <p:nvPr>
            <p:ph idx="1"/>
          </p:nvPr>
        </p:nvSpPr>
        <p:spPr/>
        <p:txBody>
          <a:bodyPr>
            <a:normAutofit/>
          </a:bodyPr>
          <a:lstStyle/>
          <a:p>
            <a:r>
              <a:rPr lang="en-IN" dirty="0" smtClean="0"/>
              <a:t>CHAPTER II.</a:t>
            </a:r>
          </a:p>
          <a:p>
            <a:r>
              <a:rPr lang="en-IN" dirty="0" smtClean="0"/>
              <a:t>THE DRAFTING OF STATUTES</a:t>
            </a:r>
          </a:p>
          <a:p>
            <a:r>
              <a:rPr lang="en-IN" dirty="0" smtClean="0"/>
              <a:t>No positive rules as to language to be used </a:t>
            </a:r>
          </a:p>
          <a:p>
            <a:r>
              <a:rPr lang="en-IN" dirty="0" smtClean="0"/>
              <a:t>Statutes originally drafted by judges </a:t>
            </a:r>
          </a:p>
          <a:p>
            <a:r>
              <a:rPr lang="en-IN" dirty="0" smtClean="0"/>
              <a:t>Subsequently by </a:t>
            </a:r>
            <a:r>
              <a:rPr lang="en-IN" dirty="0" err="1" smtClean="0"/>
              <a:t>conveyancers</a:t>
            </a:r>
            <a:endParaRPr lang="en-IN" dirty="0" smtClean="0"/>
          </a:p>
          <a:p>
            <a:r>
              <a:rPr lang="en-IN" dirty="0" smtClean="0"/>
              <a:t>Judicial criticism of statutory language Not universal nor just</a:t>
            </a:r>
          </a:p>
          <a:p>
            <a:r>
              <a:rPr lang="en-IN" dirty="0" smtClean="0"/>
              <a:t>Suggested remedies for defective drafting.[SECOND EDITION, 1911,]</a:t>
            </a:r>
          </a:p>
          <a:p>
            <a:endParaRPr lang="en-IN" dirty="0" smtClean="0"/>
          </a:p>
          <a:p>
            <a:endParaRPr lang="en-IN" dirty="0" smtClean="0"/>
          </a:p>
          <a:p>
            <a:endParaRPr lang="en-IN" dirty="0" smtClean="0"/>
          </a:p>
          <a:p>
            <a:endParaRPr lang="en-IN"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434</TotalTime>
  <Words>2769</Words>
  <Application>Microsoft Office PowerPoint</Application>
  <PresentationFormat>On-screen Show (4:3)</PresentationFormat>
  <Paragraphs>157</Paragraphs>
  <Slides>38</Slides>
  <Notes>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Opulent</vt:lpstr>
      <vt:lpstr> Principles of Statutory Interpretation*</vt:lpstr>
      <vt:lpstr>Principles of Statutory Interpretation-Xth semester</vt:lpstr>
      <vt:lpstr>Heyden case</vt:lpstr>
      <vt:lpstr>Principles of statutory interpretation-Xth semester</vt:lpstr>
      <vt:lpstr>Principles of statutory interpretation- Xth semsester</vt:lpstr>
      <vt:lpstr>Maxwell on Interpretation of statutes</vt:lpstr>
      <vt:lpstr>Maxwell on Interpretation of statutes</vt:lpstr>
      <vt:lpstr>Craies, Treatise on Statute Law</vt:lpstr>
      <vt:lpstr>Craies, Treatise on Statute Law </vt:lpstr>
      <vt:lpstr>Statutes of India</vt:lpstr>
      <vt:lpstr>Modern law enacted by whom</vt:lpstr>
      <vt:lpstr>Modern law enacted by whom</vt:lpstr>
      <vt:lpstr>How laws are made? First step</vt:lpstr>
      <vt:lpstr> First step:Legislative Policy</vt:lpstr>
      <vt:lpstr>Next step:Legislative Drafting</vt:lpstr>
      <vt:lpstr>Third step:Preparation of a bill</vt:lpstr>
      <vt:lpstr>Structure of a Bill</vt:lpstr>
      <vt:lpstr>Structure of a Bill</vt:lpstr>
      <vt:lpstr>Passing of a bill</vt:lpstr>
      <vt:lpstr>Statutory Interpretation and Common Law Method</vt:lpstr>
      <vt:lpstr>Statutory Interpretation and Courts</vt:lpstr>
      <vt:lpstr>Indian Supreme Court</vt:lpstr>
      <vt:lpstr>Cartoon in Midday and Suomotu contempt</vt:lpstr>
      <vt:lpstr>Contempt power of a High Court</vt:lpstr>
      <vt:lpstr>Section 10 of the Contempt of Courts Act, 1971 </vt:lpstr>
      <vt:lpstr> Vitusah  vs Court of its Own Motion</vt:lpstr>
      <vt:lpstr>Abhiram Singh’s case: 7 judges and 4 opinions</vt:lpstr>
      <vt:lpstr> Abhiram Singhs’ case</vt:lpstr>
      <vt:lpstr>Seeking votes on ground of religion</vt:lpstr>
      <vt:lpstr>Abhiram Singh</vt:lpstr>
      <vt:lpstr>Abhiram Singh</vt:lpstr>
      <vt:lpstr>Madan B.Lokur</vt:lpstr>
      <vt:lpstr>Madan B. Lokur</vt:lpstr>
      <vt:lpstr>Madan B.Lokur</vt:lpstr>
      <vt:lpstr>Bobde J </vt:lpstr>
      <vt:lpstr>Bobde J</vt:lpstr>
      <vt:lpstr>Bobde J</vt:lpstr>
      <vt:lpstr>Thakur C.J. and constitutional ethos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Statutory Interpretation</dc:title>
  <dc:creator>user</dc:creator>
  <cp:lastModifiedBy>user</cp:lastModifiedBy>
  <cp:revision>53</cp:revision>
  <dcterms:created xsi:type="dcterms:W3CDTF">2017-08-07T05:01:51Z</dcterms:created>
  <dcterms:modified xsi:type="dcterms:W3CDTF">2017-08-13T03:57:38Z</dcterms:modified>
</cp:coreProperties>
</file>