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78FEE-13CE-47C8-9E1A-5346DA29DB75}" type="datetimeFigureOut">
              <a:rPr lang="en-IN" smtClean="0"/>
              <a:pPr/>
              <a:t>13-08-2017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D2E6B-E802-463D-A1E7-E4D22A0A851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3CD2E6B-E802-463D-A1E7-E4D22A0A851B}" type="slidenum">
              <a:rPr lang="en-IN" smtClean="0"/>
              <a:pPr/>
              <a:t>15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3CD2E6B-E802-463D-A1E7-E4D22A0A851B}" type="slidenum">
              <a:rPr lang="en-IN" smtClean="0"/>
              <a:pPr/>
              <a:t>16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3CD2E6B-E802-463D-A1E7-E4D22A0A851B}"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7E94E01-1897-4EFC-81A9-23BC6C484A5C}" type="datetimeFigureOut">
              <a:rPr lang="en-IN" smtClean="0"/>
              <a:pPr/>
              <a:t>13-08-2017</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0C93C87-4CD7-4448-B16C-53571ED9D0E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7E94E01-1897-4EFC-81A9-23BC6C484A5C}" type="datetimeFigureOut">
              <a:rPr lang="en-IN" smtClean="0"/>
              <a:pPr/>
              <a:t>13-08-2017</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0C93C87-4CD7-4448-B16C-53571ED9D0E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7E94E01-1897-4EFC-81A9-23BC6C484A5C}" type="datetimeFigureOut">
              <a:rPr lang="en-IN" smtClean="0"/>
              <a:pPr/>
              <a:t>13-08-2017</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0C93C87-4CD7-4448-B16C-53571ED9D0E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7E94E01-1897-4EFC-81A9-23BC6C484A5C}" type="datetimeFigureOut">
              <a:rPr lang="en-IN" smtClean="0"/>
              <a:pPr/>
              <a:t>13-08-2017</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C93C87-4CD7-4448-B16C-53571ED9D0E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7E94E01-1897-4EFC-81A9-23BC6C484A5C}" type="datetimeFigureOut">
              <a:rPr lang="en-IN" smtClean="0"/>
              <a:pPr/>
              <a:t>13-08-2017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C93C87-4CD7-4448-B16C-53571ED9D0EF}"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7E94E01-1897-4EFC-81A9-23BC6C484A5C}" type="datetimeFigureOut">
              <a:rPr lang="en-IN" smtClean="0"/>
              <a:pPr/>
              <a:t>13-08-2017</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0C93C87-4CD7-4448-B16C-53571ED9D0E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Principles of Statutory interpretation-1*</a:t>
            </a:r>
            <a:br>
              <a:rPr lang="en-US" dirty="0" smtClean="0"/>
            </a:br>
            <a:endParaRPr lang="en-IN" dirty="0"/>
          </a:p>
        </p:txBody>
      </p:sp>
      <p:sp>
        <p:nvSpPr>
          <p:cNvPr id="3" name="Subtitle 2"/>
          <p:cNvSpPr>
            <a:spLocks noGrp="1"/>
          </p:cNvSpPr>
          <p:nvPr>
            <p:ph type="subTitle" idx="1"/>
          </p:nvPr>
        </p:nvSpPr>
        <p:spPr/>
        <p:txBody>
          <a:bodyPr/>
          <a:lstStyle/>
          <a:p>
            <a:r>
              <a:rPr lang="en-US" dirty="0" smtClean="0">
                <a:solidFill>
                  <a:schemeClr val="tx1"/>
                </a:solidFill>
              </a:rPr>
              <a:t> </a:t>
            </a:r>
            <a:endParaRPr lang="en-US" dirty="0" smtClean="0">
              <a:solidFill>
                <a:schemeClr val="tx1"/>
              </a:solidFill>
            </a:endParaRPr>
          </a:p>
          <a:p>
            <a:r>
              <a:rPr lang="en-US" dirty="0" smtClean="0">
                <a:solidFill>
                  <a:schemeClr val="tx1"/>
                </a:solidFill>
              </a:rPr>
              <a:t>*Dr </a:t>
            </a:r>
            <a:r>
              <a:rPr lang="en-US" dirty="0" err="1" smtClean="0">
                <a:solidFill>
                  <a:schemeClr val="tx1"/>
                </a:solidFill>
              </a:rPr>
              <a:t>K.N.Chaturvedi</a:t>
            </a:r>
            <a:endParaRPr lang="en-IN"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dirty="0" err="1" smtClean="0"/>
              <a:t>handrachud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Discussion about these matters - within and outside the electoral context – </a:t>
            </a:r>
            <a:r>
              <a:rPr lang="en-IN" dirty="0" smtClean="0"/>
              <a:t>is a </a:t>
            </a:r>
            <a:r>
              <a:rPr lang="en-IN" dirty="0"/>
              <a:t>constitutionally protected value and is an intrinsic part of the freedom </a:t>
            </a:r>
            <a:r>
              <a:rPr lang="en-IN" dirty="0" smtClean="0"/>
              <a:t>of speech </a:t>
            </a:r>
            <a:r>
              <a:rPr lang="en-IN" dirty="0"/>
              <a:t>and expression. </a:t>
            </a:r>
            <a:r>
              <a:rPr lang="en-IN" dirty="0" smtClean="0"/>
              <a:t>The </a:t>
            </a:r>
            <a:r>
              <a:rPr lang="en-IN" dirty="0" err="1"/>
              <a:t>The</a:t>
            </a:r>
            <a:r>
              <a:rPr lang="en-IN" dirty="0"/>
              <a:t> spirit of discussion, debate and dialogue </a:t>
            </a:r>
            <a:r>
              <a:rPr lang="en-IN" dirty="0" smtClean="0"/>
              <a:t>sustains constitutional </a:t>
            </a:r>
            <a:r>
              <a:rPr lang="en-IN" dirty="0"/>
              <a:t>democracy. A sense of inclusion can only be fostered </a:t>
            </a:r>
            <a:r>
              <a:rPr lang="en-IN" dirty="0" smtClean="0"/>
              <a:t>by protecting </a:t>
            </a:r>
            <a:r>
              <a:rPr lang="en-IN" dirty="0"/>
              <a:t>the right of citizens freely to engage in a dialogue in public </a:t>
            </a:r>
            <a:r>
              <a:rPr lang="en-IN" dirty="0" smtClean="0"/>
              <a:t>spaces. Dialogue </a:t>
            </a:r>
            <a:r>
              <a:rPr lang="en-IN" dirty="0"/>
              <a:t>and criticism lie at the heart of mobilising opinion. Electoral </a:t>
            </a:r>
            <a:r>
              <a:rPr lang="en-IN" dirty="0" smtClean="0"/>
              <a:t>change is </a:t>
            </a:r>
            <a:r>
              <a:rPr lang="en-IN" dirty="0"/>
              <a:t>all about mobilising opinion and motivating others to stand up </a:t>
            </a:r>
            <a:r>
              <a:rPr lang="en-IN" dirty="0" smtClean="0"/>
              <a:t>against patterns </a:t>
            </a:r>
            <a:r>
              <a:rPr lang="en-IN" dirty="0"/>
              <a:t>of prejudice and disabilities of </a:t>
            </a:r>
            <a:r>
              <a:rPr lang="en-IN" dirty="0" smtClean="0"/>
              <a:t>discrimination  </a:t>
            </a:r>
            <a:r>
              <a:rPr lang="en-IN" dirty="0" err="1"/>
              <a:t>ination</a:t>
            </a:r>
            <a:r>
              <a:rPr lang="en-IN" dirty="0"/>
              <a:t>. Section 123(3) </a:t>
            </a:r>
            <a:r>
              <a:rPr lang="en-IN" dirty="0" smtClean="0"/>
              <a:t>does not </a:t>
            </a:r>
            <a:r>
              <a:rPr lang="en-IN" dirty="0"/>
              <a:t>prohibit electoral discourse being founded on issues pertaining to </a:t>
            </a:r>
            <a:r>
              <a:rPr lang="en-IN" dirty="0" smtClean="0"/>
              <a:t>caste, race</a:t>
            </a:r>
            <a:r>
              <a:rPr lang="en-IN" dirty="0"/>
              <a:t>, community, religion or language.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dirty="0" err="1" smtClean="0"/>
              <a:t>handrachud</a:t>
            </a:r>
            <a:endParaRPr lang="en-IN" dirty="0"/>
          </a:p>
        </p:txBody>
      </p:sp>
      <p:sp>
        <p:nvSpPr>
          <p:cNvPr id="3" name="Content Placeholder 2"/>
          <p:cNvSpPr>
            <a:spLocks noGrp="1"/>
          </p:cNvSpPr>
          <p:nvPr>
            <p:ph idx="1"/>
          </p:nvPr>
        </p:nvSpPr>
        <p:spPr/>
        <p:txBody>
          <a:bodyPr>
            <a:normAutofit fontScale="85000" lnSpcReduction="10000"/>
          </a:bodyPr>
          <a:lstStyle/>
          <a:p>
            <a:pPr algn="just">
              <a:buNone/>
            </a:pPr>
            <a:r>
              <a:rPr lang="en-IN" dirty="0" smtClean="0"/>
              <a:t>The view </a:t>
            </a:r>
            <a:r>
              <a:rPr lang="en-IN" dirty="0"/>
              <a:t>which we have adopted is that first and foremost, </a:t>
            </a:r>
            <a:r>
              <a:rPr lang="en-IN" dirty="0" smtClean="0"/>
              <a:t>Section 123(3) must be interpreted </a:t>
            </a:r>
            <a:r>
              <a:rPr lang="en-IN" dirty="0"/>
              <a:t>in a literal sense. However, even if the provision were to be given </a:t>
            </a:r>
            <a:r>
              <a:rPr lang="en-IN" dirty="0" smtClean="0"/>
              <a:t>a purposive </a:t>
            </a:r>
            <a:r>
              <a:rPr lang="en-IN" dirty="0"/>
              <a:t>interpretation, that does not necessarily lead to the </a:t>
            </a:r>
            <a:r>
              <a:rPr lang="en-IN" dirty="0" smtClean="0"/>
              <a:t>interpretation that </a:t>
            </a:r>
            <a:r>
              <a:rPr lang="en-IN" dirty="0"/>
              <a:t>Section 123(3) must refer to the caste, religion, race, community </a:t>
            </a:r>
            <a:r>
              <a:rPr lang="en-IN" dirty="0" smtClean="0"/>
              <a:t>or language </a:t>
            </a:r>
            <a:r>
              <a:rPr lang="en-IN" dirty="0"/>
              <a:t>of the voter. On the contrary, there are sound constitutional </a:t>
            </a:r>
            <a:r>
              <a:rPr lang="en-IN" dirty="0" smtClean="0"/>
              <a:t>reasons, which </a:t>
            </a:r>
            <a:r>
              <a:rPr lang="en-IN" dirty="0"/>
              <a:t>militate against Section 123(3) being read to include a reference to </a:t>
            </a:r>
            <a:r>
              <a:rPr lang="en-IN" dirty="0" smtClean="0"/>
              <a:t>the religion </a:t>
            </a:r>
            <a:r>
              <a:rPr lang="en-IN" dirty="0"/>
              <a:t>(etc) of the voter. Hence, it is not proper for the court to choose </a:t>
            </a:r>
            <a:r>
              <a:rPr lang="en-IN" dirty="0" smtClean="0"/>
              <a:t>a particular </a:t>
            </a:r>
            <a:r>
              <a:rPr lang="en-IN" dirty="0"/>
              <a:t>theory based on purposive interpretation, when that principle </a:t>
            </a:r>
            <a:r>
              <a:rPr lang="en-IN" dirty="0" smtClean="0"/>
              <a:t>of interpretation </a:t>
            </a:r>
            <a:r>
              <a:rPr lang="en-IN" dirty="0"/>
              <a:t>does not necessarily lead to one inference or result alone. </a:t>
            </a:r>
            <a:r>
              <a:rPr lang="en-IN" dirty="0" smtClean="0"/>
              <a:t>It must be left </a:t>
            </a:r>
            <a:r>
              <a:rPr lang="en-IN" dirty="0"/>
              <a:t>to the legislature to amend or re-draft the legislative provision, if </a:t>
            </a:r>
            <a:r>
              <a:rPr lang="en-IN" dirty="0" smtClean="0"/>
              <a:t>it considers </a:t>
            </a:r>
            <a:r>
              <a:rPr lang="en-IN" dirty="0"/>
              <a:t>it necessary to do so</a:t>
            </a:r>
            <a:r>
              <a:rPr lang="en-IN" dirty="0" smtClean="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smtClean="0"/>
              <a:t>chandrachud</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G. Conclusion</a:t>
            </a:r>
          </a:p>
          <a:p>
            <a:r>
              <a:rPr lang="en-IN" dirty="0"/>
              <a:t>44 The view which has been adopted by this Court on the interpretation </a:t>
            </a:r>
            <a:r>
              <a:rPr lang="en-IN" dirty="0" smtClean="0"/>
              <a:t>of Section </a:t>
            </a:r>
            <a:r>
              <a:rPr lang="en-IN" dirty="0"/>
              <a:t>123(3) in the cases noted earlier, commends itself for acceptance </a:t>
            </a:r>
            <a:r>
              <a:rPr lang="en-IN" dirty="0" smtClean="0"/>
              <a:t>and there </a:t>
            </a:r>
            <a:r>
              <a:rPr lang="en-IN" dirty="0"/>
              <a:t>is no reason to deviate from it. The expression ‘his’ is used in the </a:t>
            </a:r>
            <a:r>
              <a:rPr lang="en-IN" dirty="0" smtClean="0"/>
              <a:t>context of </a:t>
            </a:r>
            <a:r>
              <a:rPr lang="en-IN" dirty="0"/>
              <a:t>an appeal to vote for a candidate on the ground of the religion, race, </a:t>
            </a:r>
            <a:r>
              <a:rPr lang="en-IN" dirty="0" smtClean="0"/>
              <a:t>caste, community </a:t>
            </a:r>
            <a:r>
              <a:rPr lang="en-IN" dirty="0"/>
              <a:t>or language of the candidate. Similarly, in the context of an </a:t>
            </a:r>
            <a:r>
              <a:rPr lang="en-IN" dirty="0" smtClean="0"/>
              <a:t>appeal to </a:t>
            </a:r>
            <a:r>
              <a:rPr lang="en-IN" dirty="0"/>
              <a:t>refrain from voting on the ground of the religion, race, caste, community </a:t>
            </a:r>
            <a:r>
              <a:rPr lang="en-IN" dirty="0" smtClean="0"/>
              <a:t>or language </a:t>
            </a:r>
            <a:r>
              <a:rPr lang="en-IN" dirty="0"/>
              <a:t>of a rival candidate, the expression ‘his’ refers to the rival </a:t>
            </a:r>
            <a:r>
              <a:rPr lang="en-IN" dirty="0" smtClean="0"/>
              <a:t>candidate. The </a:t>
            </a:r>
            <a:r>
              <a:rPr lang="en-IN" dirty="0"/>
              <a:t>view is consistent with the plain and natural meaning of </a:t>
            </a:r>
            <a:r>
              <a:rPr lang="en-IN" dirty="0" smtClean="0"/>
              <a:t>the statutory provision.</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smtClean="0"/>
              <a:t>Chandrachud</a:t>
            </a:r>
            <a:endParaRPr lang="en-IN" dirty="0"/>
          </a:p>
        </p:txBody>
      </p:sp>
      <p:sp>
        <p:nvSpPr>
          <p:cNvPr id="3" name="Content Placeholder 2"/>
          <p:cNvSpPr>
            <a:spLocks noGrp="1"/>
          </p:cNvSpPr>
          <p:nvPr>
            <p:ph idx="1"/>
          </p:nvPr>
        </p:nvSpPr>
        <p:spPr/>
        <p:txBody>
          <a:bodyPr>
            <a:normAutofit fontScale="77500" lnSpcReduction="20000"/>
          </a:bodyPr>
          <a:lstStyle/>
          <a:p>
            <a:pPr algn="just">
              <a:buNone/>
            </a:pPr>
            <a:r>
              <a:rPr lang="en-IN" dirty="0" smtClean="0"/>
              <a:t>While </a:t>
            </a:r>
            <a:r>
              <a:rPr lang="en-IN" dirty="0"/>
              <a:t>a strict construction of a quasi-criminal provision in the </a:t>
            </a:r>
            <a:r>
              <a:rPr lang="en-IN" dirty="0" smtClean="0"/>
              <a:t>nature of </a:t>
            </a:r>
            <a:r>
              <a:rPr lang="en-IN" dirty="0"/>
              <a:t>an electoral practice is mandated, the legislative history </a:t>
            </a:r>
            <a:r>
              <a:rPr lang="en-IN" dirty="0" smtClean="0"/>
              <a:t>also supports that view</a:t>
            </a:r>
            <a:r>
              <a:rPr lang="en-IN" dirty="0"/>
              <a:t>.</a:t>
            </a:r>
          </a:p>
          <a:p>
            <a:pPr algn="just"/>
            <a:r>
              <a:rPr lang="en-IN" dirty="0"/>
              <a:t>45 Section 123(3A) has a different ambit. It refers to the promotion of </a:t>
            </a:r>
            <a:r>
              <a:rPr lang="en-IN" dirty="0" smtClean="0"/>
              <a:t>or attempt </a:t>
            </a:r>
            <a:r>
              <a:rPr lang="en-IN" dirty="0"/>
              <a:t>to promote hatred between different classes of citizens on </a:t>
            </a:r>
            <a:r>
              <a:rPr lang="en-IN" dirty="0" smtClean="0"/>
              <a:t>the proscribed </a:t>
            </a:r>
            <a:r>
              <a:rPr lang="en-IN" dirty="0"/>
              <a:t>grounds. This has to be by a candidate or by any person with </a:t>
            </a:r>
            <a:r>
              <a:rPr lang="en-IN" dirty="0" smtClean="0"/>
              <a:t>the consent </a:t>
            </a:r>
            <a:r>
              <a:rPr lang="en-IN" dirty="0"/>
              <a:t>of the candidate. The purpose is to further the election of </a:t>
            </a:r>
            <a:r>
              <a:rPr lang="en-IN" dirty="0" smtClean="0"/>
              <a:t>the candidate </a:t>
            </a:r>
            <a:r>
              <a:rPr lang="en-IN" dirty="0"/>
              <a:t>or to prejudicially affect the election of a candidate. Section </a:t>
            </a:r>
            <a:r>
              <a:rPr lang="en-IN" dirty="0" smtClean="0"/>
              <a:t>123(3A) does </a:t>
            </a:r>
            <a:r>
              <a:rPr lang="en-IN" dirty="0"/>
              <a:t>not refer to the religion, race, caste, community or language of </a:t>
            </a:r>
            <a:r>
              <a:rPr lang="en-IN" dirty="0" smtClean="0"/>
              <a:t>a candidate </a:t>
            </a:r>
            <a:r>
              <a:rPr lang="en-IN" dirty="0"/>
              <a:t>or of a rival candidate (unlike Section 123(3) which uses </a:t>
            </a:r>
            <a:r>
              <a:rPr lang="en-IN" dirty="0" smtClean="0"/>
              <a:t>the </a:t>
            </a:r>
            <a:r>
              <a:rPr lang="en-IN" dirty="0"/>
              <a:t>expression “his”). Section 123(3A) refers to the promotion of or attempts </a:t>
            </a:r>
            <a:r>
              <a:rPr lang="en-IN" dirty="0" smtClean="0"/>
              <a:t>to promote </a:t>
            </a:r>
            <a:r>
              <a:rPr lang="en-IN" dirty="0"/>
              <a:t>feelings of enmity or hatred between different classes of the </a:t>
            </a:r>
            <a:r>
              <a:rPr lang="en-IN" dirty="0" smtClean="0"/>
              <a:t>citizens of </a:t>
            </a:r>
            <a:r>
              <a:rPr lang="en-IN" dirty="0"/>
              <a:t>India on grounds of religion, race, caste, community or language. </a:t>
            </a:r>
            <a:r>
              <a:rPr lang="en-IN" dirty="0" smtClean="0"/>
              <a:t>Section 123(3A</a:t>
            </a:r>
            <a:r>
              <a:rPr lang="en-IN" dirty="0"/>
              <a:t>) cannot be telescoped </a:t>
            </a:r>
            <a:r>
              <a:rPr lang="en-IN" dirty="0" smtClean="0"/>
              <a:t>into  section 123(3).</a:t>
            </a:r>
            <a:endParaRPr lang="en-IN" dirty="0"/>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smtClean="0"/>
              <a:t>handrachud</a:t>
            </a:r>
            <a:endParaRPr lang="en-IN" dirty="0"/>
          </a:p>
        </p:txBody>
      </p:sp>
      <p:sp>
        <p:nvSpPr>
          <p:cNvPr id="3" name="Content Placeholder 2"/>
          <p:cNvSpPr>
            <a:spLocks noGrp="1"/>
          </p:cNvSpPr>
          <p:nvPr>
            <p:ph idx="1"/>
          </p:nvPr>
        </p:nvSpPr>
        <p:spPr/>
        <p:txBody>
          <a:bodyPr>
            <a:normAutofit/>
          </a:bodyPr>
          <a:lstStyle/>
          <a:p>
            <a:pPr algn="just"/>
            <a:r>
              <a:rPr lang="en-IN" dirty="0"/>
              <a:t>The legislature introduced the expression “his” with </a:t>
            </a:r>
            <a:r>
              <a:rPr lang="en-IN" dirty="0" smtClean="0"/>
              <a:t>a purpose</a:t>
            </a:r>
            <a:r>
              <a:rPr lang="en-IN" dirty="0"/>
              <a:t>. A change in the law would have to be brought about by </a:t>
            </a:r>
            <a:r>
              <a:rPr lang="en-IN" dirty="0" smtClean="0"/>
              <a:t>a parliamentary </a:t>
            </a:r>
            <a:r>
              <a:rPr lang="en-IN" dirty="0"/>
              <a:t>amendment stating in clear terms that ‘his’ religion would </a:t>
            </a:r>
            <a:r>
              <a:rPr lang="en-IN" dirty="0" smtClean="0"/>
              <a:t>also include </a:t>
            </a:r>
            <a:r>
              <a:rPr lang="en-IN" dirty="0"/>
              <a:t>the religion of a voter. In the absence of such an amendment, </a:t>
            </a:r>
            <a:r>
              <a:rPr lang="en-IN" dirty="0" smtClean="0"/>
              <a:t>the expression </a:t>
            </a:r>
            <a:r>
              <a:rPr lang="en-IN" dirty="0"/>
              <a:t>‘his’ in Section 123(3) cannot refer to the religion, race, </a:t>
            </a:r>
            <a:r>
              <a:rPr lang="en-IN" dirty="0" smtClean="0"/>
              <a:t>caste, community </a:t>
            </a:r>
            <a:r>
              <a:rPr lang="en-IN" dirty="0"/>
              <a:t>or language of the voter.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ponder</a:t>
            </a:r>
            <a:endParaRPr lang="en-IN" dirty="0"/>
          </a:p>
        </p:txBody>
      </p:sp>
      <p:sp>
        <p:nvSpPr>
          <p:cNvPr id="3" name="Content Placeholder 2"/>
          <p:cNvSpPr>
            <a:spLocks noGrp="1"/>
          </p:cNvSpPr>
          <p:nvPr>
            <p:ph idx="1"/>
          </p:nvPr>
        </p:nvSpPr>
        <p:spPr/>
        <p:txBody>
          <a:bodyPr>
            <a:normAutofit/>
          </a:bodyPr>
          <a:lstStyle/>
          <a:p>
            <a:pPr algn="just"/>
            <a:r>
              <a:rPr lang="en-IN" dirty="0" smtClean="0"/>
              <a:t>The correct question is not whether a construction which is strict or one which is more free should be adopted but – what is the true construction of the statute. </a:t>
            </a:r>
          </a:p>
          <a:p>
            <a:pPr algn="just"/>
            <a:r>
              <a:rPr lang="en-IN" dirty="0" smtClean="0"/>
              <a:t>A literal interpretation does not exclude a purposive interpretation of the provisions whether in relation to a taxing statute or a penal statute.</a:t>
            </a:r>
            <a:endParaRPr lang="en-IN" b="1" dirty="0" smtClean="0"/>
          </a:p>
          <a:p>
            <a:pPr algn="just">
              <a:buNone/>
            </a:pPr>
            <a:r>
              <a:rPr lang="en-IN" dirty="0" smtClean="0"/>
              <a:t> </a:t>
            </a:r>
          </a:p>
          <a:p>
            <a:pPr algn="just">
              <a:buNone/>
            </a:pPr>
            <a:endParaRPr lang="en-IN" dirty="0" smtClean="0"/>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ponder</a:t>
            </a:r>
            <a:endParaRPr lang="en-IN" dirty="0"/>
          </a:p>
        </p:txBody>
      </p:sp>
      <p:sp>
        <p:nvSpPr>
          <p:cNvPr id="3" name="Content Placeholder 2"/>
          <p:cNvSpPr>
            <a:spLocks noGrp="1"/>
          </p:cNvSpPr>
          <p:nvPr>
            <p:ph idx="1"/>
          </p:nvPr>
        </p:nvSpPr>
        <p:spPr/>
        <p:txBody>
          <a:bodyPr>
            <a:normAutofit/>
          </a:bodyPr>
          <a:lstStyle/>
          <a:p>
            <a:pPr algn="just"/>
            <a:r>
              <a:rPr lang="en-IN" dirty="0" smtClean="0"/>
              <a:t>There is another angle from which the question of interpretation of Section 123(3) can be approached. Assuming that Section 123(3), as it appears, in the Statute Book is capable of two possible interpretations. The question is which one of the two interpretations ought to be preferred by the Court keeping in view the constitutional ethos and the secular character of our polity.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ponder</a:t>
            </a:r>
            <a:endParaRPr lang="en-IN" dirty="0"/>
          </a:p>
        </p:txBody>
      </p:sp>
      <p:sp>
        <p:nvSpPr>
          <p:cNvPr id="3" name="Content Placeholder 2"/>
          <p:cNvSpPr>
            <a:spLocks noGrp="1"/>
          </p:cNvSpPr>
          <p:nvPr>
            <p:ph idx="1"/>
          </p:nvPr>
        </p:nvSpPr>
        <p:spPr/>
        <p:txBody>
          <a:bodyPr>
            <a:normAutofit/>
          </a:bodyPr>
          <a:lstStyle/>
          <a:p>
            <a:pPr algn="just"/>
            <a:r>
              <a:rPr lang="en-IN" dirty="0" smtClean="0"/>
              <a:t>To hold that a person who seeks to contest an election is prohibited from speaking of the legitimate concerns of citizens that the injustices faced by them on the basis of traits having an origin in religion, race, caste, community or language would be remedied is to reduce democracy to an abstraction.</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ponder</a:t>
            </a:r>
            <a:endParaRPr lang="en-IN" dirty="0"/>
          </a:p>
        </p:txBody>
      </p:sp>
      <p:sp>
        <p:nvSpPr>
          <p:cNvPr id="3" name="Content Placeholder 2"/>
          <p:cNvSpPr>
            <a:spLocks noGrp="1"/>
          </p:cNvSpPr>
          <p:nvPr>
            <p:ph idx="1"/>
          </p:nvPr>
        </p:nvSpPr>
        <p:spPr/>
        <p:txBody>
          <a:bodyPr>
            <a:normAutofit/>
          </a:bodyPr>
          <a:lstStyle/>
          <a:p>
            <a:pPr algn="just"/>
            <a:r>
              <a:rPr lang="en-IN" dirty="0" smtClean="0"/>
              <a:t>There are sound constitutional reasons, which militate against Section 123(3) being read to include a reference to the religion (etc) of the voter. Hence, it is not proper for the court to choose a particular theory based on purposive interpretation, when that principle of interpretation does not necessarily lead to one inference or result alone. It must be left to the legislature to amend or re-draft the legislative provision, if it considers it necessary to do so</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ponder</a:t>
            </a:r>
            <a:endParaRPr lang="en-IN" dirty="0"/>
          </a:p>
        </p:txBody>
      </p:sp>
      <p:sp>
        <p:nvSpPr>
          <p:cNvPr id="3" name="Content Placeholder 2"/>
          <p:cNvSpPr>
            <a:spLocks noGrp="1"/>
          </p:cNvSpPr>
          <p:nvPr>
            <p:ph idx="1"/>
          </p:nvPr>
        </p:nvSpPr>
        <p:spPr/>
        <p:txBody>
          <a:bodyPr/>
          <a:lstStyle/>
          <a:p>
            <a:r>
              <a:rPr lang="en-IN" dirty="0" smtClean="0"/>
              <a:t>Enacting history is a significant element in the formation of an informed interpretation.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 D.Y. </a:t>
            </a:r>
            <a:r>
              <a:rPr lang="en-US" dirty="0" err="1" smtClean="0"/>
              <a:t>Chandrachud</a:t>
            </a:r>
            <a:r>
              <a:rPr lang="en-US" dirty="0" smtClean="0"/>
              <a:t>-dissent</a:t>
            </a:r>
            <a:endParaRPr lang="en-IN" dirty="0"/>
          </a:p>
        </p:txBody>
      </p:sp>
      <p:sp>
        <p:nvSpPr>
          <p:cNvPr id="3" name="Content Placeholder 2"/>
          <p:cNvSpPr>
            <a:spLocks noGrp="1"/>
          </p:cNvSpPr>
          <p:nvPr>
            <p:ph idx="1"/>
          </p:nvPr>
        </p:nvSpPr>
        <p:spPr/>
        <p:txBody>
          <a:bodyPr>
            <a:normAutofit/>
          </a:bodyPr>
          <a:lstStyle/>
          <a:p>
            <a:pPr algn="just"/>
            <a:r>
              <a:rPr lang="en-IN" dirty="0"/>
              <a:t>This reference to a Bench of seven Judges turns upon the meaning of </a:t>
            </a:r>
            <a:r>
              <a:rPr lang="en-IN" dirty="0" smtClean="0"/>
              <a:t>a simple </a:t>
            </a:r>
            <a:r>
              <a:rPr lang="en-IN" dirty="0"/>
              <a:t>pronoun : “his” in Section 123(3) of the Representation of the </a:t>
            </a:r>
            <a:r>
              <a:rPr lang="en-IN" dirty="0" smtClean="0"/>
              <a:t>People Act</a:t>
            </a:r>
            <a:r>
              <a:rPr lang="en-IN" dirty="0"/>
              <a:t>, 1951. </a:t>
            </a:r>
          </a:p>
          <a:p>
            <a:pPr algn="just"/>
            <a:r>
              <a:rPr lang="en-IN" dirty="0"/>
              <a:t>Election petitions alleging corrupt practices have a </a:t>
            </a:r>
            <a:r>
              <a:rPr lang="en-IN" dirty="0" smtClean="0"/>
              <a:t>quasi-criminal character</a:t>
            </a:r>
            <a:r>
              <a:rPr lang="en-IN" dirty="0"/>
              <a:t>. Where a statutory provision implicates penal consequences </a:t>
            </a:r>
            <a:r>
              <a:rPr lang="en-IN" dirty="0" smtClean="0"/>
              <a:t>or consequences </a:t>
            </a:r>
            <a:r>
              <a:rPr lang="en-IN" dirty="0"/>
              <a:t>of a quasi-criminal character, a strict construction of the </a:t>
            </a:r>
            <a:r>
              <a:rPr lang="en-IN" dirty="0" smtClean="0"/>
              <a:t>words used </a:t>
            </a:r>
            <a:r>
              <a:rPr lang="en-IN" dirty="0"/>
              <a:t>by the legislature must be adopted.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pPr>
              <a:buNone/>
            </a:pPr>
            <a:endParaRPr lang="en-US" dirty="0" smtClean="0"/>
          </a:p>
          <a:p>
            <a:endParaRPr lang="en-US" dirty="0" smtClean="0"/>
          </a:p>
          <a:p>
            <a:endParaRPr lang="en-US" dirty="0" smtClean="0"/>
          </a:p>
          <a:p>
            <a:endParaRPr lang="en-US" dirty="0" smtClean="0"/>
          </a:p>
          <a:p>
            <a:r>
              <a:rPr lang="en-US" dirty="0" smtClean="0"/>
              <a:t>*Dr </a:t>
            </a:r>
            <a:r>
              <a:rPr lang="en-US" dirty="0" err="1" smtClean="0"/>
              <a:t>K.N.Chaturvedi</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dirty="0" err="1" smtClean="0"/>
              <a:t>handrachud</a:t>
            </a:r>
            <a:endParaRPr lang="en-IN" dirty="0"/>
          </a:p>
        </p:txBody>
      </p:sp>
      <p:sp>
        <p:nvSpPr>
          <p:cNvPr id="3" name="Content Placeholder 2"/>
          <p:cNvSpPr>
            <a:spLocks noGrp="1"/>
          </p:cNvSpPr>
          <p:nvPr>
            <p:ph idx="1"/>
          </p:nvPr>
        </p:nvSpPr>
        <p:spPr/>
        <p:txBody>
          <a:bodyPr>
            <a:normAutofit fontScale="92500" lnSpcReduction="10000"/>
          </a:bodyPr>
          <a:lstStyle/>
          <a:p>
            <a:pPr algn="just">
              <a:buNone/>
            </a:pPr>
            <a:r>
              <a:rPr lang="en-IN" dirty="0" smtClean="0"/>
              <a:t> The appeal </a:t>
            </a:r>
            <a:r>
              <a:rPr lang="en-IN" dirty="0"/>
              <a:t>is to vote or refrain from voting for any person. </a:t>
            </a:r>
            <a:r>
              <a:rPr lang="en-IN" dirty="0" smtClean="0"/>
              <a:t>The expression </a:t>
            </a:r>
            <a:r>
              <a:rPr lang="en-IN" dirty="0"/>
              <a:t>‘any person’ is evidently a reference to a candidate contesting </a:t>
            </a:r>
            <a:r>
              <a:rPr lang="en-IN" dirty="0" smtClean="0"/>
              <a:t>the election</a:t>
            </a:r>
            <a:r>
              <a:rPr lang="en-IN" dirty="0"/>
              <a:t>. </a:t>
            </a:r>
          </a:p>
          <a:p>
            <a:pPr algn="just"/>
            <a:r>
              <a:rPr lang="en-IN" dirty="0" smtClean="0"/>
              <a:t>The </a:t>
            </a:r>
            <a:r>
              <a:rPr lang="en-IN" dirty="0"/>
              <a:t>expression ‘his’ means belonging to or </a:t>
            </a:r>
            <a:r>
              <a:rPr lang="en-IN" dirty="0" smtClean="0"/>
              <a:t>associated with </a:t>
            </a:r>
            <a:r>
              <a:rPr lang="en-IN" dirty="0"/>
              <a:t>a person previously mentioned. The expression “his” used in </a:t>
            </a:r>
            <a:r>
              <a:rPr lang="en-IN" dirty="0" smtClean="0"/>
              <a:t>conjunction with </a:t>
            </a:r>
            <a:r>
              <a:rPr lang="en-IN" dirty="0"/>
              <a:t>religion, race, caste, community or language is in reference to </a:t>
            </a:r>
            <a:r>
              <a:rPr lang="en-IN" dirty="0" smtClean="0"/>
              <a:t>the religion</a:t>
            </a:r>
            <a:r>
              <a:rPr lang="en-IN" dirty="0"/>
              <a:t>, race, caste, community or language of the </a:t>
            </a:r>
            <a:r>
              <a:rPr lang="en-IN" dirty="0" smtClean="0"/>
              <a:t>candidate. </a:t>
            </a:r>
            <a:r>
              <a:rPr lang="en-IN" dirty="0"/>
              <a:t>It is impossible to </a:t>
            </a:r>
            <a:r>
              <a:rPr lang="en-IN" dirty="0" smtClean="0"/>
              <a:t>construe sub-section </a:t>
            </a:r>
            <a:r>
              <a:rPr lang="en-IN" dirty="0"/>
              <a:t>(3) as referring to the religion, race, caste, community or </a:t>
            </a:r>
            <a:r>
              <a:rPr lang="en-IN" dirty="0" smtClean="0"/>
              <a:t>language of </a:t>
            </a:r>
            <a:r>
              <a:rPr lang="en-IN" dirty="0"/>
              <a:t>the voter.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smtClean="0"/>
              <a:t>Chandrachud</a:t>
            </a:r>
            <a:endParaRPr lang="en-IN" dirty="0"/>
          </a:p>
        </p:txBody>
      </p:sp>
      <p:sp>
        <p:nvSpPr>
          <p:cNvPr id="3" name="Content Placeholder 2"/>
          <p:cNvSpPr>
            <a:spLocks noGrp="1"/>
          </p:cNvSpPr>
          <p:nvPr>
            <p:ph idx="1"/>
          </p:nvPr>
        </p:nvSpPr>
        <p:spPr/>
        <p:txBody>
          <a:bodyPr>
            <a:normAutofit/>
          </a:bodyPr>
          <a:lstStyle/>
          <a:p>
            <a:pPr algn="just"/>
            <a:r>
              <a:rPr lang="en-IN" dirty="0"/>
              <a:t>The expression “his religion…” must necessarily qualify what </a:t>
            </a:r>
            <a:r>
              <a:rPr lang="en-IN" dirty="0" smtClean="0"/>
              <a:t>precedes; namely</a:t>
            </a:r>
            <a:r>
              <a:rPr lang="en-IN" dirty="0"/>
              <a:t>, the religion of the candidate in whose favour a vote is sought or </a:t>
            </a:r>
            <a:r>
              <a:rPr lang="en-IN" dirty="0" smtClean="0"/>
              <a:t>that of </a:t>
            </a:r>
            <a:r>
              <a:rPr lang="en-IN" dirty="0"/>
              <a:t>another candidate against whom there is an appeal to refrain from voting</a:t>
            </a:r>
            <a:r>
              <a:rPr lang="en-IN" dirty="0" smtClean="0"/>
              <a:t>. ‘</a:t>
            </a:r>
            <a:r>
              <a:rPr lang="en-IN" dirty="0"/>
              <a:t>His’ religion (and the same principle would apply to ‘his’ race, ‘his’ caste, ‘</a:t>
            </a:r>
            <a:r>
              <a:rPr lang="en-IN" dirty="0" smtClean="0"/>
              <a:t>his’ community</a:t>
            </a:r>
            <a:r>
              <a:rPr lang="en-IN" dirty="0"/>
              <a:t>, or ‘his’ language) must hence refer to the religion </a:t>
            </a:r>
            <a:r>
              <a:rPr lang="en-IN" dirty="0" smtClean="0"/>
              <a:t>of the </a:t>
            </a:r>
            <a:r>
              <a:rPr lang="en-IN" dirty="0"/>
              <a:t> </a:t>
            </a:r>
            <a:r>
              <a:rPr lang="en-IN" dirty="0" smtClean="0"/>
              <a:t>person in </a:t>
            </a:r>
            <a:r>
              <a:rPr lang="en-IN" dirty="0"/>
              <a:t>whose favour votes are solicited or the person against whom there is </a:t>
            </a:r>
            <a:r>
              <a:rPr lang="en-IN" dirty="0" smtClean="0"/>
              <a:t>an appeal </a:t>
            </a:r>
            <a:r>
              <a:rPr lang="en-IN" dirty="0"/>
              <a:t>for </a:t>
            </a:r>
            <a:r>
              <a:rPr lang="en-IN" dirty="0" smtClean="0"/>
              <a:t>refraining from casting </a:t>
            </a:r>
            <a:r>
              <a:rPr lang="en-IN" dirty="0"/>
              <a:t>a ballot.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smtClean="0"/>
              <a:t>Chandrachud</a:t>
            </a:r>
            <a:endParaRPr lang="en-IN" dirty="0"/>
          </a:p>
        </p:txBody>
      </p:sp>
      <p:sp>
        <p:nvSpPr>
          <p:cNvPr id="3" name="Content Placeholder 2"/>
          <p:cNvSpPr>
            <a:spLocks noGrp="1"/>
          </p:cNvSpPr>
          <p:nvPr>
            <p:ph idx="1"/>
          </p:nvPr>
        </p:nvSpPr>
        <p:spPr/>
        <p:txBody>
          <a:bodyPr>
            <a:normAutofit/>
          </a:bodyPr>
          <a:lstStyle/>
          <a:p>
            <a:r>
              <a:rPr lang="en-IN" dirty="0"/>
              <a:t>16 Section 123(3) uses the expression “on the ground of his religion</a:t>
            </a:r>
            <a:r>
              <a:rPr lang="en-IN" dirty="0" smtClean="0"/>
              <a:t>…”. There </a:t>
            </a:r>
            <a:r>
              <a:rPr lang="en-IN" dirty="0"/>
              <a:t>are two significant expressions here (besides ‘his’ which has </a:t>
            </a:r>
            <a:r>
              <a:rPr lang="en-IN" dirty="0" smtClean="0"/>
              <a:t>been considered </a:t>
            </a:r>
            <a:r>
              <a:rPr lang="en-IN" dirty="0"/>
              <a:t>above). The </a:t>
            </a:r>
            <a:r>
              <a:rPr lang="en-IN" dirty="0" smtClean="0"/>
              <a:t>first </a:t>
            </a:r>
            <a:r>
              <a:rPr lang="en-IN" dirty="0"/>
              <a:t>is ‘the’ and the second, “ground”. The </a:t>
            </a:r>
            <a:r>
              <a:rPr lang="en-IN" dirty="0" smtClean="0"/>
              <a:t>expression ‘the</a:t>
            </a:r>
            <a:r>
              <a:rPr lang="en-IN" dirty="0"/>
              <a:t>’ is a definite article used especially before a noun with a specifying </a:t>
            </a:r>
            <a:r>
              <a:rPr lang="en-IN" dirty="0" smtClean="0"/>
              <a:t>or particularizing </a:t>
            </a:r>
            <a:r>
              <a:rPr lang="en-IN" dirty="0"/>
              <a:t>effect. ‘The’ is used as opposed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dirty="0" err="1" smtClean="0"/>
              <a:t>handrachud</a:t>
            </a:r>
            <a:endParaRPr lang="en-IN" dirty="0"/>
          </a:p>
        </p:txBody>
      </p:sp>
      <p:sp>
        <p:nvSpPr>
          <p:cNvPr id="3" name="Content Placeholder 2"/>
          <p:cNvSpPr>
            <a:spLocks noGrp="1"/>
          </p:cNvSpPr>
          <p:nvPr>
            <p:ph idx="1"/>
          </p:nvPr>
        </p:nvSpPr>
        <p:spPr/>
        <p:txBody>
          <a:bodyPr>
            <a:normAutofit/>
          </a:bodyPr>
          <a:lstStyle/>
          <a:p>
            <a:pPr algn="just"/>
            <a:r>
              <a:rPr lang="en-IN" dirty="0"/>
              <a:t>to the indefinite or </a:t>
            </a:r>
            <a:r>
              <a:rPr lang="en-IN" dirty="0" smtClean="0"/>
              <a:t>generalizing forces </a:t>
            </a:r>
            <a:r>
              <a:rPr lang="en-IN" dirty="0"/>
              <a:t>of the indefinite article ‘a’ or ‘an’. The expression ‘ground’ </a:t>
            </a:r>
            <a:r>
              <a:rPr lang="en-IN" dirty="0" smtClean="0"/>
              <a:t>was substituted </a:t>
            </a:r>
            <a:r>
              <a:rPr lang="en-IN" dirty="0"/>
              <a:t>in Section 123(3) in place of ‘grounds’, following the </a:t>
            </a:r>
            <a:r>
              <a:rPr lang="en-IN" dirty="0" smtClean="0"/>
              <a:t>amendment of </a:t>
            </a:r>
            <a:r>
              <a:rPr lang="en-IN" dirty="0"/>
              <a:t>1961. Read together, the words “the ground of his religion…” indicate </a:t>
            </a:r>
            <a:r>
              <a:rPr lang="en-IN" dirty="0" smtClean="0"/>
              <a:t>that what </a:t>
            </a:r>
            <a:r>
              <a:rPr lang="en-IN" dirty="0"/>
              <a:t>the legislature has proscribed is an appeal to vote for a candidate or </a:t>
            </a:r>
            <a:r>
              <a:rPr lang="en-IN" dirty="0" smtClean="0"/>
              <a:t>to refrain </a:t>
            </a:r>
            <a:r>
              <a:rPr lang="en-IN" dirty="0"/>
              <a:t>from voting for another candidate exclusively on the basis of </a:t>
            </a:r>
            <a:r>
              <a:rPr lang="en-IN" dirty="0" smtClean="0"/>
              <a:t>the religion </a:t>
            </a:r>
            <a:r>
              <a:rPr lang="en-IN" dirty="0"/>
              <a:t>(or race, caste, community or language) of the candidate or a </a:t>
            </a:r>
            <a:r>
              <a:rPr lang="en-IN" dirty="0" smtClean="0"/>
              <a:t>rival candidate</a:t>
            </a:r>
            <a:r>
              <a:rPr lang="en-IN" dirty="0"/>
              <a:t>.</a:t>
            </a: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dirty="0" err="1" smtClean="0"/>
              <a:t>handrachud</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To hold that a person </a:t>
            </a:r>
            <a:r>
              <a:rPr lang="en-IN" dirty="0" smtClean="0"/>
              <a:t>who seeks </a:t>
            </a:r>
            <a:r>
              <a:rPr lang="en-IN" dirty="0"/>
              <a:t>to contest an election is prohibited from speaking of the </a:t>
            </a:r>
            <a:r>
              <a:rPr lang="en-IN" dirty="0" smtClean="0"/>
              <a:t>legitimate concerns </a:t>
            </a:r>
            <a:r>
              <a:rPr lang="en-IN" dirty="0"/>
              <a:t>of citizens that the injustices faced by them on the basis of </a:t>
            </a:r>
            <a:r>
              <a:rPr lang="en-IN" dirty="0" smtClean="0"/>
              <a:t>traits having </a:t>
            </a:r>
            <a:r>
              <a:rPr lang="en-IN" dirty="0"/>
              <a:t>an origin in religion, race, caste, community or language would </a:t>
            </a:r>
            <a:r>
              <a:rPr lang="en-IN" dirty="0" smtClean="0"/>
              <a:t>be remedied </a:t>
            </a:r>
            <a:r>
              <a:rPr lang="en-IN" dirty="0"/>
              <a:t>is to reduce democracy to an abstraction. Coupled with this fact </a:t>
            </a:r>
            <a:r>
              <a:rPr lang="en-IN" dirty="0" smtClean="0"/>
              <a:t>is the </a:t>
            </a:r>
            <a:r>
              <a:rPr lang="en-IN" dirty="0"/>
              <a:t>constitutional protection of free speech and expression in Article 19(1)(</a:t>
            </a:r>
            <a:r>
              <a:rPr lang="en-IN" dirty="0" smtClean="0"/>
              <a:t>a) of </a:t>
            </a:r>
            <a:r>
              <a:rPr lang="en-IN" dirty="0"/>
              <a:t>the Constitution. This fundamental right is subject to reasonable </a:t>
            </a:r>
            <a:r>
              <a:rPr lang="en-IN" dirty="0" smtClean="0"/>
              <a:t>restrictions as </a:t>
            </a:r>
            <a:r>
              <a:rPr lang="en-IN" dirty="0"/>
              <a:t>provided in the Constitution. Section 123(3) was not meant to and does </a:t>
            </a:r>
            <a:r>
              <a:rPr lang="en-IN" dirty="0" smtClean="0"/>
              <a:t>not </a:t>
            </a:r>
            <a:r>
              <a:rPr lang="en-IN" dirty="0"/>
              <a:t>refer to the religion (or race, community, language or caste) of the voter. </a:t>
            </a:r>
            <a:r>
              <a:rPr lang="en-IN" dirty="0" smtClean="0"/>
              <a:t>If Parliament </a:t>
            </a:r>
            <a:r>
              <a:rPr lang="en-IN" dirty="0"/>
              <a:t>intended to do so, it was for the legislature to so provide in </a:t>
            </a:r>
            <a:r>
              <a:rPr lang="en-IN" dirty="0" smtClean="0"/>
              <a:t>clear and </a:t>
            </a:r>
            <a:r>
              <a:rPr lang="en-IN" dirty="0"/>
              <a:t>unmistakable terms. </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smtClean="0"/>
              <a:t>Chandrachud</a:t>
            </a:r>
            <a:endParaRPr lang="en-IN" dirty="0"/>
          </a:p>
        </p:txBody>
      </p:sp>
      <p:sp>
        <p:nvSpPr>
          <p:cNvPr id="3" name="Content Placeholder 2"/>
          <p:cNvSpPr>
            <a:spLocks noGrp="1"/>
          </p:cNvSpPr>
          <p:nvPr>
            <p:ph idx="1"/>
          </p:nvPr>
        </p:nvSpPr>
        <p:spPr/>
        <p:txBody>
          <a:bodyPr>
            <a:normAutofit/>
          </a:bodyPr>
          <a:lstStyle/>
          <a:p>
            <a:r>
              <a:rPr lang="en-IN" dirty="0"/>
              <a:t>If a candidate solicits votes on the ground that he </a:t>
            </a:r>
            <a:r>
              <a:rPr lang="en-IN" dirty="0" smtClean="0"/>
              <a:t>is a </a:t>
            </a:r>
            <a:r>
              <a:rPr lang="en-IN" dirty="0"/>
              <a:t>Buddhist that would constitute an appeal on the ground of his </a:t>
            </a:r>
            <a:r>
              <a:rPr lang="en-IN" dirty="0" smtClean="0"/>
              <a:t>religion. Similarly</a:t>
            </a:r>
            <a:r>
              <a:rPr lang="en-IN" dirty="0"/>
              <a:t>, if a candidate calls upon the voters not to vote for a rival </a:t>
            </a:r>
            <a:r>
              <a:rPr lang="en-IN" dirty="0" smtClean="0"/>
              <a:t>candidate because </a:t>
            </a:r>
            <a:r>
              <a:rPr lang="en-IN" dirty="0"/>
              <a:t>he is a Christian, that constitutes an appeal on the ground of </a:t>
            </a:r>
            <a:r>
              <a:rPr lang="en-IN" dirty="0" smtClean="0"/>
              <a:t>religion. However</a:t>
            </a:r>
            <a:r>
              <a:rPr lang="en-IN" dirty="0"/>
              <a:t>, the statute does not prohibit </a:t>
            </a:r>
            <a:r>
              <a:rPr lang="en-IN" dirty="0" smtClean="0"/>
              <a:t>discussion,</a:t>
            </a:r>
            <a:r>
              <a:rPr lang="en-IN" dirty="0"/>
              <a:t> debate or dialogue </a:t>
            </a:r>
            <a:r>
              <a:rPr lang="en-IN" dirty="0" smtClean="0"/>
              <a:t>during the </a:t>
            </a:r>
            <a:r>
              <a:rPr lang="en-IN" dirty="0"/>
              <a:t>course of an election campaign on issues pertaining to religion or </a:t>
            </a:r>
            <a:r>
              <a:rPr lang="en-IN" dirty="0" smtClean="0"/>
              <a:t>on issues </a:t>
            </a:r>
            <a:r>
              <a:rPr lang="en-IN" dirty="0"/>
              <a:t>of caste, community, race or language. Discussion of matters relating</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D.Y. </a:t>
            </a:r>
            <a:r>
              <a:rPr lang="en-US" dirty="0" err="1"/>
              <a:t>C</a:t>
            </a:r>
            <a:r>
              <a:rPr lang="en-US" dirty="0" err="1" smtClean="0"/>
              <a:t>handrachud</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to religion, caste, race, community or language which are of concern to </a:t>
            </a:r>
            <a:r>
              <a:rPr lang="en-IN" dirty="0" smtClean="0"/>
              <a:t>the voters </a:t>
            </a:r>
            <a:r>
              <a:rPr lang="en-IN" dirty="0"/>
              <a:t>is not an appeal on those grounds. Caste, race, religion and </a:t>
            </a:r>
            <a:r>
              <a:rPr lang="en-IN" dirty="0" smtClean="0"/>
              <a:t>language are </a:t>
            </a:r>
            <a:r>
              <a:rPr lang="en-IN" dirty="0"/>
              <a:t>matters of </a:t>
            </a:r>
            <a:r>
              <a:rPr lang="en-IN" dirty="0" smtClean="0"/>
              <a:t>constitutional </a:t>
            </a:r>
            <a:r>
              <a:rPr lang="en-IN" dirty="0"/>
              <a:t>importance. The Constitution deals with them </a:t>
            </a:r>
            <a:r>
              <a:rPr lang="en-IN" dirty="0" smtClean="0"/>
              <a:t>and contains </a:t>
            </a:r>
            <a:r>
              <a:rPr lang="en-IN" dirty="0"/>
              <a:t>provisions for the amelioration of disabilities and discrimination </a:t>
            </a:r>
            <a:r>
              <a:rPr lang="en-IN" dirty="0" smtClean="0"/>
              <a:t>which was </a:t>
            </a:r>
            <a:r>
              <a:rPr lang="en-IN" dirty="0"/>
              <a:t>practiced on the basis of those features. These are matters of concern </a:t>
            </a:r>
            <a:r>
              <a:rPr lang="en-IN" dirty="0" smtClean="0"/>
              <a:t>to voters </a:t>
            </a:r>
            <a:r>
              <a:rPr lang="en-IN" dirty="0"/>
              <a:t>especially where large segments of the population were deprived </a:t>
            </a:r>
            <a:r>
              <a:rPr lang="en-IN" dirty="0" smtClean="0"/>
              <a:t>of basic </a:t>
            </a:r>
            <a:r>
              <a:rPr lang="en-IN" dirty="0"/>
              <a:t>human rights as a result of prejudice and discrimination which they </a:t>
            </a:r>
            <a:r>
              <a:rPr lang="en-IN" dirty="0" smtClean="0"/>
              <a:t>have suffered </a:t>
            </a:r>
            <a:r>
              <a:rPr lang="en-IN" dirty="0"/>
              <a:t>on the basis of caste and race. The Constitution does not </a:t>
            </a:r>
            <a:r>
              <a:rPr lang="en-IN" dirty="0" smtClean="0"/>
              <a:t>deny religion</a:t>
            </a:r>
            <a:r>
              <a:rPr lang="en-IN" dirty="0"/>
              <a:t>, caste, race, community or language a position in </a:t>
            </a:r>
            <a:r>
              <a:rPr lang="en-IN" dirty="0" smtClean="0"/>
              <a:t>the public space.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115</TotalTime>
  <Words>1857</Words>
  <Application>Microsoft Office PowerPoint</Application>
  <PresentationFormat>On-screen Show (4:3)</PresentationFormat>
  <Paragraphs>54</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Principles of Statutory interpretation-1* </vt:lpstr>
      <vt:lpstr>Dr D.Y. Chandrachud-dissent</vt:lpstr>
      <vt:lpstr>Dr D.Y. Chandrachud</vt:lpstr>
      <vt:lpstr>Dr D.Y. Chandrachud</vt:lpstr>
      <vt:lpstr>Dr D.Y. Chandrachud</vt:lpstr>
      <vt:lpstr>Dr D.Y. Chandrachud</vt:lpstr>
      <vt:lpstr>Dr D.Y. Chandrachud</vt:lpstr>
      <vt:lpstr>Dr D.Y. Chandrachud</vt:lpstr>
      <vt:lpstr>Dr D.Y. Chandrachud</vt:lpstr>
      <vt:lpstr>Dr D.Y. Chandrachud</vt:lpstr>
      <vt:lpstr>Dr D.Y. Chandrachud</vt:lpstr>
      <vt:lpstr>Dr D.Y. chandrachud</vt:lpstr>
      <vt:lpstr>Dr D.Y. Chandrachud</vt:lpstr>
      <vt:lpstr>Dr D.Y. Chandrachud</vt:lpstr>
      <vt:lpstr>Points to ponder</vt:lpstr>
      <vt:lpstr>Points to ponder</vt:lpstr>
      <vt:lpstr>Points to ponder</vt:lpstr>
      <vt:lpstr>Points to ponder</vt:lpstr>
      <vt:lpstr>Points to ponder</vt:lpstr>
      <vt:lpstr>Slide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Statutory interpretation-1</dc:title>
  <dc:creator>user</dc:creator>
  <cp:lastModifiedBy>user</cp:lastModifiedBy>
  <cp:revision>16</cp:revision>
  <dcterms:created xsi:type="dcterms:W3CDTF">2017-08-08T13:00:53Z</dcterms:created>
  <dcterms:modified xsi:type="dcterms:W3CDTF">2017-08-13T04:00:20Z</dcterms:modified>
</cp:coreProperties>
</file>