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8" autoAdjust="0"/>
    <p:restoredTop sz="94660"/>
  </p:normalViewPr>
  <p:slideViewPr>
    <p:cSldViewPr snapToGrid="0">
      <p:cViewPr varScale="1">
        <p:scale>
          <a:sx n="108" d="100"/>
          <a:sy n="108" d="100"/>
        </p:scale>
        <p:origin x="12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4/12/2023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4/12/2023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5F2F-045D-4448-B274-FD47E2CD569E}"/>
              </a:ext>
            </a:extLst>
          </p:cNvPr>
          <p:cNvSpPr>
            <a:spLocks noGrp="1"/>
          </p:cNvSpPr>
          <p:nvPr>
            <p:ph type="ctrTitle"/>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INSTITUTE OF RAIL TRANSPORT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Executive Development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Programme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Information Technology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Effciency</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Value Addition Enabler of The Logistics Industry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13th April 2023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Civil Services Officer's Institute (CSOI), Vinay Marg,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Chankyapuri</a:t>
            </a:r>
            <a:r>
              <a:rPr lang="en-US" sz="1800" dirty="0">
                <a:effectLst/>
                <a:latin typeface="Calibri" panose="020F0502020204030204" pitchFamily="34" charset="0"/>
                <a:ea typeface="Calibri" panose="020F0502020204030204" pitchFamily="34" charset="0"/>
                <a:cs typeface="Times New Roman" panose="02020603050405020304" pitchFamily="18" charset="0"/>
              </a:rPr>
              <a:t>, New Delhi</a:t>
            </a:r>
            <a:endParaRPr lang="en-IN" dirty="0"/>
          </a:p>
        </p:txBody>
      </p:sp>
      <p:sp>
        <p:nvSpPr>
          <p:cNvPr id="3" name="Subtitle 2">
            <a:extLst>
              <a:ext uri="{FF2B5EF4-FFF2-40B4-BE49-F238E27FC236}">
                <a16:creationId xmlns:a16="http://schemas.microsoft.com/office/drawing/2014/main" id="{BE0B57F7-18AA-40FC-9DBF-178D2ABF7541}"/>
              </a:ext>
            </a:extLst>
          </p:cNvPr>
          <p:cNvSpPr>
            <a:spLocks noGrp="1"/>
          </p:cNvSpPr>
          <p:nvPr>
            <p:ph type="subTitle"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Making of e-contract</a:t>
            </a:r>
          </a:p>
          <a:p>
            <a:r>
              <a:rPr lang="en-US" sz="1800" dirty="0">
                <a:latin typeface="Calibri" panose="020F0502020204030204" pitchFamily="34" charset="0"/>
                <a:ea typeface="Calibri" panose="020F0502020204030204" pitchFamily="34" charset="0"/>
                <a:cs typeface="Times New Roman" panose="02020603050405020304" pitchFamily="18" charset="0"/>
              </a:rPr>
              <a:t>BY Dr </a:t>
            </a:r>
            <a:r>
              <a:rPr lang="en-US" sz="1800" dirty="0" err="1">
                <a:latin typeface="Calibri" panose="020F0502020204030204" pitchFamily="34" charset="0"/>
                <a:ea typeface="Calibri" panose="020F0502020204030204" pitchFamily="34" charset="0"/>
                <a:cs typeface="Times New Roman" panose="02020603050405020304" pitchFamily="18" charset="0"/>
              </a:rPr>
              <a:t>KNChaturvedi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330323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017-81DA-423D-B3A3-140C552FDE8E}"/>
              </a:ext>
            </a:extLst>
          </p:cNvPr>
          <p:cNvSpPr>
            <a:spLocks noGrp="1"/>
          </p:cNvSpPr>
          <p:nvPr>
            <p:ph type="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Section 79A of the IT Act,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09776A0-3942-4DBA-BD7F-644E08A015DD}"/>
              </a:ext>
            </a:extLst>
          </p:cNvPr>
          <p:cNvSpPr>
            <a:spLocks noGrp="1"/>
          </p:cNvSpPr>
          <p:nvPr>
            <p:ph sz="quarter" idx="13"/>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electronic form of evidence ‘means any information of probative value that is either stored or transmitted in electronic form and includes computer evidence, digital audio, digital video, cell phones, digital fax machines.</a:t>
            </a:r>
            <a:endParaRPr lang="en-IN" dirty="0"/>
          </a:p>
        </p:txBody>
      </p:sp>
    </p:spTree>
    <p:extLst>
      <p:ext uri="{BB962C8B-B14F-4D97-AF65-F5344CB8AC3E}">
        <p14:creationId xmlns:p14="http://schemas.microsoft.com/office/powerpoint/2010/main" val="225802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8F34-C9EB-433C-93E7-BC413A8762EC}"/>
              </a:ext>
            </a:extLst>
          </p:cNvPr>
          <p:cNvSpPr>
            <a:spLocks noGrp="1"/>
          </p:cNvSpPr>
          <p:nvPr>
            <p:ph type="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Indian evidence Act,1872</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739C8AF-A51E-4182-A1D0-7F379A4605FE}"/>
              </a:ext>
            </a:extLst>
          </p:cNvPr>
          <p:cNvSpPr>
            <a:spLocks noGrp="1"/>
          </p:cNvSpPr>
          <p:nvPr>
            <p:ph sz="quarter" idx="13"/>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Evidence is not only limited to that found on computers but may also extend to include evidence of digital device such as telecommunication or electronic multimedia devices. The E-evidence can be found in emails, digital photographs, ATM transaction logs, word processing, documents, instant message histories, files saved from accounting programs, spreadsheets, Internet browser histories databases, contents of computer memory, computer backups, computer printouts, global positioning system.</a:t>
            </a:r>
          </a:p>
          <a:p>
            <a:endParaRPr lang="en-IN" dirty="0"/>
          </a:p>
        </p:txBody>
      </p:sp>
    </p:spTree>
    <p:extLst>
      <p:ext uri="{BB962C8B-B14F-4D97-AF65-F5344CB8AC3E}">
        <p14:creationId xmlns:p14="http://schemas.microsoft.com/office/powerpoint/2010/main" val="287023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8AEA-1C50-4E4E-BD8D-D58D90CA26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A9B6EC-69F9-4E5A-B1C8-D6CE1C1B9FF3}"/>
              </a:ext>
            </a:extLst>
          </p:cNvPr>
          <p:cNvSpPr>
            <a:spLocks noGrp="1"/>
          </p:cNvSpPr>
          <p:nvPr>
            <p:ph sz="quarter" idx="13"/>
          </p:nvPr>
        </p:nvSpPr>
        <p:spPr/>
        <p:txBody>
          <a:bodyPr/>
          <a:lstStyle/>
          <a:p>
            <a:r>
              <a:rPr lang="en-IN" sz="1800" b="1" dirty="0">
                <a:solidFill>
                  <a:srgbClr val="000000"/>
                </a:solidFill>
                <a:effectLst/>
                <a:latin typeface="Arial" panose="020B0604020202020204" pitchFamily="34" charset="0"/>
                <a:ea typeface="Calibri" panose="020F0502020204030204" pitchFamily="34" charset="0"/>
              </a:rPr>
              <a:t>65A. Special provisions as to evidence relating to electronic record.</a:t>
            </a:r>
            <a:r>
              <a:rPr lang="en-IN" sz="1800" dirty="0">
                <a:solidFill>
                  <a:srgbClr val="000000"/>
                </a:solidFill>
                <a:effectLst/>
                <a:latin typeface="Arial" panose="020B0604020202020204" pitchFamily="34" charset="0"/>
                <a:ea typeface="Calibri" panose="020F0502020204030204" pitchFamily="34" charset="0"/>
              </a:rPr>
              <a:t>--The contents of electronic records may be proved in accordance with the provisions of section 65B</a:t>
            </a:r>
            <a:endParaRPr lang="en-IN" dirty="0"/>
          </a:p>
        </p:txBody>
      </p:sp>
    </p:spTree>
    <p:extLst>
      <p:ext uri="{BB962C8B-B14F-4D97-AF65-F5344CB8AC3E}">
        <p14:creationId xmlns:p14="http://schemas.microsoft.com/office/powerpoint/2010/main" val="94753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DDF7-AB72-4EC8-8F00-AD2390CAFB50}"/>
              </a:ext>
            </a:extLst>
          </p:cNvPr>
          <p:cNvSpPr>
            <a:spLocks noGrp="1"/>
          </p:cNvSpPr>
          <p:nvPr>
            <p:ph type="title"/>
          </p:nvPr>
        </p:nvSpPr>
        <p:spPr/>
        <p:txBody>
          <a:bodyPr/>
          <a:lstStyle/>
          <a:p>
            <a:r>
              <a:rPr lang="en-IN" sz="1800" dirty="0">
                <a:solidFill>
                  <a:srgbClr val="000000"/>
                </a:solidFill>
                <a:effectLst/>
                <a:latin typeface="Arial" panose="020B0604020202020204" pitchFamily="34" charset="0"/>
                <a:ea typeface="Calibri" panose="020F0502020204030204" pitchFamily="34" charset="0"/>
              </a:rPr>
              <a:t>65B.</a:t>
            </a:r>
            <a:r>
              <a:rPr lang="en-IN" sz="1800" b="1"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Admissibility of electronic records</a:t>
            </a:r>
            <a:endParaRPr lang="en-IN" dirty="0"/>
          </a:p>
        </p:txBody>
      </p:sp>
      <p:sp>
        <p:nvSpPr>
          <p:cNvPr id="3" name="Content Placeholder 2">
            <a:extLst>
              <a:ext uri="{FF2B5EF4-FFF2-40B4-BE49-F238E27FC236}">
                <a16:creationId xmlns:a16="http://schemas.microsoft.com/office/drawing/2014/main" id="{D7B7AF4D-2E2C-43C4-80D2-2255C675C078}"/>
              </a:ext>
            </a:extLst>
          </p:cNvPr>
          <p:cNvSpPr>
            <a:spLocks noGrp="1"/>
          </p:cNvSpPr>
          <p:nvPr>
            <p:ph sz="quarter" idx="13"/>
          </p:nvPr>
        </p:nvSpPr>
        <p:spPr/>
        <p:txBody>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Notwithstanding anything contained in this Act, any information contained in an electronic record which is printed on a paper, stored, recorded or copied in optical or magnetic media produced by a computer (hereinafter referred to as the computer output) shall be deemed to be also a document, if the conditions mentioned in this section are satisfied in relation to the information and computer in question and shall be admissible in any proceedings, without further proof or production of the original, as evidence or any contents of the original or of any fact stated therein of which direct evidence would be admissible.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7526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6E74-0B5A-4D48-A514-6800466223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18B32F-E463-4ACC-A201-6C2BA8039FAA}"/>
              </a:ext>
            </a:extLst>
          </p:cNvPr>
          <p:cNvSpPr>
            <a:spLocks noGrp="1"/>
          </p:cNvSpPr>
          <p:nvPr>
            <p:ph sz="quarter" idx="13"/>
          </p:nvPr>
        </p:nvSpPr>
        <p:spPr/>
        <p:txBody>
          <a:bodyPr>
            <a:normAutofit fontScale="77500" lnSpcReduction="20000"/>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The conditions referred to in sub-section (1) in respect of a computer output shall be the following, namely:--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the computer output containing the information was produced by the computer during the period over which the computer was used regularly to store or process information for the purposes of any activities regularly carried on over that period by the person having lawful control over the use of the computer;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 during the said period, information of the kind contained in the electronic record or of the kind from which the information so contained is derived was regularly fed into the computer in the ordinary course of the said activities;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 throughout the material part of the said period, the computer was operating properly or, if not, then in respect of any period in which it was not operating properly or was out of operation during that part of the period, was not such as to affect the electronic record or the accuracy of its contents; and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 the information contained in the electronic record reproduces or is derived from such information fed into the computer in the ordinary course of the said activities.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8739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7BC3-B7CD-4CD9-B71F-C3848E4A5A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E94511-DD75-47B0-91AC-6475BDB88B4C}"/>
              </a:ext>
            </a:extLst>
          </p:cNvPr>
          <p:cNvSpPr>
            <a:spLocks noGrp="1"/>
          </p:cNvSpPr>
          <p:nvPr>
            <p:ph sz="quarter" idx="13"/>
          </p:nvPr>
        </p:nvSpPr>
        <p:spPr/>
        <p:txBody>
          <a:bodyPr>
            <a:normAutofit fontScale="85000" lnSpcReduction="20000"/>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 Where over any period, the function of storing or processing information for the purposes of any activities regularly carried on over that period as mentioned in clause (a) of sub-section (2) was regularly performed by computers, whether--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by a combination of computers operating over that period; 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 by different computers operating in succession over that period; 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 by different combinations of computers operating in succession over that period; 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(d) in any other manner involving the successive operation over that period, in whatever order, of one or more computers and one or more combinations of computers</a:t>
            </a: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the computers used for that purpose during that period shall be treated for the purposes of this section as constituting a single computer; and references in this section to a computer shall be construed accordingly.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098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C431-A1AE-43E7-9416-E40410517A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535F01-994C-4824-8AF4-720B2F554321}"/>
              </a:ext>
            </a:extLst>
          </p:cNvPr>
          <p:cNvSpPr>
            <a:spLocks noGrp="1"/>
          </p:cNvSpPr>
          <p:nvPr>
            <p:ph sz="quarter" idx="13"/>
          </p:nvPr>
        </p:nvSpPr>
        <p:spPr/>
        <p:txBody>
          <a:bodyPr>
            <a:normAutofit fontScale="85000" lnSpcReduction="20000"/>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In any proceedings where it is desired to give a statement in evidence by virtue of this section, a certificate doing any of the following things, that is to say,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identifying the electronic record containing the statement and describing the manner in which it was produced;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 giving such particulars of any device involved in the production of that electronic record as may be appropriate for the purpose of showing that the electronic record was produced by a computer;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 dealing with any of the matters to which the conditions mentioned in sub-section (2) relate,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purporting to be signed by a person occupying a responsible official position in relation to the operation of the relevant device or the management of the relevant activities (whichever is appropriate) shall be evidence of any matter stated in the certificate; and for the purposes of this subsection, it shall be sufficient for a matter to be stated to the best of the knowledge and belief of the person stating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5165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2A06-5480-43B2-836E-340ED53027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C893FF-D64C-4A51-ABDF-8B14721B4AF1}"/>
              </a:ext>
            </a:extLst>
          </p:cNvPr>
          <p:cNvSpPr>
            <a:spLocks noGrp="1"/>
          </p:cNvSpPr>
          <p:nvPr>
            <p:ph sz="quarter" idx="13"/>
          </p:nvPr>
        </p:nvSpPr>
        <p:spPr/>
        <p:txBody>
          <a:bodyPr>
            <a:normAutofit fontScale="77500" lnSpcReduction="20000"/>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For the purposes of this section,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information shall be taken to be supplied to a computer if it is supplied thereto in any appropriate form and whether it is so supplied directly or (with or without human intervention) by means of any appropriate equipment;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 whether in the course of activities carried on by any official, information is supplied with a view to its being stored or processed for the purposes of those activities by a computer operated otherwise than in the course of those activities, that information, if duly supplied to that computer, shall be taken to be supplied to it in the course of those activities;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 a computer output shall be taken to have been produced by a computer whether it was produced by it directly or (with or without human intervention) by means of any appropriate equipment.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dirty="0">
                <a:solidFill>
                  <a:srgbClr val="000000"/>
                </a:solidFill>
                <a:effectLst/>
                <a:latin typeface="Calibri" panose="020F0502020204030204" pitchFamily="34" charset="0"/>
                <a:ea typeface="Times New Roman" panose="02020603050405020304" pitchFamily="18" charset="0"/>
              </a:rPr>
              <a:t>Explanation.</a:t>
            </a:r>
            <a:r>
              <a:rPr lang="en-IN" sz="1800" dirty="0">
                <a:solidFill>
                  <a:srgbClr val="000000"/>
                </a:solidFill>
                <a:effectLst/>
                <a:latin typeface="Calibri" panose="020F0502020204030204" pitchFamily="34" charset="0"/>
                <a:ea typeface="Times New Roman" panose="02020603050405020304" pitchFamily="18" charset="0"/>
              </a:rPr>
              <a:t> -- For the purposes of this section any reference to information being derived from other information shall be a reference to its being derived therefrom by calculation, comparison or any other process</a:t>
            </a:r>
            <a:endParaRPr lang="en-IN" dirty="0"/>
          </a:p>
        </p:txBody>
      </p:sp>
    </p:spTree>
    <p:extLst>
      <p:ext uri="{BB962C8B-B14F-4D97-AF65-F5344CB8AC3E}">
        <p14:creationId xmlns:p14="http://schemas.microsoft.com/office/powerpoint/2010/main" val="1878935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B64-1A78-475E-A7F9-AC0AA8296C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F6BFDE-A526-498A-98F4-D1F5A0B263FE}"/>
              </a:ext>
            </a:extLst>
          </p:cNvPr>
          <p:cNvSpPr>
            <a:spLocks noGrp="1"/>
          </p:cNvSpPr>
          <p:nvPr>
            <p:ph sz="quarter" idx="13"/>
          </p:nvPr>
        </p:nvSpPr>
        <p:spPr/>
        <p:txBody>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certificate by a person responsible for the operation of the computer system or the management of related activities stated to be true to the best of knowledge and belief of the person certifying his certificate. The certificate may give following details; a) Identification of the electronic record and description of manner of production. b) Particulars of device used in production.</a:t>
            </a:r>
          </a:p>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Strict compliance with section 65B is now mandatory for persons who intend to rely upon e-mails, web sites or any electronic record in a civil or criminal trial before the courts in 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571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403D-F29D-43A1-9640-7EA8643C1F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F67C20-E123-4D5B-AD13-C4220F090EE2}"/>
              </a:ext>
            </a:extLst>
          </p:cNvPr>
          <p:cNvSpPr>
            <a:spLocks noGrp="1"/>
          </p:cNvSpPr>
          <p:nvPr>
            <p:ph sz="quarter" idx="13"/>
          </p:nvPr>
        </p:nvSpPr>
        <p:spPr/>
        <p:txBody>
          <a:bodyPr/>
          <a:lstStyle/>
          <a:p>
            <a:r>
              <a:rPr lang="en-US" dirty="0"/>
              <a:t>Thanks</a:t>
            </a:r>
            <a:endParaRPr lang="en-IN" dirty="0"/>
          </a:p>
        </p:txBody>
      </p:sp>
    </p:spTree>
    <p:extLst>
      <p:ext uri="{BB962C8B-B14F-4D97-AF65-F5344CB8AC3E}">
        <p14:creationId xmlns:p14="http://schemas.microsoft.com/office/powerpoint/2010/main" val="169647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7135-B4D0-4A90-9C3B-126EC10AE5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0BEBF9-1743-44F2-8F07-C6D48B845B5F}"/>
              </a:ext>
            </a:extLst>
          </p:cNvPr>
          <p:cNvSpPr>
            <a:spLocks noGrp="1"/>
          </p:cNvSpPr>
          <p:nvPr>
            <p:ph sz="quarter" idx="13"/>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Under the Indian contract Act,1872, a contract may be made either by words or by conduct.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85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AFE3-A468-4E46-A16F-DD3BB6627F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E1289E-3A47-4522-9394-D783239A40E2}"/>
              </a:ext>
            </a:extLst>
          </p:cNvPr>
          <p:cNvSpPr>
            <a:spLocks noGrp="1"/>
          </p:cNvSpPr>
          <p:nvPr>
            <p:ph sz="quarter" idx="13"/>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Under the Indian contract Act,1872, a contract may be made either orally or in writing.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103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0405-D40B-4353-83D6-980DA9D5B7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C87D48-2329-404D-8A06-77202AF932AF}"/>
              </a:ext>
            </a:extLst>
          </p:cNvPr>
          <p:cNvSpPr>
            <a:spLocks noGrp="1"/>
          </p:cNvSpPr>
          <p:nvPr>
            <p:ph sz="quarter" idx="13"/>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 typical contract begins with an offer and once accepted by the other party, it becomes a legally enforceable contract provided it meets other requirements of the Indian contract Act,1872 i.e., free consent of the parties and there is a consideration.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1910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70B0-A0DE-446F-8541-486E1ABC3564}"/>
              </a:ext>
            </a:extLst>
          </p:cNvPr>
          <p:cNvSpPr>
            <a:spLocks noGrp="1"/>
          </p:cNvSpPr>
          <p:nvPr>
            <p:ph type="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There is no mention of making of contract by electronic means in the Indian contract Act,1872</a:t>
            </a:r>
            <a:endParaRPr lang="en-IN" dirty="0"/>
          </a:p>
        </p:txBody>
      </p:sp>
      <p:sp>
        <p:nvSpPr>
          <p:cNvPr id="3" name="Content Placeholder 2">
            <a:extLst>
              <a:ext uri="{FF2B5EF4-FFF2-40B4-BE49-F238E27FC236}">
                <a16:creationId xmlns:a16="http://schemas.microsoft.com/office/drawing/2014/main" id="{43AC9BB7-C5B8-4302-81D6-48932E065B01}"/>
              </a:ext>
            </a:extLst>
          </p:cNvPr>
          <p:cNvSpPr>
            <a:spLocks noGrp="1"/>
          </p:cNvSpPr>
          <p:nvPr>
            <p:ph sz="quarter" idx="13"/>
          </p:nvPr>
        </p:nvSpPr>
        <p:spPr/>
        <p:txBody>
          <a:bodyPr>
            <a:normAutofit fontScale="92500" lnSpcReduction="2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 communication of offer and acceptance, the relevant provision is section 4 of the Indian contract Act,1872.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4. Communication when complete. —The communication of a proposal is complete when it comes to the knowledge of the person to whom it is made. The communication of an acceptance is complete, — as against the proposer, when it is put in a course of transmission to him, so as to be out of the power of the acceptor; as against the acceptor, when it comes to the knowledge of the proposer.</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Illustrations (a) A proposes, by letter, to sell a house to B at a certain price. The communication of the proposal is complete when B receives the letter. (b) B accepts A‟s proposal by a letter sent by post. The communication of the acceptance is complete, as against A when the letter is post; as against B, when the letter is received by A. </a:t>
            </a:r>
          </a:p>
          <a:p>
            <a:endParaRPr lang="en-IN" dirty="0"/>
          </a:p>
        </p:txBody>
      </p:sp>
    </p:spTree>
    <p:extLst>
      <p:ext uri="{BB962C8B-B14F-4D97-AF65-F5344CB8AC3E}">
        <p14:creationId xmlns:p14="http://schemas.microsoft.com/office/powerpoint/2010/main" val="249880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57D29E-8D91-475C-8E41-A9D33E2453DC}"/>
              </a:ext>
            </a:extLst>
          </p:cNvPr>
          <p:cNvSpPr txBox="1"/>
          <p:nvPr/>
        </p:nvSpPr>
        <p:spPr>
          <a:xfrm>
            <a:off x="2987336" y="2586105"/>
            <a:ext cx="6134470" cy="3718069"/>
          </a:xfrm>
          <a:prstGeom prst="rect">
            <a:avLst/>
          </a:prstGeom>
          <a:noFill/>
        </p:spPr>
        <p:txBody>
          <a:bodyPr wrap="square">
            <a:spAutoFit/>
          </a:bodyPr>
          <a:lstStyle/>
          <a:p>
            <a:pPr>
              <a:lnSpc>
                <a:spcPct val="107000"/>
              </a:lnSpc>
              <a:spcAft>
                <a:spcPts val="75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Arbitration agreement.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750"/>
              </a:spcAft>
              <a:buAutoNum type="arabicParenBoth"/>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this Part, "arbitration agreement" means an agreement by the parties to submit to arbitration all or certain disputes which have arisen or which may arise between them in respect of a defined legal relationship, whether contractual or not.</a:t>
            </a:r>
          </a:p>
          <a:p>
            <a:pPr algn="just">
              <a:lnSpc>
                <a:spcPct val="107000"/>
              </a:lnSpc>
              <a:spcAft>
                <a:spcPts val="75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An arbitration agreement may be in the form of an arbitration clause in a contract or in the form of a separate agreement.</a:t>
            </a:r>
          </a:p>
          <a:p>
            <a:pPr algn="just">
              <a:lnSpc>
                <a:spcPct val="107000"/>
              </a:lnSpc>
              <a:spcAft>
                <a:spcPts val="750"/>
              </a:spcAft>
            </a:pPr>
            <a:r>
              <a:rPr lang="en-IN" sz="1800" dirty="0">
                <a:solidFill>
                  <a:srgbClr val="000000"/>
                </a:solidFill>
                <a:effectLst/>
                <a:latin typeface="Calibri" panose="020F0502020204030204" pitchFamily="34" charset="0"/>
                <a:ea typeface="Times New Roman" panose="02020603050405020304" pitchFamily="18" charset="0"/>
              </a:rPr>
              <a:t>(3) An arbitration agreement shall be in writing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750"/>
              </a:spcAft>
              <a:buAutoNum type="arabicParenBoth"/>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2175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0D7C-E93B-4C65-81E6-3451D7C331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13B2C1-370B-4A14-A02E-AA18027F2F2E}"/>
              </a:ext>
            </a:extLst>
          </p:cNvPr>
          <p:cNvSpPr>
            <a:spLocks noGrp="1"/>
          </p:cNvSpPr>
          <p:nvPr>
            <p:ph sz="quarter" idx="13"/>
          </p:nvPr>
        </p:nvSpPr>
        <p:spPr/>
        <p:txBody>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An arbitration agreement is in writing if it is contained 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a document signed by the parties;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 an exchange of letters, telex, telegrams or other means of telecommunication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[including communication through electronic means]added in 2015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which provide a record of the agreement; 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941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657C-BD56-4ADE-A8D3-F125F452DEA1}"/>
              </a:ext>
            </a:extLst>
          </p:cNvPr>
          <p:cNvSpPr>
            <a:spLocks noGrp="1"/>
          </p:cNvSpPr>
          <p:nvPr>
            <p:ph type="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Information Technology Act,2000 </a:t>
            </a:r>
            <a:endParaRPr lang="en-IN" dirty="0"/>
          </a:p>
        </p:txBody>
      </p:sp>
      <p:sp>
        <p:nvSpPr>
          <p:cNvPr id="3" name="Content Placeholder 2">
            <a:extLst>
              <a:ext uri="{FF2B5EF4-FFF2-40B4-BE49-F238E27FC236}">
                <a16:creationId xmlns:a16="http://schemas.microsoft.com/office/drawing/2014/main" id="{1D59DF0A-F1B6-4807-BD80-A8286A1192F1}"/>
              </a:ext>
            </a:extLst>
          </p:cNvPr>
          <p:cNvSpPr>
            <a:spLocks noGrp="1"/>
          </p:cNvSpPr>
          <p:nvPr>
            <p:ph sz="quarter" idx="13"/>
          </p:nvPr>
        </p:nvSpPr>
        <p:spPr/>
        <p:txBody>
          <a:bodyPr>
            <a:normAutofit lnSpcReduction="10000"/>
          </a:bodyPr>
          <a:lstStyle/>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10A. Validity of contracts formed through electronic means</a:t>
            </a:r>
            <a:r>
              <a:rPr lang="en-IN" sz="1800" dirty="0">
                <a:effectLst/>
                <a:latin typeface="Calibri" panose="020F0502020204030204" pitchFamily="34" charset="0"/>
                <a:ea typeface="Calibri" panose="020F0502020204030204" pitchFamily="34" charset="0"/>
                <a:cs typeface="Times New Roman" panose="02020603050405020304" pitchFamily="18" charset="0"/>
              </a:rPr>
              <a:t>.—Where in a contract formation, the communication of proposals, the acceptance of proposals, the revocation of proposals and acceptances, as the case may be, are expressed in electronic form or by means of an electronic records, such contract shall not be deemed to be unenforceable solely on the ground that such electronic form or means was used for that purpose.</a:t>
            </a:r>
          </a:p>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2.(r)  “electronic form” with reference to information, means any information generated, sent, received or stored in media, magnetic, optical, computer memory, micro film, computer generated micro fiche or similar device;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2.(t) “electronic record” means data, record or data generated, image or sound stored, received or sent in an electronic form or micro film or computer-generated micro fiche</a:t>
            </a:r>
            <a:endParaRPr lang="en-IN" dirty="0"/>
          </a:p>
        </p:txBody>
      </p:sp>
    </p:spTree>
    <p:extLst>
      <p:ext uri="{BB962C8B-B14F-4D97-AF65-F5344CB8AC3E}">
        <p14:creationId xmlns:p14="http://schemas.microsoft.com/office/powerpoint/2010/main" val="393753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52F6-F824-429A-8683-DFB169459FCF}"/>
              </a:ext>
            </a:extLst>
          </p:cNvPr>
          <p:cNvSpPr>
            <a:spLocks noGrp="1"/>
          </p:cNvSpPr>
          <p:nvPr>
            <p:ph type="title"/>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Section 4 of the IT Act speaks about the legal recognition of the electronic records</a:t>
            </a:r>
            <a:endParaRPr lang="en-IN" dirty="0"/>
          </a:p>
        </p:txBody>
      </p:sp>
      <p:sp>
        <p:nvSpPr>
          <p:cNvPr id="3" name="Content Placeholder 2">
            <a:extLst>
              <a:ext uri="{FF2B5EF4-FFF2-40B4-BE49-F238E27FC236}">
                <a16:creationId xmlns:a16="http://schemas.microsoft.com/office/drawing/2014/main" id="{0C0ABC21-2215-41D1-A7FB-C84F436AEE10}"/>
              </a:ext>
            </a:extLst>
          </p:cNvPr>
          <p:cNvSpPr>
            <a:spLocks noGrp="1"/>
          </p:cNvSpPr>
          <p:nvPr>
            <p:ph sz="quarter" idx="13"/>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Legal recognition of electronic records.-- Where any law provides that information or any other matter shall be in writing or in the typewritten or printed form, then notwithstanding anything contained in such law, such requirement shall be deemed to have been satisfied if such information or matter is (a) rendered or made available in an electronic form; and b) accessible so as to be usable for a subsequent reference.</a:t>
            </a:r>
            <a:endParaRPr lang="en-IN" dirty="0"/>
          </a:p>
        </p:txBody>
      </p:sp>
    </p:spTree>
    <p:extLst>
      <p:ext uri="{BB962C8B-B14F-4D97-AF65-F5344CB8AC3E}">
        <p14:creationId xmlns:p14="http://schemas.microsoft.com/office/powerpoint/2010/main" val="36835195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28</TotalTime>
  <Words>1888</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Impact</vt:lpstr>
      <vt:lpstr>Roboto</vt:lpstr>
      <vt:lpstr>Main Event</vt:lpstr>
      <vt:lpstr> INSTITUTE OF RAIL TRANSPORT                             Executive Development Programme                                                        On                 Information Technology The Effciency And Value Addition Enabler of The Logistics Industry                                             13th April 2023                           Civil Services Officer's Institute (CSOI), Vinay Marg, Chankyapuri, New Delhi</vt:lpstr>
      <vt:lpstr>PowerPoint Presentation</vt:lpstr>
      <vt:lpstr>PowerPoint Presentation</vt:lpstr>
      <vt:lpstr>PowerPoint Presentation</vt:lpstr>
      <vt:lpstr>There is no mention of making of contract by electronic means in the Indian contract Act,1872</vt:lpstr>
      <vt:lpstr>PowerPoint Presentation</vt:lpstr>
      <vt:lpstr>PowerPoint Presentation</vt:lpstr>
      <vt:lpstr>the Information Technology Act,2000 </vt:lpstr>
      <vt:lpstr>Section 4 of the IT Act speaks about the legal recognition of the electronic records</vt:lpstr>
      <vt:lpstr>Section 79A of the IT Act,  </vt:lpstr>
      <vt:lpstr>Indian evidence Act,1872 </vt:lpstr>
      <vt:lpstr>PowerPoint Presentation</vt:lpstr>
      <vt:lpstr>65B. Admissibility of electronic records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INSTITUTE OF RAIL TRANSPORT                             Executive Development Programme                                                        On                 Information Technology The Effciency And Value Addition Enabler of The Logistics Industry                                             13th April 2023                           Civil Services Officer's Institute (CSOI), Vinay Marg, Chankyapuri, New Delhi</dc:title>
  <dc:creator>KN Chaturvedi</dc:creator>
  <cp:lastModifiedBy>KN Chaturvedi</cp:lastModifiedBy>
  <cp:revision>3</cp:revision>
  <dcterms:created xsi:type="dcterms:W3CDTF">2023-04-12T15:31:26Z</dcterms:created>
  <dcterms:modified xsi:type="dcterms:W3CDTF">2023-04-12T15:59:26Z</dcterms:modified>
</cp:coreProperties>
</file>