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008" y="150304"/>
            <a:ext cx="17944804" cy="2581258"/>
          </a:xfrm>
          <a:custGeom>
            <a:avLst/>
            <a:gdLst/>
            <a:ahLst/>
            <a:cxnLst/>
            <a:rect r="r" b="b" t="t" l="l"/>
            <a:pathLst>
              <a:path h="2581258" w="17944804">
                <a:moveTo>
                  <a:pt x="0" y="0"/>
                </a:moveTo>
                <a:lnTo>
                  <a:pt x="17944804" y="0"/>
                </a:lnTo>
                <a:lnTo>
                  <a:pt x="17944804" y="2581259"/>
                </a:lnTo>
                <a:lnTo>
                  <a:pt x="0" y="258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0" r="0" b="-22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074" y="721995"/>
            <a:ext cx="6959218" cy="1437880"/>
          </a:xfrm>
          <a:custGeom>
            <a:avLst/>
            <a:gdLst/>
            <a:ahLst/>
            <a:cxnLst/>
            <a:rect r="r" b="b" t="t" l="l"/>
            <a:pathLst>
              <a:path h="1437880" w="6959218">
                <a:moveTo>
                  <a:pt x="0" y="0"/>
                </a:moveTo>
                <a:lnTo>
                  <a:pt x="6959218" y="0"/>
                </a:lnTo>
                <a:lnTo>
                  <a:pt x="6959218" y="1437881"/>
                </a:lnTo>
                <a:lnTo>
                  <a:pt x="0" y="143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2" t="0" r="-28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968628"/>
            <a:ext cx="18288000" cy="4178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Machine Learning for turbulence modeling</a:t>
            </a:r>
          </a:p>
          <a:p>
            <a:pPr algn="ctr">
              <a:lnSpc>
                <a:spcPts val="74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549617" y="6855109"/>
            <a:ext cx="6665896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383F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Wilhelm Dahlin</a:t>
            </a:r>
          </a:p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383F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Kenneth Huang</a:t>
            </a:r>
          </a:p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383F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Francesca Zambetti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5899" y="4906037"/>
            <a:ext cx="6510620" cy="4374235"/>
          </a:xfrm>
          <a:custGeom>
            <a:avLst/>
            <a:gdLst/>
            <a:ahLst/>
            <a:cxnLst/>
            <a:rect r="r" b="b" t="t" l="l"/>
            <a:pathLst>
              <a:path h="4374235" w="6510620">
                <a:moveTo>
                  <a:pt x="0" y="0"/>
                </a:moveTo>
                <a:lnTo>
                  <a:pt x="6510620" y="0"/>
                </a:lnTo>
                <a:lnTo>
                  <a:pt x="6510620" y="4374235"/>
                </a:lnTo>
                <a:lnTo>
                  <a:pt x="0" y="4374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8" t="0" r="-8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86122" y="129701"/>
            <a:ext cx="5340884" cy="4424368"/>
          </a:xfrm>
          <a:custGeom>
            <a:avLst/>
            <a:gdLst/>
            <a:ahLst/>
            <a:cxnLst/>
            <a:rect r="r" b="b" t="t" l="l"/>
            <a:pathLst>
              <a:path h="4424368" w="5340884">
                <a:moveTo>
                  <a:pt x="0" y="0"/>
                </a:moveTo>
                <a:lnTo>
                  <a:pt x="5340884" y="0"/>
                </a:lnTo>
                <a:lnTo>
                  <a:pt x="5340884" y="4424368"/>
                </a:lnTo>
                <a:lnTo>
                  <a:pt x="0" y="4424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90" t="0" r="-249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09154" y="4734595"/>
            <a:ext cx="5713417" cy="4476080"/>
          </a:xfrm>
          <a:custGeom>
            <a:avLst/>
            <a:gdLst/>
            <a:ahLst/>
            <a:cxnLst/>
            <a:rect r="r" b="b" t="t" l="l"/>
            <a:pathLst>
              <a:path h="4476080" w="5713417">
                <a:moveTo>
                  <a:pt x="0" y="0"/>
                </a:moveTo>
                <a:lnTo>
                  <a:pt x="5713417" y="0"/>
                </a:lnTo>
                <a:lnTo>
                  <a:pt x="5713417" y="4476080"/>
                </a:lnTo>
                <a:lnTo>
                  <a:pt x="0" y="447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9" r="0" b="-7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4115567"/>
            <a:ext cx="8098991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Channel flow, Re=550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6831" y="367368"/>
            <a:ext cx="7847371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2a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96831" y="1601073"/>
            <a:ext cx="10442241" cy="2314469"/>
            <a:chOff x="0" y="0"/>
            <a:chExt cx="13922987" cy="308595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8729507" cy="315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Changing the </a:t>
              </a:r>
              <a:r>
                <a:rPr lang="en-US" sz="337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input parameters</a:t>
              </a:r>
            </a:p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Original inputs:  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680092" y="151617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743592" y="229333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231580" y="-29867"/>
              <a:ext cx="8691407" cy="2324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0"/>
                </a:lnSpc>
              </a:pPr>
            </a:p>
            <a:p>
              <a:pPr algn="l">
                <a:lnSpc>
                  <a:spcPts val="4710"/>
                </a:lnSpc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New input:</a:t>
              </a:r>
            </a:p>
            <a:p>
              <a:pPr algn="l" marL="726376" indent="-363188" lvl="1">
                <a:lnSpc>
                  <a:spcPts val="4710"/>
                </a:lnSpc>
                <a:buFont typeface="Arial"/>
                <a:buChar char="•"/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ν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237177" y="192688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237177" y="163268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266519" y="4208172"/>
            <a:ext cx="2942034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116.69517771821643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60.379621985309576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6831" y="2502881"/>
            <a:ext cx="14369792" cy="1936798"/>
          </a:xfrm>
          <a:custGeom>
            <a:avLst/>
            <a:gdLst/>
            <a:ahLst/>
            <a:cxnLst/>
            <a:rect r="r" b="b" t="t" l="l"/>
            <a:pathLst>
              <a:path h="1936798" w="14369792">
                <a:moveTo>
                  <a:pt x="0" y="0"/>
                </a:moveTo>
                <a:lnTo>
                  <a:pt x="14369792" y="0"/>
                </a:lnTo>
                <a:lnTo>
                  <a:pt x="14369792" y="1936798"/>
                </a:lnTo>
                <a:lnTo>
                  <a:pt x="0" y="1936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6831" y="1742137"/>
            <a:ext cx="16886294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given Neural Network, Random Forest Regressor has been employed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6831" y="477416"/>
            <a:ext cx="413641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595" y="4562581"/>
            <a:ext cx="14369792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Errors don’t decrease, but the training time has decreased significantly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595" y="6105631"/>
            <a:ext cx="6086228" cy="3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PyTorch: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10 000 epochs: 7min 8sec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20 000 epochs: 13min 57sec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40 000 epochs: 28min 13sec</a:t>
            </a:r>
          </a:p>
          <a:p>
            <a:pPr algn="l">
              <a:lnSpc>
                <a:spcPts val="4730"/>
              </a:lnSpc>
            </a:pPr>
          </a:p>
          <a:p>
            <a:pPr algn="l">
              <a:lnSpc>
                <a:spcPts val="473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343455" y="6105631"/>
            <a:ext cx="8534764" cy="358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3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 Regressor</a:t>
            </a:r>
          </a:p>
          <a:p>
            <a:pPr algn="just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 trees:   0.082sec (5000 times faster)</a:t>
            </a:r>
          </a:p>
          <a:p>
            <a:pPr algn="just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500 trees:   0.41sec (2000 times faster)</a:t>
            </a:r>
          </a:p>
          <a:p>
            <a:pPr algn="just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1000 trees: 0.84sec (2000 times faster)</a:t>
            </a:r>
          </a:p>
          <a:p>
            <a:pPr algn="just">
              <a:lnSpc>
                <a:spcPts val="4730"/>
              </a:lnSpc>
            </a:pPr>
          </a:p>
          <a:p>
            <a:pPr algn="just">
              <a:lnSpc>
                <a:spcPts val="47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814" y="4608845"/>
            <a:ext cx="6988954" cy="4077524"/>
          </a:xfrm>
          <a:custGeom>
            <a:avLst/>
            <a:gdLst/>
            <a:ahLst/>
            <a:cxnLst/>
            <a:rect r="r" b="b" t="t" l="l"/>
            <a:pathLst>
              <a:path h="4077524" w="6988954">
                <a:moveTo>
                  <a:pt x="0" y="0"/>
                </a:moveTo>
                <a:lnTo>
                  <a:pt x="6988954" y="0"/>
                </a:lnTo>
                <a:lnTo>
                  <a:pt x="6988954" y="4077525"/>
                </a:lnTo>
                <a:lnTo>
                  <a:pt x="0" y="4077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31" t="-2026" r="-938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73768" y="4608845"/>
            <a:ext cx="5501621" cy="4126216"/>
          </a:xfrm>
          <a:custGeom>
            <a:avLst/>
            <a:gdLst/>
            <a:ahLst/>
            <a:cxnLst/>
            <a:rect r="r" b="b" t="t" l="l"/>
            <a:pathLst>
              <a:path h="4126216" w="5501621">
                <a:moveTo>
                  <a:pt x="0" y="0"/>
                </a:moveTo>
                <a:lnTo>
                  <a:pt x="5501621" y="0"/>
                </a:lnTo>
                <a:lnTo>
                  <a:pt x="5501621" y="4126216"/>
                </a:lnTo>
                <a:lnTo>
                  <a:pt x="0" y="412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75389" y="4608845"/>
            <a:ext cx="5393459" cy="4045094"/>
          </a:xfrm>
          <a:custGeom>
            <a:avLst/>
            <a:gdLst/>
            <a:ahLst/>
            <a:cxnLst/>
            <a:rect r="r" b="b" t="t" l="l"/>
            <a:pathLst>
              <a:path h="4045094" w="5393459">
                <a:moveTo>
                  <a:pt x="0" y="0"/>
                </a:moveTo>
                <a:lnTo>
                  <a:pt x="5393458" y="0"/>
                </a:lnTo>
                <a:lnTo>
                  <a:pt x="5393458" y="4045094"/>
                </a:lnTo>
                <a:lnTo>
                  <a:pt x="0" y="4045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477416"/>
            <a:ext cx="413641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31" y="2199231"/>
            <a:ext cx="7416254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data: Channel flow, Re=5200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831" y="2713476"/>
            <a:ext cx="7416254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trees: 500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831" y="3460637"/>
            <a:ext cx="3868266" cy="6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0.10845525249050589</a:t>
            </a:r>
          </a:p>
          <a:p>
            <a:pPr algn="ctr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0.02237382863626833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590203"/>
            <a:ext cx="8078399" cy="4311845"/>
          </a:xfrm>
          <a:custGeom>
            <a:avLst/>
            <a:gdLst/>
            <a:ahLst/>
            <a:cxnLst/>
            <a:rect r="r" b="b" t="t" l="l"/>
            <a:pathLst>
              <a:path h="4311845" w="8078399">
                <a:moveTo>
                  <a:pt x="0" y="0"/>
                </a:moveTo>
                <a:lnTo>
                  <a:pt x="8078399" y="0"/>
                </a:lnTo>
                <a:lnTo>
                  <a:pt x="8078399" y="4311845"/>
                </a:lnTo>
                <a:lnTo>
                  <a:pt x="0" y="4311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60941" y="4929811"/>
            <a:ext cx="5389032" cy="4041774"/>
          </a:xfrm>
          <a:custGeom>
            <a:avLst/>
            <a:gdLst/>
            <a:ahLst/>
            <a:cxnLst/>
            <a:rect r="r" b="b" t="t" l="l"/>
            <a:pathLst>
              <a:path h="4041774" w="5389032">
                <a:moveTo>
                  <a:pt x="0" y="0"/>
                </a:moveTo>
                <a:lnTo>
                  <a:pt x="5389032" y="0"/>
                </a:lnTo>
                <a:lnTo>
                  <a:pt x="5389032" y="4041774"/>
                </a:lnTo>
                <a:lnTo>
                  <a:pt x="0" y="404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57340" y="4999348"/>
            <a:ext cx="5203601" cy="3902700"/>
          </a:xfrm>
          <a:custGeom>
            <a:avLst/>
            <a:gdLst/>
            <a:ahLst/>
            <a:cxnLst/>
            <a:rect r="r" b="b" t="t" l="l"/>
            <a:pathLst>
              <a:path h="3902700" w="5203601">
                <a:moveTo>
                  <a:pt x="0" y="0"/>
                </a:moveTo>
                <a:lnTo>
                  <a:pt x="5203601" y="0"/>
                </a:lnTo>
                <a:lnTo>
                  <a:pt x="5203601" y="3902700"/>
                </a:lnTo>
                <a:lnTo>
                  <a:pt x="0" y="390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477416"/>
            <a:ext cx="413641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31" y="2190114"/>
            <a:ext cx="6069955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</a:t>
            </a: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data: Boundary layer 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831" y="2704359"/>
            <a:ext cx="7416254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trees: 500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831" y="3462821"/>
            <a:ext cx="3868266" cy="6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0.18048327030472788</a:t>
            </a:r>
          </a:p>
          <a:p>
            <a:pPr algn="ctr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0.11592968646768018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087" y="4793878"/>
            <a:ext cx="7506637" cy="4006668"/>
          </a:xfrm>
          <a:custGeom>
            <a:avLst/>
            <a:gdLst/>
            <a:ahLst/>
            <a:cxnLst/>
            <a:rect r="r" b="b" t="t" l="l"/>
            <a:pathLst>
              <a:path h="4006668" w="7506637">
                <a:moveTo>
                  <a:pt x="0" y="0"/>
                </a:moveTo>
                <a:lnTo>
                  <a:pt x="7506637" y="0"/>
                </a:lnTo>
                <a:lnTo>
                  <a:pt x="7506637" y="4006668"/>
                </a:lnTo>
                <a:lnTo>
                  <a:pt x="0" y="4006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84734" y="4793878"/>
            <a:ext cx="5342224" cy="4006668"/>
          </a:xfrm>
          <a:custGeom>
            <a:avLst/>
            <a:gdLst/>
            <a:ahLst/>
            <a:cxnLst/>
            <a:rect r="r" b="b" t="t" l="l"/>
            <a:pathLst>
              <a:path h="4006668" w="5342224">
                <a:moveTo>
                  <a:pt x="0" y="0"/>
                </a:moveTo>
                <a:lnTo>
                  <a:pt x="5342223" y="0"/>
                </a:lnTo>
                <a:lnTo>
                  <a:pt x="5342223" y="4006668"/>
                </a:lnTo>
                <a:lnTo>
                  <a:pt x="0" y="4006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42510" y="4793878"/>
            <a:ext cx="5342224" cy="4006668"/>
          </a:xfrm>
          <a:custGeom>
            <a:avLst/>
            <a:gdLst/>
            <a:ahLst/>
            <a:cxnLst/>
            <a:rect r="r" b="b" t="t" l="l"/>
            <a:pathLst>
              <a:path h="4006668" w="5342224">
                <a:moveTo>
                  <a:pt x="0" y="0"/>
                </a:moveTo>
                <a:lnTo>
                  <a:pt x="5342224" y="0"/>
                </a:lnTo>
                <a:lnTo>
                  <a:pt x="5342224" y="4006668"/>
                </a:lnTo>
                <a:lnTo>
                  <a:pt x="0" y="40066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477416"/>
            <a:ext cx="413641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31" y="2190114"/>
            <a:ext cx="6375053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Channel flow, Re=550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831" y="2704359"/>
            <a:ext cx="7416254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trees: 500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831" y="3471677"/>
            <a:ext cx="3739083" cy="6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63.486418365375926</a:t>
            </a:r>
          </a:p>
          <a:p>
            <a:pPr algn="l">
              <a:lnSpc>
                <a:spcPts val="2490"/>
              </a:lnSpc>
              <a:spcBef>
                <a:spcPct val="0"/>
              </a:spcBef>
            </a:pPr>
            <a:r>
              <a:rPr lang="en-US" sz="17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39.762767953431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98969" y="3454887"/>
            <a:ext cx="5432993" cy="2214164"/>
          </a:xfrm>
          <a:custGeom>
            <a:avLst/>
            <a:gdLst/>
            <a:ahLst/>
            <a:cxnLst/>
            <a:rect r="r" b="b" t="t" l="l"/>
            <a:pathLst>
              <a:path h="2214164" w="5432993">
                <a:moveTo>
                  <a:pt x="0" y="0"/>
                </a:moveTo>
                <a:lnTo>
                  <a:pt x="5432993" y="0"/>
                </a:lnTo>
                <a:lnTo>
                  <a:pt x="5432993" y="2214164"/>
                </a:lnTo>
                <a:lnTo>
                  <a:pt x="0" y="2214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5659" y="6942718"/>
            <a:ext cx="9026636" cy="2184037"/>
          </a:xfrm>
          <a:custGeom>
            <a:avLst/>
            <a:gdLst/>
            <a:ahLst/>
            <a:cxnLst/>
            <a:rect r="r" b="b" t="t" l="l"/>
            <a:pathLst>
              <a:path h="2184037" w="9026636">
                <a:moveTo>
                  <a:pt x="0" y="0"/>
                </a:moveTo>
                <a:lnTo>
                  <a:pt x="9026636" y="0"/>
                </a:lnTo>
                <a:lnTo>
                  <a:pt x="9026636" y="2184037"/>
                </a:lnTo>
                <a:lnTo>
                  <a:pt x="0" y="218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438" y="3106238"/>
            <a:ext cx="10842714" cy="3464188"/>
          </a:xfrm>
          <a:custGeom>
            <a:avLst/>
            <a:gdLst/>
            <a:ahLst/>
            <a:cxnLst/>
            <a:rect r="r" b="b" t="t" l="l"/>
            <a:pathLst>
              <a:path h="3464188" w="10842714">
                <a:moveTo>
                  <a:pt x="0" y="0"/>
                </a:moveTo>
                <a:lnTo>
                  <a:pt x="10842713" y="0"/>
                </a:lnTo>
                <a:lnTo>
                  <a:pt x="10842713" y="3464189"/>
                </a:lnTo>
                <a:lnTo>
                  <a:pt x="0" y="3464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12746" y="6740639"/>
            <a:ext cx="8275254" cy="3156540"/>
          </a:xfrm>
          <a:custGeom>
            <a:avLst/>
            <a:gdLst/>
            <a:ahLst/>
            <a:cxnLst/>
            <a:rect r="r" b="b" t="t" l="l"/>
            <a:pathLst>
              <a:path h="3156540" w="8275254">
                <a:moveTo>
                  <a:pt x="0" y="0"/>
                </a:moveTo>
                <a:lnTo>
                  <a:pt x="8275254" y="0"/>
                </a:lnTo>
                <a:lnTo>
                  <a:pt x="8275254" y="3156541"/>
                </a:lnTo>
                <a:lnTo>
                  <a:pt x="0" y="3156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8438" y="1073743"/>
            <a:ext cx="16230858" cy="23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 evaluation of symbolic regression using PySR. PySR is an open-source library for practical symbolic regression, a type of machine learning which aims to discover human-interpretable symbolic models. [1]</a:t>
            </a:r>
          </a:p>
          <a:p>
            <a:pPr algn="l">
              <a:lnSpc>
                <a:spcPts val="473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8438" y="86891"/>
            <a:ext cx="413641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5981" y="9354889"/>
            <a:ext cx="8886314" cy="92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 Cranmer, Interpretable Machine Learning for Science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PySR and SymbolicRegression.jl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01833" y="1713562"/>
            <a:ext cx="100320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 for your attention!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96474" y="4176277"/>
            <a:ext cx="1156454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 to repository: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https://github.com/kne911/turbML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220013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7695" y="1734398"/>
            <a:ext cx="12350525" cy="6669283"/>
          </a:xfrm>
          <a:custGeom>
            <a:avLst/>
            <a:gdLst/>
            <a:ahLst/>
            <a:cxnLst/>
            <a:rect r="r" b="b" t="t" l="l"/>
            <a:pathLst>
              <a:path h="6669283" w="12350525">
                <a:moveTo>
                  <a:pt x="0" y="0"/>
                </a:moveTo>
                <a:lnTo>
                  <a:pt x="12350525" y="0"/>
                </a:lnTo>
                <a:lnTo>
                  <a:pt x="12350525" y="6669283"/>
                </a:lnTo>
                <a:lnTo>
                  <a:pt x="0" y="6669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092565" y="2808420"/>
            <a:ext cx="0" cy="55952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111615" y="2642454"/>
            <a:ext cx="5846605" cy="5761227"/>
            <a:chOff x="0" y="0"/>
            <a:chExt cx="1539846" cy="1517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39847" cy="1517360"/>
            </a:xfrm>
            <a:custGeom>
              <a:avLst/>
              <a:gdLst/>
              <a:ahLst/>
              <a:cxnLst/>
              <a:rect r="r" b="b" t="t" l="l"/>
              <a:pathLst>
                <a:path h="1517360" w="1539847">
                  <a:moveTo>
                    <a:pt x="0" y="0"/>
                  </a:moveTo>
                  <a:lnTo>
                    <a:pt x="1539847" y="0"/>
                  </a:lnTo>
                  <a:lnTo>
                    <a:pt x="1539847" y="1517360"/>
                  </a:lnTo>
                  <a:lnTo>
                    <a:pt x="0" y="1517360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539846" cy="154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55772" y="8564381"/>
            <a:ext cx="5244739" cy="693919"/>
          </a:xfrm>
          <a:custGeom>
            <a:avLst/>
            <a:gdLst/>
            <a:ahLst/>
            <a:cxnLst/>
            <a:rect r="r" b="b" t="t" l="l"/>
            <a:pathLst>
              <a:path h="693919" w="5244739">
                <a:moveTo>
                  <a:pt x="0" y="0"/>
                </a:moveTo>
                <a:lnTo>
                  <a:pt x="5244739" y="0"/>
                </a:lnTo>
                <a:lnTo>
                  <a:pt x="5244739" y="693919"/>
                </a:lnTo>
                <a:lnTo>
                  <a:pt x="0" y="693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4431" y="439316"/>
            <a:ext cx="737230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description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21314" y="2627193"/>
            <a:ext cx="7617036" cy="577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Simulation of turbulent flows using the k-ε - model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Solves two transport equations: k and ε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k:</a:t>
            </a: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turbulent kinetic energy</a:t>
            </a:r>
          </a:p>
          <a:p>
            <a:pPr algn="l" marL="448897" indent="-224448" lvl="1">
              <a:lnSpc>
                <a:spcPts val="2910"/>
              </a:lnSpc>
              <a:buFont typeface="Arial"/>
              <a:buChar char="•"/>
            </a:pP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transport of kinetic energy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ε:</a:t>
            </a: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turbulent dissipation rate</a:t>
            </a:r>
          </a:p>
          <a:p>
            <a:pPr algn="l" marL="448897" indent="-224448" lvl="1">
              <a:lnSpc>
                <a:spcPts val="2910"/>
              </a:lnSpc>
              <a:buFont typeface="Arial"/>
              <a:buChar char="•"/>
            </a:pP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rate of lost energy from the turbulent flow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τ = k/ε describes the timescale of the turbulent eddies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</a:pPr>
            <a:r>
              <a:rPr lang="en-US" sz="20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Reynolds stresses</a:t>
            </a:r>
            <a:r>
              <a:rPr lang="en-US" sz="20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are calculated using k, ε, c0 and c2</a:t>
            </a:r>
          </a:p>
          <a:p>
            <a:pPr algn="l">
              <a:lnSpc>
                <a:spcPts val="2910"/>
              </a:lnSpc>
            </a:pPr>
          </a:p>
          <a:p>
            <a:pPr algn="l">
              <a:lnSpc>
                <a:spcPts val="29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220013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2133" y="3075837"/>
            <a:ext cx="8475867" cy="3629842"/>
          </a:xfrm>
          <a:custGeom>
            <a:avLst/>
            <a:gdLst/>
            <a:ahLst/>
            <a:cxnLst/>
            <a:rect r="r" b="b" t="t" l="l"/>
            <a:pathLst>
              <a:path h="3629842" w="8475867">
                <a:moveTo>
                  <a:pt x="0" y="0"/>
                </a:moveTo>
                <a:lnTo>
                  <a:pt x="8475867" y="0"/>
                </a:lnTo>
                <a:lnTo>
                  <a:pt x="8475867" y="3629841"/>
                </a:lnTo>
                <a:lnTo>
                  <a:pt x="0" y="3629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8" r="0" b="-3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40708" y="6917396"/>
            <a:ext cx="7542417" cy="1889899"/>
          </a:xfrm>
          <a:custGeom>
            <a:avLst/>
            <a:gdLst/>
            <a:ahLst/>
            <a:cxnLst/>
            <a:rect r="r" b="b" t="t" l="l"/>
            <a:pathLst>
              <a:path h="1889899" w="7542417">
                <a:moveTo>
                  <a:pt x="0" y="0"/>
                </a:moveTo>
                <a:lnTo>
                  <a:pt x="7542417" y="0"/>
                </a:lnTo>
                <a:lnTo>
                  <a:pt x="7542417" y="1889899"/>
                </a:lnTo>
                <a:lnTo>
                  <a:pt x="0" y="188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6831" y="2821530"/>
            <a:ext cx="9343877" cy="6428993"/>
          </a:xfrm>
          <a:custGeom>
            <a:avLst/>
            <a:gdLst/>
            <a:ahLst/>
            <a:cxnLst/>
            <a:rect r="r" b="b" t="t" l="l"/>
            <a:pathLst>
              <a:path h="6428993" w="9343877">
                <a:moveTo>
                  <a:pt x="0" y="0"/>
                </a:moveTo>
                <a:lnTo>
                  <a:pt x="9343877" y="0"/>
                </a:lnTo>
                <a:lnTo>
                  <a:pt x="9343877" y="6428993"/>
                </a:lnTo>
                <a:lnTo>
                  <a:pt x="0" y="64289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7475" y="1485162"/>
            <a:ext cx="1727305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Machine Learning will be used to improve the non-linear k− ε model of Craft et al. [1]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from channel flows and boundary flow simulations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4431" y="439316"/>
            <a:ext cx="7372304" cy="9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892932"/>
          <a:ext cx="16101919" cy="8301605"/>
        </p:xfrm>
        <a:graphic>
          <a:graphicData uri="http://schemas.openxmlformats.org/drawingml/2006/table">
            <a:tbl>
              <a:tblPr/>
              <a:tblGrid>
                <a:gridCol w="5573566"/>
                <a:gridCol w="5296182"/>
                <a:gridCol w="5232170"/>
              </a:tblGrid>
              <a:tr h="10908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Problem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0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 a neural network on one of the channel flows and validate on the other flows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14257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other input parameters for the neural 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96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RandomForestRegressor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14257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predictions on other types of flows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</a:tr>
              <a:tr h="15076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Free choice. First evaluation of symbolic regression using PySR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953346" y="537527"/>
            <a:ext cx="71854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Assignment summary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50631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72625" y="0"/>
            <a:ext cx="5883317" cy="4412487"/>
          </a:xfrm>
          <a:custGeom>
            <a:avLst/>
            <a:gdLst/>
            <a:ahLst/>
            <a:cxnLst/>
            <a:rect r="r" b="b" t="t" l="l"/>
            <a:pathLst>
              <a:path h="4412487" w="5883317">
                <a:moveTo>
                  <a:pt x="0" y="0"/>
                </a:moveTo>
                <a:lnTo>
                  <a:pt x="5883317" y="0"/>
                </a:lnTo>
                <a:lnTo>
                  <a:pt x="5883317" y="4412487"/>
                </a:lnTo>
                <a:lnTo>
                  <a:pt x="0" y="44124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553273"/>
            <a:ext cx="7113430" cy="4268058"/>
          </a:xfrm>
          <a:custGeom>
            <a:avLst/>
            <a:gdLst/>
            <a:ahLst/>
            <a:cxnLst/>
            <a:rect r="r" b="b" t="t" l="l"/>
            <a:pathLst>
              <a:path h="4268058" w="7113430">
                <a:moveTo>
                  <a:pt x="0" y="0"/>
                </a:moveTo>
                <a:lnTo>
                  <a:pt x="7113430" y="0"/>
                </a:lnTo>
                <a:lnTo>
                  <a:pt x="7113430" y="4268058"/>
                </a:lnTo>
                <a:lnTo>
                  <a:pt x="0" y="42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99636" y="4325443"/>
            <a:ext cx="6159156" cy="4619367"/>
          </a:xfrm>
          <a:custGeom>
            <a:avLst/>
            <a:gdLst/>
            <a:ahLst/>
            <a:cxnLst/>
            <a:rect r="r" b="b" t="t" l="l"/>
            <a:pathLst>
              <a:path h="4619367" w="6159156">
                <a:moveTo>
                  <a:pt x="0" y="0"/>
                </a:moveTo>
                <a:lnTo>
                  <a:pt x="6159156" y="0"/>
                </a:lnTo>
                <a:lnTo>
                  <a:pt x="6159156" y="4619367"/>
                </a:lnTo>
                <a:lnTo>
                  <a:pt x="0" y="46193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33267" y="4412487"/>
            <a:ext cx="6043097" cy="4532323"/>
          </a:xfrm>
          <a:custGeom>
            <a:avLst/>
            <a:gdLst/>
            <a:ahLst/>
            <a:cxnLst/>
            <a:rect r="r" b="b" t="t" l="l"/>
            <a:pathLst>
              <a:path h="4532323" w="6043097">
                <a:moveTo>
                  <a:pt x="0" y="0"/>
                </a:moveTo>
                <a:lnTo>
                  <a:pt x="6043097" y="0"/>
                </a:lnTo>
                <a:lnTo>
                  <a:pt x="6043097" y="4532323"/>
                </a:lnTo>
                <a:lnTo>
                  <a:pt x="0" y="4532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021" y="1572054"/>
            <a:ext cx="8098991" cy="23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data: Channel flow, Re=5200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Channel flow, Re=550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Boundary layer flow</a:t>
            </a:r>
          </a:p>
          <a:p>
            <a:pPr algn="l">
              <a:lnSpc>
                <a:spcPts val="473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6831" y="477416"/>
            <a:ext cx="7847371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1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1021" y="3570928"/>
            <a:ext cx="3043714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0.11217338712597269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0.03207818553174369</a:t>
            </a:r>
          </a:p>
          <a:p>
            <a:pPr algn="ctr">
              <a:lnSpc>
                <a:spcPts val="19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671528"/>
            <a:ext cx="6669201" cy="4001520"/>
          </a:xfrm>
          <a:custGeom>
            <a:avLst/>
            <a:gdLst/>
            <a:ahLst/>
            <a:cxnLst/>
            <a:rect r="r" b="b" t="t" l="l"/>
            <a:pathLst>
              <a:path h="4001520" w="6669201">
                <a:moveTo>
                  <a:pt x="0" y="0"/>
                </a:moveTo>
                <a:lnTo>
                  <a:pt x="6669201" y="0"/>
                </a:lnTo>
                <a:lnTo>
                  <a:pt x="6669201" y="4001521"/>
                </a:lnTo>
                <a:lnTo>
                  <a:pt x="0" y="4001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06567" y="4636516"/>
            <a:ext cx="5368832" cy="4026624"/>
          </a:xfrm>
          <a:custGeom>
            <a:avLst/>
            <a:gdLst/>
            <a:ahLst/>
            <a:cxnLst/>
            <a:rect r="r" b="b" t="t" l="l"/>
            <a:pathLst>
              <a:path h="4026624" w="5368832">
                <a:moveTo>
                  <a:pt x="0" y="0"/>
                </a:moveTo>
                <a:lnTo>
                  <a:pt x="5368832" y="0"/>
                </a:lnTo>
                <a:lnTo>
                  <a:pt x="5368832" y="4026623"/>
                </a:lnTo>
                <a:lnTo>
                  <a:pt x="0" y="4026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38258" y="4540881"/>
            <a:ext cx="5623857" cy="4217893"/>
          </a:xfrm>
          <a:custGeom>
            <a:avLst/>
            <a:gdLst/>
            <a:ahLst/>
            <a:cxnLst/>
            <a:rect r="r" b="b" t="t" l="l"/>
            <a:pathLst>
              <a:path h="4217893" w="5623857">
                <a:moveTo>
                  <a:pt x="0" y="0"/>
                </a:moveTo>
                <a:lnTo>
                  <a:pt x="5623858" y="0"/>
                </a:lnTo>
                <a:lnTo>
                  <a:pt x="5623858" y="4217893"/>
                </a:lnTo>
                <a:lnTo>
                  <a:pt x="0" y="4217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1928399"/>
            <a:ext cx="17273051" cy="23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data: Channel flow, Re=5200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Channel flow, Re=550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  <a:r>
              <a:rPr lang="en-US" sz="33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Boundary layer flow</a:t>
            </a:r>
          </a:p>
          <a:p>
            <a:pPr algn="l">
              <a:lnSpc>
                <a:spcPts val="473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6831" y="477416"/>
            <a:ext cx="8415716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1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831" y="3898699"/>
            <a:ext cx="3540545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0.11217338712597269 c2_error_std: 0.03207818553174369</a:t>
            </a:r>
          </a:p>
          <a:p>
            <a:pPr algn="ctr">
              <a:lnSpc>
                <a:spcPts val="1959"/>
              </a:lnSpc>
            </a:pPr>
          </a:p>
          <a:p>
            <a:pPr algn="ctr">
              <a:lnSpc>
                <a:spcPts val="19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669" y="4508294"/>
            <a:ext cx="6880586" cy="4128352"/>
          </a:xfrm>
          <a:custGeom>
            <a:avLst/>
            <a:gdLst/>
            <a:ahLst/>
            <a:cxnLst/>
            <a:rect r="r" b="b" t="t" l="l"/>
            <a:pathLst>
              <a:path h="4128352" w="6880586">
                <a:moveTo>
                  <a:pt x="0" y="0"/>
                </a:moveTo>
                <a:lnTo>
                  <a:pt x="6880586" y="0"/>
                </a:lnTo>
                <a:lnTo>
                  <a:pt x="6880586" y="4128351"/>
                </a:lnTo>
                <a:lnTo>
                  <a:pt x="0" y="41283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9509" y="4498769"/>
            <a:ext cx="5992450" cy="4494337"/>
          </a:xfrm>
          <a:custGeom>
            <a:avLst/>
            <a:gdLst/>
            <a:ahLst/>
            <a:cxnLst/>
            <a:rect r="r" b="b" t="t" l="l"/>
            <a:pathLst>
              <a:path h="4494337" w="5992450">
                <a:moveTo>
                  <a:pt x="0" y="0"/>
                </a:moveTo>
                <a:lnTo>
                  <a:pt x="5992450" y="0"/>
                </a:lnTo>
                <a:lnTo>
                  <a:pt x="5992450" y="4494337"/>
                </a:lnTo>
                <a:lnTo>
                  <a:pt x="0" y="4494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46887" y="4498769"/>
            <a:ext cx="5797902" cy="4348427"/>
          </a:xfrm>
          <a:custGeom>
            <a:avLst/>
            <a:gdLst/>
            <a:ahLst/>
            <a:cxnLst/>
            <a:rect r="r" b="b" t="t" l="l"/>
            <a:pathLst>
              <a:path h="4348427" w="5797902">
                <a:moveTo>
                  <a:pt x="0" y="0"/>
                </a:moveTo>
                <a:lnTo>
                  <a:pt x="5797902" y="0"/>
                </a:lnTo>
                <a:lnTo>
                  <a:pt x="5797902" y="4348426"/>
                </a:lnTo>
                <a:lnTo>
                  <a:pt x="0" y="43484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7475" y="1908074"/>
            <a:ext cx="17273051" cy="23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data: Channel flow, Re=5200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</a:t>
            </a:r>
            <a:r>
              <a:rPr lang="en-US" sz="33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Channel flow, Re=550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Boundary layer flow</a:t>
            </a:r>
          </a:p>
          <a:p>
            <a:pPr algn="l">
              <a:lnSpc>
                <a:spcPts val="473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6831" y="477416"/>
            <a:ext cx="8415716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1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0248" y="3819953"/>
            <a:ext cx="3043714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 0.13163381867799723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c2_error_std:  0.11127585071401527</a:t>
            </a:r>
          </a:p>
          <a:p>
            <a:pPr algn="ctr">
              <a:lnSpc>
                <a:spcPts val="19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35167" y="348255"/>
            <a:ext cx="5849231" cy="4062535"/>
          </a:xfrm>
          <a:custGeom>
            <a:avLst/>
            <a:gdLst/>
            <a:ahLst/>
            <a:cxnLst/>
            <a:rect r="r" b="b" t="t" l="l"/>
            <a:pathLst>
              <a:path h="4062535" w="5849231">
                <a:moveTo>
                  <a:pt x="0" y="0"/>
                </a:moveTo>
                <a:lnTo>
                  <a:pt x="5849231" y="0"/>
                </a:lnTo>
                <a:lnTo>
                  <a:pt x="5849231" y="4062535"/>
                </a:lnTo>
                <a:lnTo>
                  <a:pt x="0" y="4062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7" t="-2944" r="-133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7047" y="5205725"/>
            <a:ext cx="6319569" cy="4176696"/>
          </a:xfrm>
          <a:custGeom>
            <a:avLst/>
            <a:gdLst/>
            <a:ahLst/>
            <a:cxnLst/>
            <a:rect r="r" b="b" t="t" l="l"/>
            <a:pathLst>
              <a:path h="4176696" w="6319569">
                <a:moveTo>
                  <a:pt x="0" y="0"/>
                </a:moveTo>
                <a:lnTo>
                  <a:pt x="6319570" y="0"/>
                </a:lnTo>
                <a:lnTo>
                  <a:pt x="6319570" y="4176696"/>
                </a:lnTo>
                <a:lnTo>
                  <a:pt x="0" y="4176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18" r="0" b="-171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1062" y="5181600"/>
            <a:ext cx="5614470" cy="4236619"/>
          </a:xfrm>
          <a:custGeom>
            <a:avLst/>
            <a:gdLst/>
            <a:ahLst/>
            <a:cxnLst/>
            <a:rect r="r" b="b" t="t" l="l"/>
            <a:pathLst>
              <a:path h="4236619" w="5614470">
                <a:moveTo>
                  <a:pt x="0" y="0"/>
                </a:moveTo>
                <a:lnTo>
                  <a:pt x="5614470" y="0"/>
                </a:lnTo>
                <a:lnTo>
                  <a:pt x="5614470" y="4236619"/>
                </a:lnTo>
                <a:lnTo>
                  <a:pt x="0" y="42366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01" r="0" b="-120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45057" y="5205725"/>
            <a:ext cx="5576053" cy="4238857"/>
          </a:xfrm>
          <a:custGeom>
            <a:avLst/>
            <a:gdLst/>
            <a:ahLst/>
            <a:cxnLst/>
            <a:rect r="r" b="b" t="t" l="l"/>
            <a:pathLst>
              <a:path h="4238857" w="5576053">
                <a:moveTo>
                  <a:pt x="0" y="0"/>
                </a:moveTo>
                <a:lnTo>
                  <a:pt x="5576053" y="0"/>
                </a:lnTo>
                <a:lnTo>
                  <a:pt x="5576053" y="4238858"/>
                </a:lnTo>
                <a:lnTo>
                  <a:pt x="0" y="42388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05" r="0" b="-70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6831" y="4086992"/>
            <a:ext cx="8098991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data: Channel flow, Re=5200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31" y="367368"/>
            <a:ext cx="7847371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2a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96831" y="1601073"/>
            <a:ext cx="10442241" cy="2314469"/>
            <a:chOff x="0" y="0"/>
            <a:chExt cx="13922987" cy="308595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8729507" cy="315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Changing the </a:t>
              </a:r>
              <a:r>
                <a:rPr lang="en-US" sz="337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input parameters</a:t>
              </a:r>
            </a:p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Original inputs:  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680092" y="151617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43592" y="229333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231580" y="-29867"/>
              <a:ext cx="8691407" cy="2324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0"/>
                </a:lnSpc>
              </a:pPr>
            </a:p>
            <a:p>
              <a:pPr algn="l">
                <a:lnSpc>
                  <a:spcPts val="4710"/>
                </a:lnSpc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New input:</a:t>
              </a:r>
            </a:p>
            <a:p>
              <a:pPr algn="l" marL="726376" indent="-363188" lvl="1">
                <a:lnSpc>
                  <a:spcPts val="4710"/>
                </a:lnSpc>
                <a:buFont typeface="Arial"/>
                <a:buChar char="•"/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ν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237177" y="192688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237177" y="163268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061336" y="4159885"/>
            <a:ext cx="3540545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0.09458814667571756 c2_error_std: 0.08363659402944848</a:t>
            </a:r>
          </a:p>
          <a:p>
            <a:pPr algn="ctr">
              <a:lnSpc>
                <a:spcPts val="1959"/>
              </a:lnSpc>
            </a:pPr>
          </a:p>
          <a:p>
            <a:pPr algn="ctr">
              <a:lnSpc>
                <a:spcPts val="19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7306" y="191438"/>
            <a:ext cx="1331638" cy="1617374"/>
          </a:xfrm>
          <a:custGeom>
            <a:avLst/>
            <a:gdLst/>
            <a:ahLst/>
            <a:cxnLst/>
            <a:rect r="r" b="b" t="t" l="l"/>
            <a:pathLst>
              <a:path h="1617374" w="1331638">
                <a:moveTo>
                  <a:pt x="0" y="0"/>
                </a:moveTo>
                <a:lnTo>
                  <a:pt x="1331638" y="0"/>
                </a:lnTo>
                <a:lnTo>
                  <a:pt x="1331638" y="1617374"/>
                </a:lnTo>
                <a:lnTo>
                  <a:pt x="0" y="1617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556" y="4906037"/>
            <a:ext cx="6861431" cy="4478108"/>
          </a:xfrm>
          <a:custGeom>
            <a:avLst/>
            <a:gdLst/>
            <a:ahLst/>
            <a:cxnLst/>
            <a:rect r="r" b="b" t="t" l="l"/>
            <a:pathLst>
              <a:path h="4478108" w="6861431">
                <a:moveTo>
                  <a:pt x="0" y="0"/>
                </a:moveTo>
                <a:lnTo>
                  <a:pt x="6861431" y="0"/>
                </a:lnTo>
                <a:lnTo>
                  <a:pt x="6861431" y="4478108"/>
                </a:lnTo>
                <a:lnTo>
                  <a:pt x="0" y="4478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" t="0" r="-13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7966" y="4877462"/>
            <a:ext cx="6186998" cy="4687658"/>
          </a:xfrm>
          <a:custGeom>
            <a:avLst/>
            <a:gdLst/>
            <a:ahLst/>
            <a:cxnLst/>
            <a:rect r="r" b="b" t="t" l="l"/>
            <a:pathLst>
              <a:path h="4687658" w="6186998">
                <a:moveTo>
                  <a:pt x="0" y="0"/>
                </a:moveTo>
                <a:lnTo>
                  <a:pt x="6186998" y="0"/>
                </a:lnTo>
                <a:lnTo>
                  <a:pt x="6186998" y="4687658"/>
                </a:lnTo>
                <a:lnTo>
                  <a:pt x="0" y="468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14" r="0" b="-171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08898" y="191438"/>
            <a:ext cx="6095333" cy="4647924"/>
          </a:xfrm>
          <a:custGeom>
            <a:avLst/>
            <a:gdLst/>
            <a:ahLst/>
            <a:cxnLst/>
            <a:rect r="r" b="b" t="t" l="l"/>
            <a:pathLst>
              <a:path h="4647924" w="6095333">
                <a:moveTo>
                  <a:pt x="0" y="0"/>
                </a:moveTo>
                <a:lnTo>
                  <a:pt x="6095332" y="0"/>
                </a:lnTo>
                <a:lnTo>
                  <a:pt x="6095332" y="4647924"/>
                </a:lnTo>
                <a:lnTo>
                  <a:pt x="0" y="464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2" t="0" r="-72" b="-172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31" y="4058417"/>
            <a:ext cx="8098991" cy="58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data: Boundary layer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6831" y="367368"/>
            <a:ext cx="7847371" cy="98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5"/>
              </a:lnSpc>
            </a:pPr>
            <a:r>
              <a:rPr lang="en-US" sz="573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2a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61043" y="9613988"/>
            <a:ext cx="18288000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[1]. T. J Craft, B.E Launder, K.Suga, Prediction of turbulent transitional phenomena with a nonlinear eddy-viscosity model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96831" y="1601073"/>
            <a:ext cx="10442241" cy="2314469"/>
            <a:chOff x="0" y="0"/>
            <a:chExt cx="13922987" cy="308595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8729507" cy="315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Changing the </a:t>
              </a:r>
              <a:r>
                <a:rPr lang="en-US" sz="337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input parameters</a:t>
              </a:r>
            </a:p>
            <a:p>
              <a:pPr algn="l">
                <a:lnSpc>
                  <a:spcPts val="4730"/>
                </a:lnSpc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Original inputs:  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  <a:p>
              <a:pPr algn="l" marL="729560" indent="-364780" lvl="1">
                <a:lnSpc>
                  <a:spcPts val="4730"/>
                </a:lnSpc>
                <a:buFont typeface="Arial"/>
                <a:buChar char="•"/>
              </a:pPr>
              <a:r>
                <a:rPr lang="en-US" sz="337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(δu/δy)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680092" y="151617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743592" y="229333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231580" y="-29867"/>
              <a:ext cx="8691407" cy="2324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0"/>
                </a:lnSpc>
              </a:pPr>
            </a:p>
            <a:p>
              <a:pPr algn="l">
                <a:lnSpc>
                  <a:spcPts val="4710"/>
                </a:lnSpc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New input:</a:t>
              </a:r>
            </a:p>
            <a:p>
              <a:pPr algn="l" marL="726376" indent="-363188" lvl="1">
                <a:lnSpc>
                  <a:spcPts val="4710"/>
                </a:lnSpc>
                <a:buFont typeface="Arial"/>
                <a:buChar char="•"/>
              </a:pPr>
              <a:r>
                <a:rPr lang="en-US" sz="336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ν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237177" y="1926888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237177" y="1632689"/>
              <a:ext cx="70915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939849" y="4159885"/>
            <a:ext cx="3540545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c0_error_std: 0.34764412879475376 c2_error_std: 0.1078409454966377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DAGT0-8jroE</dc:identifier>
  <dcterms:modified xsi:type="dcterms:W3CDTF">2011-08-01T06:04:30Z</dcterms:modified>
  <cp:revision>1</cp:revision>
  <dc:title>ProjectPresentation.pptx</dc:title>
</cp:coreProperties>
</file>