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60" r:id="rId5"/>
    <p:sldId id="272" r:id="rId6"/>
    <p:sldId id="258" r:id="rId7"/>
    <p:sldId id="275" r:id="rId8"/>
    <p:sldId id="259" r:id="rId9"/>
    <p:sldId id="273" r:id="rId10"/>
    <p:sldId id="274" r:id="rId11"/>
    <p:sldId id="262" r:id="rId12"/>
    <p:sldId id="263" r:id="rId13"/>
    <p:sldId id="264" r:id="rId14"/>
    <p:sldId id="266" r:id="rId15"/>
    <p:sldId id="261" r:id="rId16"/>
    <p:sldId id="268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B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CB722C-509A-42B7-9868-2DD82D6838D4}" v="88" dt="2023-01-07T15:42:39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8" d="100"/>
          <a:sy n="148" d="100"/>
        </p:scale>
        <p:origin x="65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https://kleinschmidtgroup-my.sharepoint.com/personal/kevin_nebiolo_kleinschmidtgroup_com/Documents/Software/stryke/entrainment_rate_comparisons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Millstone!$G$2:$G$1388</cx:f>
        <cx:lvl ptCount="79" formatCode="General">
          <cx:pt idx="0">4</cx:pt>
          <cx:pt idx="1">1</cx:pt>
          <cx:pt idx="2">7</cx:pt>
          <cx:pt idx="3">3</cx:pt>
          <cx:pt idx="4">5</cx:pt>
          <cx:pt idx="5">4</cx:pt>
          <cx:pt idx="6">3</cx:pt>
          <cx:pt idx="7">1</cx:pt>
          <cx:pt idx="8">1</cx:pt>
          <cx:pt idx="9">1</cx:pt>
          <cx:pt idx="10">1</cx:pt>
          <cx:pt idx="11">4</cx:pt>
          <cx:pt idx="12">1</cx:pt>
          <cx:pt idx="13">3</cx:pt>
          <cx:pt idx="14">2</cx:pt>
          <cx:pt idx="15">1</cx:pt>
          <cx:pt idx="16">5</cx:pt>
          <cx:pt idx="17">5</cx:pt>
          <cx:pt idx="18">8</cx:pt>
          <cx:pt idx="19">18</cx:pt>
          <cx:pt idx="20">6</cx:pt>
          <cx:pt idx="21">11</cx:pt>
          <cx:pt idx="22">13</cx:pt>
          <cx:pt idx="23">22</cx:pt>
          <cx:pt idx="24">8</cx:pt>
          <cx:pt idx="25">4</cx:pt>
          <cx:pt idx="26">15</cx:pt>
          <cx:pt idx="27">14</cx:pt>
          <cx:pt idx="28">13</cx:pt>
          <cx:pt idx="29">6</cx:pt>
          <cx:pt idx="30">9</cx:pt>
          <cx:pt idx="31">15</cx:pt>
          <cx:pt idx="32">10</cx:pt>
          <cx:pt idx="33">15</cx:pt>
          <cx:pt idx="34">1</cx:pt>
          <cx:pt idx="35">5</cx:pt>
          <cx:pt idx="36">1</cx:pt>
          <cx:pt idx="37">2</cx:pt>
          <cx:pt idx="38">2</cx:pt>
          <cx:pt idx="39">7</cx:pt>
          <cx:pt idx="40">1</cx:pt>
          <cx:pt idx="41">1</cx:pt>
          <cx:pt idx="42">2</cx:pt>
          <cx:pt idx="43">4</cx:pt>
          <cx:pt idx="44">8</cx:pt>
          <cx:pt idx="45">1</cx:pt>
          <cx:pt idx="46">2</cx:pt>
          <cx:pt idx="47">2</cx:pt>
          <cx:pt idx="48">1</cx:pt>
          <cx:pt idx="49">2</cx:pt>
          <cx:pt idx="50">1</cx:pt>
          <cx:pt idx="51">6</cx:pt>
          <cx:pt idx="52">1</cx:pt>
          <cx:pt idx="53">1</cx:pt>
          <cx:pt idx="54">4</cx:pt>
          <cx:pt idx="55">1</cx:pt>
          <cx:pt idx="56">4</cx:pt>
          <cx:pt idx="57">2</cx:pt>
          <cx:pt idx="58">10</cx:pt>
          <cx:pt idx="59">1</cx:pt>
          <cx:pt idx="60">1</cx:pt>
          <cx:pt idx="61">4</cx:pt>
          <cx:pt idx="62">16</cx:pt>
          <cx:pt idx="63">2</cx:pt>
          <cx:pt idx="64">4</cx:pt>
          <cx:pt idx="65">1</cx:pt>
          <cx:pt idx="66">12</cx:pt>
          <cx:pt idx="67">1</cx:pt>
          <cx:pt idx="68">2</cx:pt>
          <cx:pt idx="69">5</cx:pt>
          <cx:pt idx="70">1</cx:pt>
          <cx:pt idx="71">2</cx:pt>
          <cx:pt idx="72">4</cx:pt>
          <cx:pt idx="73">1</cx:pt>
          <cx:pt idx="74">7</cx:pt>
          <cx:pt idx="75">1</cx:pt>
          <cx:pt idx="76">1</cx:pt>
          <cx:pt idx="77">1</cx:pt>
          <cx:pt idx="78">1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 sz="1600"/>
            </a:pPr>
            <a:r>
              <a:rPr lang="en-US" sz="1600" b="0" i="0" u="none" strike="noStrike" baseline="0" dirty="0" err="1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Carcinus</a:t>
            </a:r>
            <a:r>
              <a:rPr lang="en-US" sz="1600" b="0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 </a:t>
            </a:r>
            <a:r>
              <a:rPr lang="en-US" sz="1600" b="0" i="0" u="none" strike="noStrike" baseline="0" dirty="0" err="1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maenas</a:t>
            </a:r>
            <a:r>
              <a:rPr lang="en-US" sz="1600" b="0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Calibri" panose="020F0502020204030204"/>
              </a:rPr>
              <a:t> - Green Crab Count Per Sample</a:t>
            </a:r>
          </a:p>
        </cx:rich>
      </cx:tx>
    </cx:title>
    <cx:plotArea>
      <cx:plotAreaRegion>
        <cx:series layoutId="clusteredColumn" uniqueId="{E339F8FF-2AC8-485E-B1A3-26846B40B6AA}">
          <cx:dataId val="0"/>
          <cx:layoutPr>
            <cx:binning intervalClosed="r"/>
          </cx:layoutPr>
        </cx:series>
      </cx:plotAreaRegion>
      <cx:axis id="0">
        <cx:catScaling gapWidth="0"/>
        <cx:tickLabels/>
        <cx:txPr>
          <a:bodyPr vertOverflow="overflow" horzOverflow="overflow" wrap="square" lIns="0" tIns="0" rIns="0" bIns="0"/>
          <a:lstStyle/>
          <a:p>
            <a:pPr algn="ctr" rtl="0">
              <a:defRPr sz="1600" b="0" i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600"/>
          </a:p>
        </cx:txPr>
      </cx:axis>
      <cx:axis id="1">
        <cx:valScaling/>
        <cx:tickLabels/>
        <cx:txPr>
          <a:bodyPr vertOverflow="overflow" horzOverflow="overflow" wrap="square" lIns="0" tIns="0" rIns="0" bIns="0"/>
          <a:lstStyle/>
          <a:p>
            <a:pPr algn="ctr" rtl="0">
              <a:defRPr sz="1600" b="0" i="0">
                <a:solidFill>
                  <a:srgbClr val="595959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pPr>
            <a:endParaRPr lang="en-US" sz="1600"/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038BF5-82E1-49A2-A55A-058D8B9C284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E0C832-1EAC-474F-8C7A-E274AEB150FE}">
      <dgm:prSet/>
      <dgm:spPr/>
      <dgm:t>
        <a:bodyPr/>
        <a:lstStyle/>
        <a:p>
          <a:r>
            <a:rPr lang="en-US"/>
            <a:t>Simulate presence</a:t>
          </a:r>
        </a:p>
      </dgm:t>
    </dgm:pt>
    <dgm:pt modelId="{ED07527F-E7BF-413E-BB17-2B82647A2500}" type="parTrans" cxnId="{B9C68003-7D77-4CD7-9961-F2001C850BC7}">
      <dgm:prSet/>
      <dgm:spPr/>
      <dgm:t>
        <a:bodyPr/>
        <a:lstStyle/>
        <a:p>
          <a:endParaRPr lang="en-US"/>
        </a:p>
      </dgm:t>
    </dgm:pt>
    <dgm:pt modelId="{ADCADBE8-B2A0-4850-B2C7-097D8A94DF1F}" type="sibTrans" cxnId="{B9C68003-7D77-4CD7-9961-F2001C850BC7}">
      <dgm:prSet/>
      <dgm:spPr/>
      <dgm:t>
        <a:bodyPr/>
        <a:lstStyle/>
        <a:p>
          <a:endParaRPr lang="en-US"/>
        </a:p>
      </dgm:t>
    </dgm:pt>
    <dgm:pt modelId="{253C361C-26BC-4172-A1BA-2C49C168C363}">
      <dgm:prSet/>
      <dgm:spPr/>
      <dgm:t>
        <a:bodyPr/>
        <a:lstStyle/>
        <a:p>
          <a:r>
            <a:rPr lang="en-US"/>
            <a:t>If present simulate entrainment event</a:t>
          </a:r>
        </a:p>
      </dgm:t>
    </dgm:pt>
    <dgm:pt modelId="{AC320C44-603A-46CB-90C2-9B8E87891134}" type="parTrans" cxnId="{77D6277B-5916-4DFC-9321-E0DD85D53572}">
      <dgm:prSet/>
      <dgm:spPr/>
      <dgm:t>
        <a:bodyPr/>
        <a:lstStyle/>
        <a:p>
          <a:endParaRPr lang="en-US"/>
        </a:p>
      </dgm:t>
    </dgm:pt>
    <dgm:pt modelId="{63B21BAE-11D0-4C09-8DFB-0FBF972E5A16}" type="sibTrans" cxnId="{77D6277B-5916-4DFC-9321-E0DD85D53572}">
      <dgm:prSet/>
      <dgm:spPr>
        <a:solidFill>
          <a:srgbClr val="B0BCDE"/>
        </a:solidFill>
      </dgm:spPr>
      <dgm:t>
        <a:bodyPr/>
        <a:lstStyle/>
        <a:p>
          <a:endParaRPr lang="en-US"/>
        </a:p>
      </dgm:t>
    </dgm:pt>
    <dgm:pt modelId="{F492C001-D3D4-4B39-AE5C-9D3CFF057F35}">
      <dgm:prSet/>
      <dgm:spPr/>
      <dgm:t>
        <a:bodyPr/>
        <a:lstStyle/>
        <a:p>
          <a:r>
            <a:rPr lang="en-US"/>
            <a:t>For every fish in event, simulate movement and survival</a:t>
          </a:r>
        </a:p>
      </dgm:t>
    </dgm:pt>
    <dgm:pt modelId="{109FAA03-88B0-4121-9B7F-10FE30415DC3}" type="parTrans" cxnId="{2565E090-36B7-4FAD-BFD2-2A544C8DCE71}">
      <dgm:prSet/>
      <dgm:spPr/>
      <dgm:t>
        <a:bodyPr/>
        <a:lstStyle/>
        <a:p>
          <a:endParaRPr lang="en-US"/>
        </a:p>
      </dgm:t>
    </dgm:pt>
    <dgm:pt modelId="{A6C1C863-15EE-41E4-81D7-2CDBAD13C5B5}" type="sibTrans" cxnId="{2565E090-36B7-4FAD-BFD2-2A544C8DCE71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8582F129-8B9D-40C4-B018-78E58A53CA5C}">
          <dgm:prSet custT="1"/>
          <dgm:spPr/>
          <dgm:t>
            <a:bodyPr/>
            <a:lstStyle/>
            <a:p>
              <a:pPr>
                <a:spcAft>
                  <a:spcPts val="0"/>
                </a:spcAft>
              </a:pP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m:rPr>
                        <m:sty m:val="p"/>
                      </m:rPr>
                      <a:rPr lang="el-GR" sz="5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m:oMathPara>
              </a14:m>
              <a:endParaRPr lang="en-US" sz="5400"/>
            </a:p>
          </dgm:t>
        </dgm:pt>
      </mc:Choice>
      <mc:Fallback xmlns="">
        <dgm:pt modelId="{8582F129-8B9D-40C4-B018-78E58A53CA5C}">
          <dgm:prSet custT="1"/>
          <dgm:spPr/>
          <dgm:t>
            <a:bodyPr/>
            <a:lstStyle/>
            <a:p>
              <a:pPr>
                <a:spcAft>
                  <a:spcPts val="0"/>
                </a:spcAft>
              </a:pPr>
              <a:r>
                <a:rPr lang="el-GR" sz="5400" i="0">
                  <a:latin typeface="Cambria Math" panose="02040503050406030204" pitchFamily="18" charset="0"/>
                  <a:ea typeface="Cambria Math" panose="02040503050406030204" pitchFamily="18" charset="0"/>
                </a:rPr>
                <a:t>Σ</a:t>
              </a:r>
              <a:endParaRPr lang="en-US" sz="5400"/>
            </a:p>
          </dgm:t>
        </dgm:pt>
      </mc:Fallback>
    </mc:AlternateContent>
    <dgm:pt modelId="{09709419-08CA-4844-8098-AF1F2C8A2B5C}" type="parTrans" cxnId="{E474F3F5-ACF5-4BBA-9788-5CA170CFD0F3}">
      <dgm:prSet/>
      <dgm:spPr/>
      <dgm:t>
        <a:bodyPr/>
        <a:lstStyle/>
        <a:p>
          <a:endParaRPr lang="en-US"/>
        </a:p>
      </dgm:t>
    </dgm:pt>
    <dgm:pt modelId="{50CB8C9A-9080-4C01-9A2E-A4CCFBCC01D7}" type="sibTrans" cxnId="{E474F3F5-ACF5-4BBA-9788-5CA170CFD0F3}">
      <dgm:prSet/>
      <dgm:spPr/>
      <dgm:t>
        <a:bodyPr/>
        <a:lstStyle/>
        <a:p>
          <a:endParaRPr lang="en-US"/>
        </a:p>
      </dgm:t>
    </dgm:pt>
    <dgm:pt modelId="{74BE872E-B7B6-4724-B43E-E4C00A19918F}">
      <dgm:prSet/>
      <dgm:spPr/>
      <dgm:t>
        <a:bodyPr/>
        <a:lstStyle/>
        <a:p>
          <a:r>
            <a:rPr lang="en-US"/>
            <a:t>For every day in a hydrograph</a:t>
          </a:r>
        </a:p>
      </dgm:t>
    </dgm:pt>
    <dgm:pt modelId="{54E80D7A-E25D-460B-8984-3D15C0C36434}" type="sibTrans" cxnId="{3D8E6D39-114F-4327-9C94-8EB76BF955F7}">
      <dgm:prSet/>
      <dgm:spPr/>
      <dgm:t>
        <a:bodyPr/>
        <a:lstStyle/>
        <a:p>
          <a:endParaRPr lang="en-US"/>
        </a:p>
      </dgm:t>
    </dgm:pt>
    <dgm:pt modelId="{C26DB109-E404-4EAC-976B-D5247733B736}" type="parTrans" cxnId="{3D8E6D39-114F-4327-9C94-8EB76BF955F7}">
      <dgm:prSet/>
      <dgm:spPr/>
      <dgm:t>
        <a:bodyPr/>
        <a:lstStyle/>
        <a:p>
          <a:endParaRPr lang="en-US"/>
        </a:p>
      </dgm:t>
    </dgm:pt>
    <dgm:pt modelId="{D8F7FAF3-7BD7-4D9E-B311-76CC828DAB5B}" type="pres">
      <dgm:prSet presAssocID="{50038BF5-82E1-49A2-A55A-058D8B9C284A}" presName="Name0" presStyleCnt="0">
        <dgm:presLayoutVars>
          <dgm:dir/>
          <dgm:resizeHandles val="exact"/>
        </dgm:presLayoutVars>
      </dgm:prSet>
      <dgm:spPr/>
    </dgm:pt>
    <dgm:pt modelId="{B2A341AC-D8AC-4156-85FA-004B0AE6A2B4}" type="pres">
      <dgm:prSet presAssocID="{74BE872E-B7B6-4724-B43E-E4C00A19918F}" presName="node" presStyleLbl="node1" presStyleIdx="0" presStyleCnt="5">
        <dgm:presLayoutVars>
          <dgm:bulletEnabled val="1"/>
        </dgm:presLayoutVars>
      </dgm:prSet>
      <dgm:spPr>
        <a:solidFill>
          <a:schemeClr val="accent1">
            <a:lumMod val="75000"/>
          </a:schemeClr>
        </a:solidFill>
      </dgm:spPr>
    </dgm:pt>
    <dgm:pt modelId="{43BC8F81-55E9-4027-BF93-051CB5F0BDAD}" type="pres">
      <dgm:prSet presAssocID="{54E80D7A-E25D-460B-8984-3D15C0C36434}" presName="sibTrans" presStyleLbl="sibTrans2D1" presStyleIdx="0" presStyleCnt="4"/>
      <dgm:spPr/>
    </dgm:pt>
    <dgm:pt modelId="{603AF100-0091-46C2-87ED-1464225E9405}" type="pres">
      <dgm:prSet presAssocID="{54E80D7A-E25D-460B-8984-3D15C0C36434}" presName="connectorText" presStyleLbl="sibTrans2D1" presStyleIdx="0" presStyleCnt="4"/>
      <dgm:spPr/>
    </dgm:pt>
    <dgm:pt modelId="{33DD9D38-E0C1-4931-A8C8-230E83F05F1F}" type="pres">
      <dgm:prSet presAssocID="{4EE0C832-1EAC-474F-8C7A-E274AEB150FE}" presName="node" presStyleLbl="node1" presStyleIdx="1" presStyleCnt="5">
        <dgm:presLayoutVars>
          <dgm:bulletEnabled val="1"/>
        </dgm:presLayoutVars>
      </dgm:prSet>
      <dgm:spPr>
        <a:solidFill>
          <a:schemeClr val="accent1">
            <a:lumMod val="75000"/>
          </a:schemeClr>
        </a:solidFill>
      </dgm:spPr>
    </dgm:pt>
    <dgm:pt modelId="{27ED31AA-DF10-4FAA-8D81-B59714F5272C}" type="pres">
      <dgm:prSet presAssocID="{ADCADBE8-B2A0-4850-B2C7-097D8A94DF1F}" presName="sibTrans" presStyleLbl="sibTrans2D1" presStyleIdx="1" presStyleCnt="4"/>
      <dgm:spPr/>
    </dgm:pt>
    <dgm:pt modelId="{FD24C342-B366-43CF-B187-C8DDA7BE12AC}" type="pres">
      <dgm:prSet presAssocID="{ADCADBE8-B2A0-4850-B2C7-097D8A94DF1F}" presName="connectorText" presStyleLbl="sibTrans2D1" presStyleIdx="1" presStyleCnt="4"/>
      <dgm:spPr/>
    </dgm:pt>
    <dgm:pt modelId="{CF74CB2A-B33F-47A5-B9FF-A51FFDBAB49B}" type="pres">
      <dgm:prSet presAssocID="{253C361C-26BC-4172-A1BA-2C49C168C363}" presName="node" presStyleLbl="node1" presStyleIdx="2" presStyleCnt="5">
        <dgm:presLayoutVars>
          <dgm:bulletEnabled val="1"/>
        </dgm:presLayoutVars>
      </dgm:prSet>
      <dgm:spPr>
        <a:solidFill>
          <a:schemeClr val="accent1">
            <a:lumMod val="75000"/>
          </a:schemeClr>
        </a:solidFill>
      </dgm:spPr>
    </dgm:pt>
    <dgm:pt modelId="{669CFE8C-8088-4AEC-8F81-BCD55960B426}" type="pres">
      <dgm:prSet presAssocID="{63B21BAE-11D0-4C09-8DFB-0FBF972E5A16}" presName="sibTrans" presStyleLbl="sibTrans2D1" presStyleIdx="2" presStyleCnt="4"/>
      <dgm:spPr/>
    </dgm:pt>
    <dgm:pt modelId="{740AAD4E-94EA-481D-BCAC-A69D2F3BB85B}" type="pres">
      <dgm:prSet presAssocID="{63B21BAE-11D0-4C09-8DFB-0FBF972E5A16}" presName="connectorText" presStyleLbl="sibTrans2D1" presStyleIdx="2" presStyleCnt="4"/>
      <dgm:spPr/>
    </dgm:pt>
    <dgm:pt modelId="{F5C2DBB8-747D-4649-915F-43F02BC04D47}" type="pres">
      <dgm:prSet presAssocID="{F492C001-D3D4-4B39-AE5C-9D3CFF057F35}" presName="node" presStyleLbl="node1" presStyleIdx="3" presStyleCnt="5">
        <dgm:presLayoutVars>
          <dgm:bulletEnabled val="1"/>
        </dgm:presLayoutVars>
      </dgm:prSet>
      <dgm:spPr>
        <a:solidFill>
          <a:schemeClr val="accent1">
            <a:lumMod val="75000"/>
          </a:schemeClr>
        </a:solidFill>
      </dgm:spPr>
    </dgm:pt>
    <dgm:pt modelId="{976C45E2-CFF6-4B36-B545-49293297CF41}" type="pres">
      <dgm:prSet presAssocID="{A6C1C863-15EE-41E4-81D7-2CDBAD13C5B5}" presName="sibTrans" presStyleLbl="sibTrans2D1" presStyleIdx="3" presStyleCnt="4"/>
      <dgm:spPr/>
    </dgm:pt>
    <dgm:pt modelId="{E14531F9-A1DB-46D3-90BA-FC550659CFAB}" type="pres">
      <dgm:prSet presAssocID="{A6C1C863-15EE-41E4-81D7-2CDBAD13C5B5}" presName="connectorText" presStyleLbl="sibTrans2D1" presStyleIdx="3" presStyleCnt="4"/>
      <dgm:spPr/>
    </dgm:pt>
    <dgm:pt modelId="{57A6C2AC-6315-4164-8A18-DF741478B667}" type="pres">
      <dgm:prSet presAssocID="{8582F129-8B9D-40C4-B018-78E58A53CA5C}" presName="node" presStyleLbl="node1" presStyleIdx="4" presStyleCnt="5">
        <dgm:presLayoutVars>
          <dgm:bulletEnabled val="1"/>
        </dgm:presLayoutVars>
      </dgm:prSet>
      <dgm:spPr>
        <a:solidFill>
          <a:schemeClr val="accent1">
            <a:lumMod val="75000"/>
          </a:schemeClr>
        </a:solidFill>
      </dgm:spPr>
    </dgm:pt>
  </dgm:ptLst>
  <dgm:cxnLst>
    <dgm:cxn modelId="{B9C68003-7D77-4CD7-9961-F2001C850BC7}" srcId="{50038BF5-82E1-49A2-A55A-058D8B9C284A}" destId="{4EE0C832-1EAC-474F-8C7A-E274AEB150FE}" srcOrd="1" destOrd="0" parTransId="{ED07527F-E7BF-413E-BB17-2B82647A2500}" sibTransId="{ADCADBE8-B2A0-4850-B2C7-097D8A94DF1F}"/>
    <dgm:cxn modelId="{7824CA09-FDA5-42B6-9AA2-9B5A10A06D82}" type="presOf" srcId="{A6C1C863-15EE-41E4-81D7-2CDBAD13C5B5}" destId="{976C45E2-CFF6-4B36-B545-49293297CF41}" srcOrd="0" destOrd="0" presId="urn:microsoft.com/office/officeart/2005/8/layout/process1"/>
    <dgm:cxn modelId="{597C371C-78C1-4ED1-978F-83386538C1A8}" type="presOf" srcId="{54E80D7A-E25D-460B-8984-3D15C0C36434}" destId="{43BC8F81-55E9-4027-BF93-051CB5F0BDAD}" srcOrd="0" destOrd="0" presId="urn:microsoft.com/office/officeart/2005/8/layout/process1"/>
    <dgm:cxn modelId="{AD29592B-05AF-492C-B602-6FE7CD3E0AFC}" type="presOf" srcId="{74BE872E-B7B6-4724-B43E-E4C00A19918F}" destId="{B2A341AC-D8AC-4156-85FA-004B0AE6A2B4}" srcOrd="0" destOrd="0" presId="urn:microsoft.com/office/officeart/2005/8/layout/process1"/>
    <dgm:cxn modelId="{A6554A31-816C-4A26-989A-1E1E4FF4BAB6}" type="presOf" srcId="{63B21BAE-11D0-4C09-8DFB-0FBF972E5A16}" destId="{669CFE8C-8088-4AEC-8F81-BCD55960B426}" srcOrd="0" destOrd="0" presId="urn:microsoft.com/office/officeart/2005/8/layout/process1"/>
    <dgm:cxn modelId="{3D8E6D39-114F-4327-9C94-8EB76BF955F7}" srcId="{50038BF5-82E1-49A2-A55A-058D8B9C284A}" destId="{74BE872E-B7B6-4724-B43E-E4C00A19918F}" srcOrd="0" destOrd="0" parTransId="{C26DB109-E404-4EAC-976B-D5247733B736}" sibTransId="{54E80D7A-E25D-460B-8984-3D15C0C36434}"/>
    <dgm:cxn modelId="{8DFF8D3D-FBF2-492C-B92D-6E5B7678FC25}" type="presOf" srcId="{253C361C-26BC-4172-A1BA-2C49C168C363}" destId="{CF74CB2A-B33F-47A5-B9FF-A51FFDBAB49B}" srcOrd="0" destOrd="0" presId="urn:microsoft.com/office/officeart/2005/8/layout/process1"/>
    <dgm:cxn modelId="{4BEC5E6C-B19C-4589-9A9D-37B8B21C171C}" type="presOf" srcId="{ADCADBE8-B2A0-4850-B2C7-097D8A94DF1F}" destId="{FD24C342-B366-43CF-B187-C8DDA7BE12AC}" srcOrd="1" destOrd="0" presId="urn:microsoft.com/office/officeart/2005/8/layout/process1"/>
    <dgm:cxn modelId="{2349226D-D13E-40B8-B034-16B875A0E092}" type="presOf" srcId="{63B21BAE-11D0-4C09-8DFB-0FBF972E5A16}" destId="{740AAD4E-94EA-481D-BCAC-A69D2F3BB85B}" srcOrd="1" destOrd="0" presId="urn:microsoft.com/office/officeart/2005/8/layout/process1"/>
    <dgm:cxn modelId="{77D6277B-5916-4DFC-9321-E0DD85D53572}" srcId="{50038BF5-82E1-49A2-A55A-058D8B9C284A}" destId="{253C361C-26BC-4172-A1BA-2C49C168C363}" srcOrd="2" destOrd="0" parTransId="{AC320C44-603A-46CB-90C2-9B8E87891134}" sibTransId="{63B21BAE-11D0-4C09-8DFB-0FBF972E5A16}"/>
    <dgm:cxn modelId="{2565E090-36B7-4FAD-BFD2-2A544C8DCE71}" srcId="{50038BF5-82E1-49A2-A55A-058D8B9C284A}" destId="{F492C001-D3D4-4B39-AE5C-9D3CFF057F35}" srcOrd="3" destOrd="0" parTransId="{109FAA03-88B0-4121-9B7F-10FE30415DC3}" sibTransId="{A6C1C863-15EE-41E4-81D7-2CDBAD13C5B5}"/>
    <dgm:cxn modelId="{556EA1A5-BE7C-44D6-83F1-B64A80A974C3}" type="presOf" srcId="{54E80D7A-E25D-460B-8984-3D15C0C36434}" destId="{603AF100-0091-46C2-87ED-1464225E9405}" srcOrd="1" destOrd="0" presId="urn:microsoft.com/office/officeart/2005/8/layout/process1"/>
    <dgm:cxn modelId="{20848CA8-09BC-46F5-A0A7-37B26EB46DDA}" type="presOf" srcId="{A6C1C863-15EE-41E4-81D7-2CDBAD13C5B5}" destId="{E14531F9-A1DB-46D3-90BA-FC550659CFAB}" srcOrd="1" destOrd="0" presId="urn:microsoft.com/office/officeart/2005/8/layout/process1"/>
    <dgm:cxn modelId="{238F5FB1-FB6A-4B50-94C8-1900B4014B29}" type="presOf" srcId="{50038BF5-82E1-49A2-A55A-058D8B9C284A}" destId="{D8F7FAF3-7BD7-4D9E-B311-76CC828DAB5B}" srcOrd="0" destOrd="0" presId="urn:microsoft.com/office/officeart/2005/8/layout/process1"/>
    <dgm:cxn modelId="{7B21ECB3-354A-4735-840D-1F0883D22F33}" type="presOf" srcId="{ADCADBE8-B2A0-4850-B2C7-097D8A94DF1F}" destId="{27ED31AA-DF10-4FAA-8D81-B59714F5272C}" srcOrd="0" destOrd="0" presId="urn:microsoft.com/office/officeart/2005/8/layout/process1"/>
    <dgm:cxn modelId="{AF711ABA-2A9A-41A0-B36B-404EF567238F}" type="presOf" srcId="{8582F129-8B9D-40C4-B018-78E58A53CA5C}" destId="{57A6C2AC-6315-4164-8A18-DF741478B667}" srcOrd="0" destOrd="0" presId="urn:microsoft.com/office/officeart/2005/8/layout/process1"/>
    <dgm:cxn modelId="{144967D1-711F-4BB1-9721-C08ABC264598}" type="presOf" srcId="{F492C001-D3D4-4B39-AE5C-9D3CFF057F35}" destId="{F5C2DBB8-747D-4649-915F-43F02BC04D47}" srcOrd="0" destOrd="0" presId="urn:microsoft.com/office/officeart/2005/8/layout/process1"/>
    <dgm:cxn modelId="{569A7CF0-B7E1-4050-A75D-31AF4D6F9AC6}" type="presOf" srcId="{4EE0C832-1EAC-474F-8C7A-E274AEB150FE}" destId="{33DD9D38-E0C1-4931-A8C8-230E83F05F1F}" srcOrd="0" destOrd="0" presId="urn:microsoft.com/office/officeart/2005/8/layout/process1"/>
    <dgm:cxn modelId="{E474F3F5-ACF5-4BBA-9788-5CA170CFD0F3}" srcId="{50038BF5-82E1-49A2-A55A-058D8B9C284A}" destId="{8582F129-8B9D-40C4-B018-78E58A53CA5C}" srcOrd="4" destOrd="0" parTransId="{09709419-08CA-4844-8098-AF1F2C8A2B5C}" sibTransId="{50CB8C9A-9080-4C01-9A2E-A4CCFBCC01D7}"/>
    <dgm:cxn modelId="{5D4C92D0-53E8-4208-BC46-8C5A53108FD1}" type="presParOf" srcId="{D8F7FAF3-7BD7-4D9E-B311-76CC828DAB5B}" destId="{B2A341AC-D8AC-4156-85FA-004B0AE6A2B4}" srcOrd="0" destOrd="0" presId="urn:microsoft.com/office/officeart/2005/8/layout/process1"/>
    <dgm:cxn modelId="{5335EB93-6526-4A72-AC3C-0BEEF03BDA87}" type="presParOf" srcId="{D8F7FAF3-7BD7-4D9E-B311-76CC828DAB5B}" destId="{43BC8F81-55E9-4027-BF93-051CB5F0BDAD}" srcOrd="1" destOrd="0" presId="urn:microsoft.com/office/officeart/2005/8/layout/process1"/>
    <dgm:cxn modelId="{6DA9689D-C8CC-4418-8B72-88BB8260AEA5}" type="presParOf" srcId="{43BC8F81-55E9-4027-BF93-051CB5F0BDAD}" destId="{603AF100-0091-46C2-87ED-1464225E9405}" srcOrd="0" destOrd="0" presId="urn:microsoft.com/office/officeart/2005/8/layout/process1"/>
    <dgm:cxn modelId="{401B3189-0E40-481D-9AD6-DB1E4F44451F}" type="presParOf" srcId="{D8F7FAF3-7BD7-4D9E-B311-76CC828DAB5B}" destId="{33DD9D38-E0C1-4931-A8C8-230E83F05F1F}" srcOrd="2" destOrd="0" presId="urn:microsoft.com/office/officeart/2005/8/layout/process1"/>
    <dgm:cxn modelId="{A3742350-A7D1-428E-B624-6A8F746971EE}" type="presParOf" srcId="{D8F7FAF3-7BD7-4D9E-B311-76CC828DAB5B}" destId="{27ED31AA-DF10-4FAA-8D81-B59714F5272C}" srcOrd="3" destOrd="0" presId="urn:microsoft.com/office/officeart/2005/8/layout/process1"/>
    <dgm:cxn modelId="{88E58C1D-A17D-444A-9DDE-C5D6621988EF}" type="presParOf" srcId="{27ED31AA-DF10-4FAA-8D81-B59714F5272C}" destId="{FD24C342-B366-43CF-B187-C8DDA7BE12AC}" srcOrd="0" destOrd="0" presId="urn:microsoft.com/office/officeart/2005/8/layout/process1"/>
    <dgm:cxn modelId="{413BF4DE-7EFB-4FEC-8545-36733716C7EE}" type="presParOf" srcId="{D8F7FAF3-7BD7-4D9E-B311-76CC828DAB5B}" destId="{CF74CB2A-B33F-47A5-B9FF-A51FFDBAB49B}" srcOrd="4" destOrd="0" presId="urn:microsoft.com/office/officeart/2005/8/layout/process1"/>
    <dgm:cxn modelId="{4FAB929C-33CE-4BE2-B4EF-DDEB21CD216A}" type="presParOf" srcId="{D8F7FAF3-7BD7-4D9E-B311-76CC828DAB5B}" destId="{669CFE8C-8088-4AEC-8F81-BCD55960B426}" srcOrd="5" destOrd="0" presId="urn:microsoft.com/office/officeart/2005/8/layout/process1"/>
    <dgm:cxn modelId="{18DB775C-ECC6-4199-9ACD-4F4C728B94FA}" type="presParOf" srcId="{669CFE8C-8088-4AEC-8F81-BCD55960B426}" destId="{740AAD4E-94EA-481D-BCAC-A69D2F3BB85B}" srcOrd="0" destOrd="0" presId="urn:microsoft.com/office/officeart/2005/8/layout/process1"/>
    <dgm:cxn modelId="{5D582551-9444-4867-880F-200E459FC716}" type="presParOf" srcId="{D8F7FAF3-7BD7-4D9E-B311-76CC828DAB5B}" destId="{F5C2DBB8-747D-4649-915F-43F02BC04D47}" srcOrd="6" destOrd="0" presId="urn:microsoft.com/office/officeart/2005/8/layout/process1"/>
    <dgm:cxn modelId="{37CA37C1-9D8B-4134-8E31-621B3978085B}" type="presParOf" srcId="{D8F7FAF3-7BD7-4D9E-B311-76CC828DAB5B}" destId="{976C45E2-CFF6-4B36-B545-49293297CF41}" srcOrd="7" destOrd="0" presId="urn:microsoft.com/office/officeart/2005/8/layout/process1"/>
    <dgm:cxn modelId="{631123D1-D359-4972-A083-CAF16F440910}" type="presParOf" srcId="{976C45E2-CFF6-4B36-B545-49293297CF41}" destId="{E14531F9-A1DB-46D3-90BA-FC550659CFAB}" srcOrd="0" destOrd="0" presId="urn:microsoft.com/office/officeart/2005/8/layout/process1"/>
    <dgm:cxn modelId="{98BE5578-9870-449F-B75A-FB1A63B17AA7}" type="presParOf" srcId="{D8F7FAF3-7BD7-4D9E-B311-76CC828DAB5B}" destId="{57A6C2AC-6315-4164-8A18-DF741478B66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038BF5-82E1-49A2-A55A-058D8B9C284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E0C832-1EAC-474F-8C7A-E274AEB150FE}">
      <dgm:prSet/>
      <dgm:spPr/>
      <dgm:t>
        <a:bodyPr/>
        <a:lstStyle/>
        <a:p>
          <a:r>
            <a:rPr lang="en-US"/>
            <a:t>Simulate presence</a:t>
          </a:r>
        </a:p>
      </dgm:t>
    </dgm:pt>
    <dgm:pt modelId="{ED07527F-E7BF-413E-BB17-2B82647A2500}" type="parTrans" cxnId="{B9C68003-7D77-4CD7-9961-F2001C850BC7}">
      <dgm:prSet/>
      <dgm:spPr/>
      <dgm:t>
        <a:bodyPr/>
        <a:lstStyle/>
        <a:p>
          <a:endParaRPr lang="en-US"/>
        </a:p>
      </dgm:t>
    </dgm:pt>
    <dgm:pt modelId="{ADCADBE8-B2A0-4850-B2C7-097D8A94DF1F}" type="sibTrans" cxnId="{B9C68003-7D77-4CD7-9961-F2001C850BC7}">
      <dgm:prSet/>
      <dgm:spPr/>
      <dgm:t>
        <a:bodyPr/>
        <a:lstStyle/>
        <a:p>
          <a:endParaRPr lang="en-US"/>
        </a:p>
      </dgm:t>
    </dgm:pt>
    <dgm:pt modelId="{253C361C-26BC-4172-A1BA-2C49C168C363}">
      <dgm:prSet/>
      <dgm:spPr/>
      <dgm:t>
        <a:bodyPr/>
        <a:lstStyle/>
        <a:p>
          <a:r>
            <a:rPr lang="en-US"/>
            <a:t>If present simulate entrainment event</a:t>
          </a:r>
        </a:p>
      </dgm:t>
    </dgm:pt>
    <dgm:pt modelId="{AC320C44-603A-46CB-90C2-9B8E87891134}" type="parTrans" cxnId="{77D6277B-5916-4DFC-9321-E0DD85D53572}">
      <dgm:prSet/>
      <dgm:spPr/>
      <dgm:t>
        <a:bodyPr/>
        <a:lstStyle/>
        <a:p>
          <a:endParaRPr lang="en-US"/>
        </a:p>
      </dgm:t>
    </dgm:pt>
    <dgm:pt modelId="{63B21BAE-11D0-4C09-8DFB-0FBF972E5A16}" type="sibTrans" cxnId="{77D6277B-5916-4DFC-9321-E0DD85D53572}">
      <dgm:prSet/>
      <dgm:spPr>
        <a:solidFill>
          <a:srgbClr val="B0BCDE"/>
        </a:solidFill>
      </dgm:spPr>
      <dgm:t>
        <a:bodyPr/>
        <a:lstStyle/>
        <a:p>
          <a:endParaRPr lang="en-US"/>
        </a:p>
      </dgm:t>
    </dgm:pt>
    <dgm:pt modelId="{F492C001-D3D4-4B39-AE5C-9D3CFF057F35}">
      <dgm:prSet/>
      <dgm:spPr/>
      <dgm:t>
        <a:bodyPr/>
        <a:lstStyle/>
        <a:p>
          <a:r>
            <a:rPr lang="en-US"/>
            <a:t>For every fish in event, simulate movement and survival</a:t>
          </a:r>
        </a:p>
      </dgm:t>
    </dgm:pt>
    <dgm:pt modelId="{109FAA03-88B0-4121-9B7F-10FE30415DC3}" type="parTrans" cxnId="{2565E090-36B7-4FAD-BFD2-2A544C8DCE71}">
      <dgm:prSet/>
      <dgm:spPr/>
      <dgm:t>
        <a:bodyPr/>
        <a:lstStyle/>
        <a:p>
          <a:endParaRPr lang="en-US"/>
        </a:p>
      </dgm:t>
    </dgm:pt>
    <dgm:pt modelId="{A6C1C863-15EE-41E4-81D7-2CDBAD13C5B5}" type="sibTrans" cxnId="{2565E090-36B7-4FAD-BFD2-2A544C8DCE71}">
      <dgm:prSet/>
      <dgm:spPr/>
      <dgm:t>
        <a:bodyPr/>
        <a:lstStyle/>
        <a:p>
          <a:endParaRPr lang="en-US"/>
        </a:p>
      </dgm:t>
    </dgm:pt>
    <dgm:pt modelId="{8582F129-8B9D-40C4-B018-78E58A53CA5C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09709419-08CA-4844-8098-AF1F2C8A2B5C}" type="parTrans" cxnId="{E474F3F5-ACF5-4BBA-9788-5CA170CFD0F3}">
      <dgm:prSet/>
      <dgm:spPr/>
      <dgm:t>
        <a:bodyPr/>
        <a:lstStyle/>
        <a:p>
          <a:endParaRPr lang="en-US"/>
        </a:p>
      </dgm:t>
    </dgm:pt>
    <dgm:pt modelId="{50CB8C9A-9080-4C01-9A2E-A4CCFBCC01D7}" type="sibTrans" cxnId="{E474F3F5-ACF5-4BBA-9788-5CA170CFD0F3}">
      <dgm:prSet/>
      <dgm:spPr/>
      <dgm:t>
        <a:bodyPr/>
        <a:lstStyle/>
        <a:p>
          <a:endParaRPr lang="en-US"/>
        </a:p>
      </dgm:t>
    </dgm:pt>
    <dgm:pt modelId="{74BE872E-B7B6-4724-B43E-E4C00A19918F}">
      <dgm:prSet/>
      <dgm:spPr/>
      <dgm:t>
        <a:bodyPr/>
        <a:lstStyle/>
        <a:p>
          <a:r>
            <a:rPr lang="en-US"/>
            <a:t>For every day in a hydrograph</a:t>
          </a:r>
        </a:p>
      </dgm:t>
    </dgm:pt>
    <dgm:pt modelId="{54E80D7A-E25D-460B-8984-3D15C0C36434}" type="sibTrans" cxnId="{3D8E6D39-114F-4327-9C94-8EB76BF955F7}">
      <dgm:prSet/>
      <dgm:spPr/>
      <dgm:t>
        <a:bodyPr/>
        <a:lstStyle/>
        <a:p>
          <a:endParaRPr lang="en-US"/>
        </a:p>
      </dgm:t>
    </dgm:pt>
    <dgm:pt modelId="{C26DB109-E404-4EAC-976B-D5247733B736}" type="parTrans" cxnId="{3D8E6D39-114F-4327-9C94-8EB76BF955F7}">
      <dgm:prSet/>
      <dgm:spPr/>
      <dgm:t>
        <a:bodyPr/>
        <a:lstStyle/>
        <a:p>
          <a:endParaRPr lang="en-US"/>
        </a:p>
      </dgm:t>
    </dgm:pt>
    <dgm:pt modelId="{D8F7FAF3-7BD7-4D9E-B311-76CC828DAB5B}" type="pres">
      <dgm:prSet presAssocID="{50038BF5-82E1-49A2-A55A-058D8B9C284A}" presName="Name0" presStyleCnt="0">
        <dgm:presLayoutVars>
          <dgm:dir/>
          <dgm:resizeHandles val="exact"/>
        </dgm:presLayoutVars>
      </dgm:prSet>
      <dgm:spPr/>
    </dgm:pt>
    <dgm:pt modelId="{B2A341AC-D8AC-4156-85FA-004B0AE6A2B4}" type="pres">
      <dgm:prSet presAssocID="{74BE872E-B7B6-4724-B43E-E4C00A19918F}" presName="node" presStyleLbl="node1" presStyleIdx="0" presStyleCnt="5">
        <dgm:presLayoutVars>
          <dgm:bulletEnabled val="1"/>
        </dgm:presLayoutVars>
      </dgm:prSet>
      <dgm:spPr/>
    </dgm:pt>
    <dgm:pt modelId="{43BC8F81-55E9-4027-BF93-051CB5F0BDAD}" type="pres">
      <dgm:prSet presAssocID="{54E80D7A-E25D-460B-8984-3D15C0C36434}" presName="sibTrans" presStyleLbl="sibTrans2D1" presStyleIdx="0" presStyleCnt="4"/>
      <dgm:spPr/>
    </dgm:pt>
    <dgm:pt modelId="{603AF100-0091-46C2-87ED-1464225E9405}" type="pres">
      <dgm:prSet presAssocID="{54E80D7A-E25D-460B-8984-3D15C0C36434}" presName="connectorText" presStyleLbl="sibTrans2D1" presStyleIdx="0" presStyleCnt="4"/>
      <dgm:spPr/>
    </dgm:pt>
    <dgm:pt modelId="{33DD9D38-E0C1-4931-A8C8-230E83F05F1F}" type="pres">
      <dgm:prSet presAssocID="{4EE0C832-1EAC-474F-8C7A-E274AEB150FE}" presName="node" presStyleLbl="node1" presStyleIdx="1" presStyleCnt="5">
        <dgm:presLayoutVars>
          <dgm:bulletEnabled val="1"/>
        </dgm:presLayoutVars>
      </dgm:prSet>
      <dgm:spPr/>
    </dgm:pt>
    <dgm:pt modelId="{27ED31AA-DF10-4FAA-8D81-B59714F5272C}" type="pres">
      <dgm:prSet presAssocID="{ADCADBE8-B2A0-4850-B2C7-097D8A94DF1F}" presName="sibTrans" presStyleLbl="sibTrans2D1" presStyleIdx="1" presStyleCnt="4"/>
      <dgm:spPr/>
    </dgm:pt>
    <dgm:pt modelId="{FD24C342-B366-43CF-B187-C8DDA7BE12AC}" type="pres">
      <dgm:prSet presAssocID="{ADCADBE8-B2A0-4850-B2C7-097D8A94DF1F}" presName="connectorText" presStyleLbl="sibTrans2D1" presStyleIdx="1" presStyleCnt="4"/>
      <dgm:spPr/>
    </dgm:pt>
    <dgm:pt modelId="{CF74CB2A-B33F-47A5-B9FF-A51FFDBAB49B}" type="pres">
      <dgm:prSet presAssocID="{253C361C-26BC-4172-A1BA-2C49C168C363}" presName="node" presStyleLbl="node1" presStyleIdx="2" presStyleCnt="5">
        <dgm:presLayoutVars>
          <dgm:bulletEnabled val="1"/>
        </dgm:presLayoutVars>
      </dgm:prSet>
      <dgm:spPr/>
    </dgm:pt>
    <dgm:pt modelId="{669CFE8C-8088-4AEC-8F81-BCD55960B426}" type="pres">
      <dgm:prSet presAssocID="{63B21BAE-11D0-4C09-8DFB-0FBF972E5A16}" presName="sibTrans" presStyleLbl="sibTrans2D1" presStyleIdx="2" presStyleCnt="4"/>
      <dgm:spPr/>
    </dgm:pt>
    <dgm:pt modelId="{740AAD4E-94EA-481D-BCAC-A69D2F3BB85B}" type="pres">
      <dgm:prSet presAssocID="{63B21BAE-11D0-4C09-8DFB-0FBF972E5A16}" presName="connectorText" presStyleLbl="sibTrans2D1" presStyleIdx="2" presStyleCnt="4"/>
      <dgm:spPr/>
    </dgm:pt>
    <dgm:pt modelId="{F5C2DBB8-747D-4649-915F-43F02BC04D47}" type="pres">
      <dgm:prSet presAssocID="{F492C001-D3D4-4B39-AE5C-9D3CFF057F35}" presName="node" presStyleLbl="node1" presStyleIdx="3" presStyleCnt="5">
        <dgm:presLayoutVars>
          <dgm:bulletEnabled val="1"/>
        </dgm:presLayoutVars>
      </dgm:prSet>
      <dgm:spPr/>
    </dgm:pt>
    <dgm:pt modelId="{976C45E2-CFF6-4B36-B545-49293297CF41}" type="pres">
      <dgm:prSet presAssocID="{A6C1C863-15EE-41E4-81D7-2CDBAD13C5B5}" presName="sibTrans" presStyleLbl="sibTrans2D1" presStyleIdx="3" presStyleCnt="4"/>
      <dgm:spPr/>
    </dgm:pt>
    <dgm:pt modelId="{E14531F9-A1DB-46D3-90BA-FC550659CFAB}" type="pres">
      <dgm:prSet presAssocID="{A6C1C863-15EE-41E4-81D7-2CDBAD13C5B5}" presName="connectorText" presStyleLbl="sibTrans2D1" presStyleIdx="3" presStyleCnt="4"/>
      <dgm:spPr/>
    </dgm:pt>
    <dgm:pt modelId="{57A6C2AC-6315-4164-8A18-DF741478B667}" type="pres">
      <dgm:prSet presAssocID="{8582F129-8B9D-40C4-B018-78E58A53CA5C}" presName="node" presStyleLbl="node1" presStyleIdx="4" presStyleCnt="5">
        <dgm:presLayoutVars>
          <dgm:bulletEnabled val="1"/>
        </dgm:presLayoutVars>
      </dgm:prSet>
      <dgm:spPr/>
    </dgm:pt>
  </dgm:ptLst>
  <dgm:cxnLst>
    <dgm:cxn modelId="{B9C68003-7D77-4CD7-9961-F2001C850BC7}" srcId="{50038BF5-82E1-49A2-A55A-058D8B9C284A}" destId="{4EE0C832-1EAC-474F-8C7A-E274AEB150FE}" srcOrd="1" destOrd="0" parTransId="{ED07527F-E7BF-413E-BB17-2B82647A2500}" sibTransId="{ADCADBE8-B2A0-4850-B2C7-097D8A94DF1F}"/>
    <dgm:cxn modelId="{7824CA09-FDA5-42B6-9AA2-9B5A10A06D82}" type="presOf" srcId="{A6C1C863-15EE-41E4-81D7-2CDBAD13C5B5}" destId="{976C45E2-CFF6-4B36-B545-49293297CF41}" srcOrd="0" destOrd="0" presId="urn:microsoft.com/office/officeart/2005/8/layout/process1"/>
    <dgm:cxn modelId="{597C371C-78C1-4ED1-978F-83386538C1A8}" type="presOf" srcId="{54E80D7A-E25D-460B-8984-3D15C0C36434}" destId="{43BC8F81-55E9-4027-BF93-051CB5F0BDAD}" srcOrd="0" destOrd="0" presId="urn:microsoft.com/office/officeart/2005/8/layout/process1"/>
    <dgm:cxn modelId="{AD29592B-05AF-492C-B602-6FE7CD3E0AFC}" type="presOf" srcId="{74BE872E-B7B6-4724-B43E-E4C00A19918F}" destId="{B2A341AC-D8AC-4156-85FA-004B0AE6A2B4}" srcOrd="0" destOrd="0" presId="urn:microsoft.com/office/officeart/2005/8/layout/process1"/>
    <dgm:cxn modelId="{A6554A31-816C-4A26-989A-1E1E4FF4BAB6}" type="presOf" srcId="{63B21BAE-11D0-4C09-8DFB-0FBF972E5A16}" destId="{669CFE8C-8088-4AEC-8F81-BCD55960B426}" srcOrd="0" destOrd="0" presId="urn:microsoft.com/office/officeart/2005/8/layout/process1"/>
    <dgm:cxn modelId="{3D8E6D39-114F-4327-9C94-8EB76BF955F7}" srcId="{50038BF5-82E1-49A2-A55A-058D8B9C284A}" destId="{74BE872E-B7B6-4724-B43E-E4C00A19918F}" srcOrd="0" destOrd="0" parTransId="{C26DB109-E404-4EAC-976B-D5247733B736}" sibTransId="{54E80D7A-E25D-460B-8984-3D15C0C36434}"/>
    <dgm:cxn modelId="{8DFF8D3D-FBF2-492C-B92D-6E5B7678FC25}" type="presOf" srcId="{253C361C-26BC-4172-A1BA-2C49C168C363}" destId="{CF74CB2A-B33F-47A5-B9FF-A51FFDBAB49B}" srcOrd="0" destOrd="0" presId="urn:microsoft.com/office/officeart/2005/8/layout/process1"/>
    <dgm:cxn modelId="{4BEC5E6C-B19C-4589-9A9D-37B8B21C171C}" type="presOf" srcId="{ADCADBE8-B2A0-4850-B2C7-097D8A94DF1F}" destId="{FD24C342-B366-43CF-B187-C8DDA7BE12AC}" srcOrd="1" destOrd="0" presId="urn:microsoft.com/office/officeart/2005/8/layout/process1"/>
    <dgm:cxn modelId="{2349226D-D13E-40B8-B034-16B875A0E092}" type="presOf" srcId="{63B21BAE-11D0-4C09-8DFB-0FBF972E5A16}" destId="{740AAD4E-94EA-481D-BCAC-A69D2F3BB85B}" srcOrd="1" destOrd="0" presId="urn:microsoft.com/office/officeart/2005/8/layout/process1"/>
    <dgm:cxn modelId="{77D6277B-5916-4DFC-9321-E0DD85D53572}" srcId="{50038BF5-82E1-49A2-A55A-058D8B9C284A}" destId="{253C361C-26BC-4172-A1BA-2C49C168C363}" srcOrd="2" destOrd="0" parTransId="{AC320C44-603A-46CB-90C2-9B8E87891134}" sibTransId="{63B21BAE-11D0-4C09-8DFB-0FBF972E5A16}"/>
    <dgm:cxn modelId="{2565E090-36B7-4FAD-BFD2-2A544C8DCE71}" srcId="{50038BF5-82E1-49A2-A55A-058D8B9C284A}" destId="{F492C001-D3D4-4B39-AE5C-9D3CFF057F35}" srcOrd="3" destOrd="0" parTransId="{109FAA03-88B0-4121-9B7F-10FE30415DC3}" sibTransId="{A6C1C863-15EE-41E4-81D7-2CDBAD13C5B5}"/>
    <dgm:cxn modelId="{556EA1A5-BE7C-44D6-83F1-B64A80A974C3}" type="presOf" srcId="{54E80D7A-E25D-460B-8984-3D15C0C36434}" destId="{603AF100-0091-46C2-87ED-1464225E9405}" srcOrd="1" destOrd="0" presId="urn:microsoft.com/office/officeart/2005/8/layout/process1"/>
    <dgm:cxn modelId="{20848CA8-09BC-46F5-A0A7-37B26EB46DDA}" type="presOf" srcId="{A6C1C863-15EE-41E4-81D7-2CDBAD13C5B5}" destId="{E14531F9-A1DB-46D3-90BA-FC550659CFAB}" srcOrd="1" destOrd="0" presId="urn:microsoft.com/office/officeart/2005/8/layout/process1"/>
    <dgm:cxn modelId="{238F5FB1-FB6A-4B50-94C8-1900B4014B29}" type="presOf" srcId="{50038BF5-82E1-49A2-A55A-058D8B9C284A}" destId="{D8F7FAF3-7BD7-4D9E-B311-76CC828DAB5B}" srcOrd="0" destOrd="0" presId="urn:microsoft.com/office/officeart/2005/8/layout/process1"/>
    <dgm:cxn modelId="{7B21ECB3-354A-4735-840D-1F0883D22F33}" type="presOf" srcId="{ADCADBE8-B2A0-4850-B2C7-097D8A94DF1F}" destId="{27ED31AA-DF10-4FAA-8D81-B59714F5272C}" srcOrd="0" destOrd="0" presId="urn:microsoft.com/office/officeart/2005/8/layout/process1"/>
    <dgm:cxn modelId="{AF711ABA-2A9A-41A0-B36B-404EF567238F}" type="presOf" srcId="{8582F129-8B9D-40C4-B018-78E58A53CA5C}" destId="{57A6C2AC-6315-4164-8A18-DF741478B667}" srcOrd="0" destOrd="0" presId="urn:microsoft.com/office/officeart/2005/8/layout/process1"/>
    <dgm:cxn modelId="{144967D1-711F-4BB1-9721-C08ABC264598}" type="presOf" srcId="{F492C001-D3D4-4B39-AE5C-9D3CFF057F35}" destId="{F5C2DBB8-747D-4649-915F-43F02BC04D47}" srcOrd="0" destOrd="0" presId="urn:microsoft.com/office/officeart/2005/8/layout/process1"/>
    <dgm:cxn modelId="{569A7CF0-B7E1-4050-A75D-31AF4D6F9AC6}" type="presOf" srcId="{4EE0C832-1EAC-474F-8C7A-E274AEB150FE}" destId="{33DD9D38-E0C1-4931-A8C8-230E83F05F1F}" srcOrd="0" destOrd="0" presId="urn:microsoft.com/office/officeart/2005/8/layout/process1"/>
    <dgm:cxn modelId="{E474F3F5-ACF5-4BBA-9788-5CA170CFD0F3}" srcId="{50038BF5-82E1-49A2-A55A-058D8B9C284A}" destId="{8582F129-8B9D-40C4-B018-78E58A53CA5C}" srcOrd="4" destOrd="0" parTransId="{09709419-08CA-4844-8098-AF1F2C8A2B5C}" sibTransId="{50CB8C9A-9080-4C01-9A2E-A4CCFBCC01D7}"/>
    <dgm:cxn modelId="{5D4C92D0-53E8-4208-BC46-8C5A53108FD1}" type="presParOf" srcId="{D8F7FAF3-7BD7-4D9E-B311-76CC828DAB5B}" destId="{B2A341AC-D8AC-4156-85FA-004B0AE6A2B4}" srcOrd="0" destOrd="0" presId="urn:microsoft.com/office/officeart/2005/8/layout/process1"/>
    <dgm:cxn modelId="{5335EB93-6526-4A72-AC3C-0BEEF03BDA87}" type="presParOf" srcId="{D8F7FAF3-7BD7-4D9E-B311-76CC828DAB5B}" destId="{43BC8F81-55E9-4027-BF93-051CB5F0BDAD}" srcOrd="1" destOrd="0" presId="urn:microsoft.com/office/officeart/2005/8/layout/process1"/>
    <dgm:cxn modelId="{6DA9689D-C8CC-4418-8B72-88BB8260AEA5}" type="presParOf" srcId="{43BC8F81-55E9-4027-BF93-051CB5F0BDAD}" destId="{603AF100-0091-46C2-87ED-1464225E9405}" srcOrd="0" destOrd="0" presId="urn:microsoft.com/office/officeart/2005/8/layout/process1"/>
    <dgm:cxn modelId="{401B3189-0E40-481D-9AD6-DB1E4F44451F}" type="presParOf" srcId="{D8F7FAF3-7BD7-4D9E-B311-76CC828DAB5B}" destId="{33DD9D38-E0C1-4931-A8C8-230E83F05F1F}" srcOrd="2" destOrd="0" presId="urn:microsoft.com/office/officeart/2005/8/layout/process1"/>
    <dgm:cxn modelId="{A3742350-A7D1-428E-B624-6A8F746971EE}" type="presParOf" srcId="{D8F7FAF3-7BD7-4D9E-B311-76CC828DAB5B}" destId="{27ED31AA-DF10-4FAA-8D81-B59714F5272C}" srcOrd="3" destOrd="0" presId="urn:microsoft.com/office/officeart/2005/8/layout/process1"/>
    <dgm:cxn modelId="{88E58C1D-A17D-444A-9DDE-C5D6621988EF}" type="presParOf" srcId="{27ED31AA-DF10-4FAA-8D81-B59714F5272C}" destId="{FD24C342-B366-43CF-B187-C8DDA7BE12AC}" srcOrd="0" destOrd="0" presId="urn:microsoft.com/office/officeart/2005/8/layout/process1"/>
    <dgm:cxn modelId="{413BF4DE-7EFB-4FEC-8545-36733716C7EE}" type="presParOf" srcId="{D8F7FAF3-7BD7-4D9E-B311-76CC828DAB5B}" destId="{CF74CB2A-B33F-47A5-B9FF-A51FFDBAB49B}" srcOrd="4" destOrd="0" presId="urn:microsoft.com/office/officeart/2005/8/layout/process1"/>
    <dgm:cxn modelId="{4FAB929C-33CE-4BE2-B4EF-DDEB21CD216A}" type="presParOf" srcId="{D8F7FAF3-7BD7-4D9E-B311-76CC828DAB5B}" destId="{669CFE8C-8088-4AEC-8F81-BCD55960B426}" srcOrd="5" destOrd="0" presId="urn:microsoft.com/office/officeart/2005/8/layout/process1"/>
    <dgm:cxn modelId="{18DB775C-ECC6-4199-9ACD-4F4C728B94FA}" type="presParOf" srcId="{669CFE8C-8088-4AEC-8F81-BCD55960B426}" destId="{740AAD4E-94EA-481D-BCAC-A69D2F3BB85B}" srcOrd="0" destOrd="0" presId="urn:microsoft.com/office/officeart/2005/8/layout/process1"/>
    <dgm:cxn modelId="{5D582551-9444-4867-880F-200E459FC716}" type="presParOf" srcId="{D8F7FAF3-7BD7-4D9E-B311-76CC828DAB5B}" destId="{F5C2DBB8-747D-4649-915F-43F02BC04D47}" srcOrd="6" destOrd="0" presId="urn:microsoft.com/office/officeart/2005/8/layout/process1"/>
    <dgm:cxn modelId="{37CA37C1-9D8B-4134-8E31-621B3978085B}" type="presParOf" srcId="{D8F7FAF3-7BD7-4D9E-B311-76CC828DAB5B}" destId="{976C45E2-CFF6-4B36-B545-49293297CF41}" srcOrd="7" destOrd="0" presId="urn:microsoft.com/office/officeart/2005/8/layout/process1"/>
    <dgm:cxn modelId="{631123D1-D359-4972-A083-CAF16F440910}" type="presParOf" srcId="{976C45E2-CFF6-4B36-B545-49293297CF41}" destId="{E14531F9-A1DB-46D3-90BA-FC550659CFAB}" srcOrd="0" destOrd="0" presId="urn:microsoft.com/office/officeart/2005/8/layout/process1"/>
    <dgm:cxn modelId="{98BE5578-9870-449F-B75A-FB1A63B17AA7}" type="presParOf" srcId="{D8F7FAF3-7BD7-4D9E-B311-76CC828DAB5B}" destId="{57A6C2AC-6315-4164-8A18-DF741478B66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341AC-D8AC-4156-85FA-004B0AE6A2B4}">
      <dsp:nvSpPr>
        <dsp:cNvPr id="0" name=""/>
        <dsp:cNvSpPr/>
      </dsp:nvSpPr>
      <dsp:spPr>
        <a:xfrm>
          <a:off x="4962" y="280414"/>
          <a:ext cx="1538371" cy="1490221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 every day in a hydrograph</a:t>
          </a:r>
        </a:p>
      </dsp:txBody>
      <dsp:txXfrm>
        <a:off x="48609" y="324061"/>
        <a:ext cx="1451077" cy="1402927"/>
      </dsp:txXfrm>
    </dsp:sp>
    <dsp:sp modelId="{43BC8F81-55E9-4027-BF93-051CB5F0BDAD}">
      <dsp:nvSpPr>
        <dsp:cNvPr id="0" name=""/>
        <dsp:cNvSpPr/>
      </dsp:nvSpPr>
      <dsp:spPr>
        <a:xfrm>
          <a:off x="1697170" y="834766"/>
          <a:ext cx="326134" cy="3815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697170" y="911069"/>
        <a:ext cx="228294" cy="228910"/>
      </dsp:txXfrm>
    </dsp:sp>
    <dsp:sp modelId="{33DD9D38-E0C1-4931-A8C8-230E83F05F1F}">
      <dsp:nvSpPr>
        <dsp:cNvPr id="0" name=""/>
        <dsp:cNvSpPr/>
      </dsp:nvSpPr>
      <dsp:spPr>
        <a:xfrm>
          <a:off x="2158682" y="280414"/>
          <a:ext cx="1538371" cy="1490221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Simulate presence</a:t>
          </a:r>
        </a:p>
      </dsp:txBody>
      <dsp:txXfrm>
        <a:off x="2202329" y="324061"/>
        <a:ext cx="1451077" cy="1402927"/>
      </dsp:txXfrm>
    </dsp:sp>
    <dsp:sp modelId="{27ED31AA-DF10-4FAA-8D81-B59714F5272C}">
      <dsp:nvSpPr>
        <dsp:cNvPr id="0" name=""/>
        <dsp:cNvSpPr/>
      </dsp:nvSpPr>
      <dsp:spPr>
        <a:xfrm>
          <a:off x="3850890" y="834766"/>
          <a:ext cx="326134" cy="3815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3850890" y="911069"/>
        <a:ext cx="228294" cy="228910"/>
      </dsp:txXfrm>
    </dsp:sp>
    <dsp:sp modelId="{CF74CB2A-B33F-47A5-B9FF-A51FFDBAB49B}">
      <dsp:nvSpPr>
        <dsp:cNvPr id="0" name=""/>
        <dsp:cNvSpPr/>
      </dsp:nvSpPr>
      <dsp:spPr>
        <a:xfrm>
          <a:off x="4312401" y="280414"/>
          <a:ext cx="1538371" cy="1490221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If present simulate entrainment event</a:t>
          </a:r>
        </a:p>
      </dsp:txBody>
      <dsp:txXfrm>
        <a:off x="4356048" y="324061"/>
        <a:ext cx="1451077" cy="1402927"/>
      </dsp:txXfrm>
    </dsp:sp>
    <dsp:sp modelId="{669CFE8C-8088-4AEC-8F81-BCD55960B426}">
      <dsp:nvSpPr>
        <dsp:cNvPr id="0" name=""/>
        <dsp:cNvSpPr/>
      </dsp:nvSpPr>
      <dsp:spPr>
        <a:xfrm>
          <a:off x="6004610" y="834766"/>
          <a:ext cx="326134" cy="381516"/>
        </a:xfrm>
        <a:prstGeom prst="rightArrow">
          <a:avLst>
            <a:gd name="adj1" fmla="val 60000"/>
            <a:gd name="adj2" fmla="val 50000"/>
          </a:avLst>
        </a:prstGeom>
        <a:solidFill>
          <a:srgbClr val="B0BCDE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004610" y="911069"/>
        <a:ext cx="228294" cy="228910"/>
      </dsp:txXfrm>
    </dsp:sp>
    <dsp:sp modelId="{F5C2DBB8-747D-4649-915F-43F02BC04D47}">
      <dsp:nvSpPr>
        <dsp:cNvPr id="0" name=""/>
        <dsp:cNvSpPr/>
      </dsp:nvSpPr>
      <dsp:spPr>
        <a:xfrm>
          <a:off x="6466121" y="280414"/>
          <a:ext cx="1538371" cy="1490221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For every fish in event, simulate movement and survival</a:t>
          </a:r>
        </a:p>
      </dsp:txBody>
      <dsp:txXfrm>
        <a:off x="6509768" y="324061"/>
        <a:ext cx="1451077" cy="1402927"/>
      </dsp:txXfrm>
    </dsp:sp>
    <dsp:sp modelId="{976C45E2-CFF6-4B36-B545-49293297CF41}">
      <dsp:nvSpPr>
        <dsp:cNvPr id="0" name=""/>
        <dsp:cNvSpPr/>
      </dsp:nvSpPr>
      <dsp:spPr>
        <a:xfrm>
          <a:off x="8158329" y="834766"/>
          <a:ext cx="326134" cy="38151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158329" y="911069"/>
        <a:ext cx="228294" cy="228910"/>
      </dsp:txXfrm>
    </dsp:sp>
    <dsp:sp modelId="{57A6C2AC-6315-4164-8A18-DF741478B667}">
      <dsp:nvSpPr>
        <dsp:cNvPr id="0" name=""/>
        <dsp:cNvSpPr/>
      </dsp:nvSpPr>
      <dsp:spPr>
        <a:xfrm>
          <a:off x="8619841" y="280414"/>
          <a:ext cx="1538371" cy="1490221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740" tIns="205740" rIns="205740" bIns="20574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m:rPr>
                    <m:sty m:val="p"/>
                  </m:rPr>
                  <a:rPr lang="el-GR" sz="5400" i="1" kern="120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m:t>Σ</m:t>
                </m:r>
              </m:oMath>
            </m:oMathPara>
          </a14:m>
          <a:endParaRPr lang="en-US" sz="5400" kern="1200"/>
        </a:p>
      </dsp:txBody>
      <dsp:txXfrm>
        <a:off x="8663488" y="324061"/>
        <a:ext cx="1451077" cy="1402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7FA7766-6A1F-4EB9-A7B2-1564A2F9DA35}"/>
              </a:ext>
            </a:extLst>
          </p:cNvPr>
          <p:cNvSpPr/>
          <p:nvPr/>
        </p:nvSpPr>
        <p:spPr bwMode="white">
          <a:xfrm>
            <a:off x="9637222" y="6035040"/>
            <a:ext cx="2105891" cy="5763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285440-9B06-42BE-94C5-42FA3CA8C3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27" b="45892"/>
          <a:stretch/>
        </p:blipFill>
        <p:spPr>
          <a:xfrm>
            <a:off x="-501" y="4470400"/>
            <a:ext cx="12192501" cy="2387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00FD70-C236-46B0-8ECD-B6A569D00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1882" y="1637753"/>
            <a:ext cx="5575069" cy="2387600"/>
          </a:xfrm>
        </p:spPr>
        <p:txBody>
          <a:bodyPr anchor="b"/>
          <a:lstStyle>
            <a:lvl1pPr algn="l">
              <a:defRPr sz="6000">
                <a:solidFill>
                  <a:schemeClr val="accent5">
                    <a:lumMod val="50000"/>
                  </a:schemeClr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F775B-7788-4A57-AB27-2BE61FEFC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1882" y="4117428"/>
            <a:ext cx="557507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6"/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5D6C50-D29C-4AF1-A9DB-F2BF0B509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039" y="2515063"/>
            <a:ext cx="3684549" cy="99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3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C5BB7-932E-4EFB-9EAF-063B184E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687139-03FA-47CB-BDC9-B1A4E99F1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40873"/>
            <a:ext cx="10515600" cy="47360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5391D-44A8-4037-BB01-C09B55ECF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6F2F-5F3A-4DE2-A087-B4DE1AE7BFE9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8B29B-D099-40B5-9C43-3ACA92150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CD4DF-DBAC-4C0C-A728-A2650094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6F29-23B6-4D74-B4F4-FB6D63399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9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31794-DF13-4C72-8E8E-4EB711D27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5F3DE-7940-47EA-B818-EC2068423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4D28A-06EC-4C07-98CD-83172347B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6F2F-5F3A-4DE2-A087-B4DE1AE7BFE9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C7C3F-AB5F-45CD-906D-B7651AFD5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70D8E-A204-4A1B-A727-1F25272C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6F29-23B6-4D74-B4F4-FB6D63399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33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0AC3D-0D68-41E7-87D0-EFB23C4C1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7712" y="1122362"/>
            <a:ext cx="3686175" cy="2687637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accent5">
                    <a:lumMod val="50000"/>
                  </a:schemeClr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BEC05-2902-402E-9BC7-899217388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7713" y="4083057"/>
            <a:ext cx="3686173" cy="1655762"/>
          </a:xfrm>
        </p:spPr>
        <p:txBody>
          <a:bodyPr/>
          <a:lstStyle>
            <a:lvl1pPr marL="0" indent="0" algn="l">
              <a:buNone/>
              <a:defRPr sz="2400" b="1">
                <a:solidFill>
                  <a:schemeClr val="accent6"/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37134-F496-40A1-A9E7-96818E27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4926-FBF3-4781-882C-4A2AA8CF318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1E284-FD91-4C8A-897D-82FC33BA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2438" y="6356350"/>
            <a:ext cx="3233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BA65D-CD1A-4B62-BF56-FB953D5A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8575" y="6356350"/>
            <a:ext cx="633420" cy="365125"/>
          </a:xfrm>
        </p:spPr>
        <p:txBody>
          <a:bodyPr/>
          <a:lstStyle/>
          <a:p>
            <a:fld id="{298808D0-4E8C-4EAC-997A-5AD1ECB98BC8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666C7A8-880E-4CCB-8F8C-2554BE2010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4549" y="245195"/>
            <a:ext cx="2243137" cy="604109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5E48CD3-00AE-4045-8ECA-B89D9405E09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35852" y="-25400"/>
            <a:ext cx="6201707" cy="693622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14 h 21338"/>
              <a:gd name="connsiteX1" fmla="*/ 16206 w 21600"/>
              <a:gd name="connsiteY1" fmla="*/ 0 h 21338"/>
              <a:gd name="connsiteX2" fmla="*/ 21600 w 21600"/>
              <a:gd name="connsiteY2" fmla="*/ 17336 h 21338"/>
              <a:gd name="connsiteX3" fmla="*/ 0 w 21600"/>
              <a:gd name="connsiteY3" fmla="*/ 20186 h 21338"/>
              <a:gd name="connsiteX4" fmla="*/ 0 w 21600"/>
              <a:gd name="connsiteY4" fmla="*/ 14 h 21338"/>
              <a:gd name="connsiteX0" fmla="*/ 0 w 20845"/>
              <a:gd name="connsiteY0" fmla="*/ 14 h 22082"/>
              <a:gd name="connsiteX1" fmla="*/ 16206 w 20845"/>
              <a:gd name="connsiteY1" fmla="*/ 0 h 22082"/>
              <a:gd name="connsiteX2" fmla="*/ 20845 w 20845"/>
              <a:gd name="connsiteY2" fmla="*/ 20966 h 22082"/>
              <a:gd name="connsiteX3" fmla="*/ 0 w 20845"/>
              <a:gd name="connsiteY3" fmla="*/ 20186 h 22082"/>
              <a:gd name="connsiteX4" fmla="*/ 0 w 20845"/>
              <a:gd name="connsiteY4" fmla="*/ 14 h 22082"/>
              <a:gd name="connsiteX0" fmla="*/ 0 w 21451"/>
              <a:gd name="connsiteY0" fmla="*/ 14 h 22082"/>
              <a:gd name="connsiteX1" fmla="*/ 16206 w 21451"/>
              <a:gd name="connsiteY1" fmla="*/ 0 h 22082"/>
              <a:gd name="connsiteX2" fmla="*/ 20845 w 21451"/>
              <a:gd name="connsiteY2" fmla="*/ 20966 h 22082"/>
              <a:gd name="connsiteX3" fmla="*/ 0 w 21451"/>
              <a:gd name="connsiteY3" fmla="*/ 20186 h 22082"/>
              <a:gd name="connsiteX4" fmla="*/ 0 w 21451"/>
              <a:gd name="connsiteY4" fmla="*/ 14 h 22082"/>
              <a:gd name="connsiteX0" fmla="*/ 0 w 21503"/>
              <a:gd name="connsiteY0" fmla="*/ 14 h 22082"/>
              <a:gd name="connsiteX1" fmla="*/ 16206 w 21503"/>
              <a:gd name="connsiteY1" fmla="*/ 0 h 22082"/>
              <a:gd name="connsiteX2" fmla="*/ 20845 w 21503"/>
              <a:gd name="connsiteY2" fmla="*/ 20966 h 22082"/>
              <a:gd name="connsiteX3" fmla="*/ 0 w 21503"/>
              <a:gd name="connsiteY3" fmla="*/ 20186 h 22082"/>
              <a:gd name="connsiteX4" fmla="*/ 0 w 21503"/>
              <a:gd name="connsiteY4" fmla="*/ 14 h 22082"/>
              <a:gd name="connsiteX0" fmla="*/ 0 w 21503"/>
              <a:gd name="connsiteY0" fmla="*/ 14 h 20966"/>
              <a:gd name="connsiteX1" fmla="*/ 16206 w 21503"/>
              <a:gd name="connsiteY1" fmla="*/ 0 h 20966"/>
              <a:gd name="connsiteX2" fmla="*/ 20845 w 21503"/>
              <a:gd name="connsiteY2" fmla="*/ 20966 h 20966"/>
              <a:gd name="connsiteX3" fmla="*/ 0 w 21503"/>
              <a:gd name="connsiteY3" fmla="*/ 20186 h 20966"/>
              <a:gd name="connsiteX4" fmla="*/ 0 w 21503"/>
              <a:gd name="connsiteY4" fmla="*/ 14 h 20966"/>
              <a:gd name="connsiteX0" fmla="*/ 106 w 21609"/>
              <a:gd name="connsiteY0" fmla="*/ 14 h 21162"/>
              <a:gd name="connsiteX1" fmla="*/ 16312 w 21609"/>
              <a:gd name="connsiteY1" fmla="*/ 0 h 21162"/>
              <a:gd name="connsiteX2" fmla="*/ 20951 w 21609"/>
              <a:gd name="connsiteY2" fmla="*/ 20966 h 21162"/>
              <a:gd name="connsiteX3" fmla="*/ 0 w 21609"/>
              <a:gd name="connsiteY3" fmla="*/ 21018 h 21162"/>
              <a:gd name="connsiteX4" fmla="*/ 106 w 21609"/>
              <a:gd name="connsiteY4" fmla="*/ 14 h 21162"/>
              <a:gd name="connsiteX0" fmla="*/ 106 w 21742"/>
              <a:gd name="connsiteY0" fmla="*/ 0 h 21148"/>
              <a:gd name="connsiteX1" fmla="*/ 17752 w 21742"/>
              <a:gd name="connsiteY1" fmla="*/ 16 h 21148"/>
              <a:gd name="connsiteX2" fmla="*/ 20951 w 21742"/>
              <a:gd name="connsiteY2" fmla="*/ 20952 h 21148"/>
              <a:gd name="connsiteX3" fmla="*/ 0 w 21742"/>
              <a:gd name="connsiteY3" fmla="*/ 21004 h 21148"/>
              <a:gd name="connsiteX4" fmla="*/ 106 w 21742"/>
              <a:gd name="connsiteY4" fmla="*/ 0 h 21148"/>
              <a:gd name="connsiteX0" fmla="*/ 106 w 19571"/>
              <a:gd name="connsiteY0" fmla="*/ 0 h 21118"/>
              <a:gd name="connsiteX1" fmla="*/ 17752 w 19571"/>
              <a:gd name="connsiteY1" fmla="*/ 16 h 21118"/>
              <a:gd name="connsiteX2" fmla="*/ 18336 w 19571"/>
              <a:gd name="connsiteY2" fmla="*/ 21118 h 21118"/>
              <a:gd name="connsiteX3" fmla="*/ 0 w 19571"/>
              <a:gd name="connsiteY3" fmla="*/ 21004 h 21118"/>
              <a:gd name="connsiteX4" fmla="*/ 106 w 19571"/>
              <a:gd name="connsiteY4" fmla="*/ 0 h 21118"/>
              <a:gd name="connsiteX0" fmla="*/ 106 w 18336"/>
              <a:gd name="connsiteY0" fmla="*/ 0 h 21118"/>
              <a:gd name="connsiteX1" fmla="*/ 17752 w 18336"/>
              <a:gd name="connsiteY1" fmla="*/ 16 h 21118"/>
              <a:gd name="connsiteX2" fmla="*/ 18336 w 18336"/>
              <a:gd name="connsiteY2" fmla="*/ 21118 h 21118"/>
              <a:gd name="connsiteX3" fmla="*/ 0 w 18336"/>
              <a:gd name="connsiteY3" fmla="*/ 21004 h 21118"/>
              <a:gd name="connsiteX4" fmla="*/ 106 w 18336"/>
              <a:gd name="connsiteY4" fmla="*/ 0 h 21118"/>
              <a:gd name="connsiteX0" fmla="*/ 106 w 18336"/>
              <a:gd name="connsiteY0" fmla="*/ 0 h 21118"/>
              <a:gd name="connsiteX1" fmla="*/ 17752 w 18336"/>
              <a:gd name="connsiteY1" fmla="*/ 16 h 21118"/>
              <a:gd name="connsiteX2" fmla="*/ 18336 w 18336"/>
              <a:gd name="connsiteY2" fmla="*/ 21118 h 21118"/>
              <a:gd name="connsiteX3" fmla="*/ 0 w 18336"/>
              <a:gd name="connsiteY3" fmla="*/ 21004 h 21118"/>
              <a:gd name="connsiteX4" fmla="*/ 106 w 18336"/>
              <a:gd name="connsiteY4" fmla="*/ 0 h 21118"/>
              <a:gd name="connsiteX0" fmla="*/ 106 w 18336"/>
              <a:gd name="connsiteY0" fmla="*/ 0 h 21118"/>
              <a:gd name="connsiteX1" fmla="*/ 17752 w 18336"/>
              <a:gd name="connsiteY1" fmla="*/ 16 h 21118"/>
              <a:gd name="connsiteX2" fmla="*/ 18336 w 18336"/>
              <a:gd name="connsiteY2" fmla="*/ 21118 h 21118"/>
              <a:gd name="connsiteX3" fmla="*/ 0 w 18336"/>
              <a:gd name="connsiteY3" fmla="*/ 21004 h 21118"/>
              <a:gd name="connsiteX4" fmla="*/ 106 w 18336"/>
              <a:gd name="connsiteY4" fmla="*/ 0 h 21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36" h="21118">
                <a:moveTo>
                  <a:pt x="106" y="0"/>
                </a:moveTo>
                <a:lnTo>
                  <a:pt x="17752" y="16"/>
                </a:lnTo>
                <a:cubicBezTo>
                  <a:pt x="19945" y="7666"/>
                  <a:pt x="12221" y="9848"/>
                  <a:pt x="18336" y="21118"/>
                </a:cubicBezTo>
                <a:lnTo>
                  <a:pt x="0" y="21004"/>
                </a:lnTo>
                <a:cubicBezTo>
                  <a:pt x="35" y="14003"/>
                  <a:pt x="71" y="7001"/>
                  <a:pt x="106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12" name="Picture 11" descr="A picture containing sitting, dark, black, table&#10;&#10;Description automatically generated">
            <a:extLst>
              <a:ext uri="{FF2B5EF4-FFF2-40B4-BE49-F238E27FC236}">
                <a16:creationId xmlns:a16="http://schemas.microsoft.com/office/drawing/2014/main" id="{95058864-4AC3-45CB-88A3-5215057445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45"/>
          <a:stretch/>
        </p:blipFill>
        <p:spPr>
          <a:xfrm rot="16200000">
            <a:off x="2019563" y="263328"/>
            <a:ext cx="6887998" cy="63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94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0307-C0CE-4966-B006-7502EBFAB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3469F-2DC1-4B68-82B4-0A84B10F7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70D6-D868-41E9-A9AC-FCEA75DD4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4926-FBF3-4781-882C-4A2AA8CF318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28DF9-9341-4049-8388-30CFB8DF8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E5E1A-7CA7-4F8F-BA14-453495A5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08D0-4E8C-4EAC-997A-5AD1ECB98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04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9CEE0-E9E0-402E-9179-C90D1A5A3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A758D-B2AC-47E8-8393-9D86258D9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968A4-0392-4783-90B2-5A734E94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4926-FBF3-4781-882C-4A2AA8CF318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91D5F-C995-4865-870A-A284F108E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971EF-0F56-4F72-9470-116B0C40E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08D0-4E8C-4EAC-997A-5AD1ECB98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491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0659-CF9A-4FDE-BBF9-2ED89AD0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3C939-0DE2-4616-AA12-F41BF4681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58B20-278C-46CE-A5B5-61980FA10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62306-CC48-4F97-8B1F-644A0C4A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4926-FBF3-4781-882C-4A2AA8CF318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B135A-7CA6-44A0-B05E-F3593862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3C0B2-6DCD-44F5-9226-6DB9B960C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08D0-4E8C-4EAC-997A-5AD1ECB98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80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D0F9-635A-4612-91CB-13450403F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47C77-0FE1-44A5-888B-0B619BA5D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313F8-5C62-4DEB-BF6A-FAF140109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78710E-5F2B-45E7-A3BF-EB016FB13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61F43-18F8-449A-9C54-FE9D56CBE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79584A-0588-4120-9A49-A3B70FC2D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4926-FBF3-4781-882C-4A2AA8CF318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3CD30-44AD-457C-A472-BDE33B39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F82FFE-09A0-417F-921D-A029B7D62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08D0-4E8C-4EAC-997A-5AD1ECB98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906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E8B9-84F7-470A-847A-A5CC5A8E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D87612-9192-4BC0-B2C6-22E5198F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4926-FBF3-4781-882C-4A2AA8CF318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24860-7EDF-475D-A3F5-4F63C5EB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6CAA9-D521-4D39-A7C3-AE504D020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08D0-4E8C-4EAC-997A-5AD1ECB98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08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6B9FEF-CD22-4BE6-BA3D-E53A42A49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4926-FBF3-4781-882C-4A2AA8CF318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45A40-13CE-4DA3-B527-60BBB84EB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9CC7C-79E0-42E9-9D4B-BF17A5BD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08D0-4E8C-4EAC-997A-5AD1ECB98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451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1D1D-BC6A-44E5-883C-7CF4F3F0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7C4F3-B610-47A7-9F46-512D48B19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D459B-66C1-400B-857D-F49CF0322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32C44-C8E1-410C-8F87-E2B635BF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4926-FBF3-4781-882C-4A2AA8CF318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A124A-8FEA-4EAF-8539-FD6D3A7C5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2F64E-6AFB-4773-9554-0F9C7609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08D0-4E8C-4EAC-997A-5AD1ECB98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19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322A-C66C-436E-AF0B-19F195E1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8D926-AB04-4657-9A3A-C91217028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873"/>
            <a:ext cx="10515600" cy="47360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6"/>
                </a:solidFill>
              </a:defRPr>
            </a:lvl1pPr>
            <a:lvl2pPr marL="685800" indent="-228600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50000"/>
                  </a:schemeClr>
                </a:solidFill>
              </a:defRPr>
            </a:lvl2pPr>
            <a:lvl3pPr marL="1143000" indent="-228600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50000"/>
                  </a:schemeClr>
                </a:solidFill>
              </a:defRPr>
            </a:lvl3pPr>
            <a:lvl4pPr marL="1600200" indent="-228600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2057400" indent="-228600">
              <a:buClr>
                <a:schemeClr val="bg2">
                  <a:lumMod val="50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CCD06-6440-4E91-93DB-1210F12BE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6F2F-5F3A-4DE2-A087-B4DE1AE7BFE9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A567A-7D00-4049-A61D-8311B74C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33804-0A0E-465A-A779-5755493B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6F29-23B6-4D74-B4F4-FB6D63399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076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FE953-22CA-41F7-BC8A-8FC04F37B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E9FC8D-995F-4487-AD10-FC91FA1E1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FBB8B-9504-434F-89E5-771C6D782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E0053-82FE-41CE-B00A-B3601F1DC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4926-FBF3-4781-882C-4A2AA8CF318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36014-9A7A-4B34-90CE-F38DB4004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97E04-F82D-4544-BAEC-C852E0680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08D0-4E8C-4EAC-997A-5AD1ECB98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12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6397B-FDD4-4F55-B2B5-038C4ECD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3D826-3E23-4521-86E5-60D6777A2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5C509-176A-470E-8646-8C0076C4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4926-FBF3-4781-882C-4A2AA8CF318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B636E-4235-4FA9-80B9-791D613E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BE465-D9EA-4627-9F6F-E736688F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08D0-4E8C-4EAC-997A-5AD1ECB98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73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69CB30-3ABC-49CE-AF35-039C2C27F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9DBE08-E51A-4AB7-9283-3193A7081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EFEBB-FA61-42BC-BE8E-2B53096B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74926-FBF3-4781-882C-4A2AA8CF318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33266-D52D-4DA7-8438-B6F8425DA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9653-8A24-4D5C-BB3F-55BF4EBB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08D0-4E8C-4EAC-997A-5AD1ECB98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5FC6-595B-41BD-BB77-4E9C229D1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2C4A7-31C5-4166-9F2F-6C1734C28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A61E6-402A-409F-9138-7539DEB3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6F2F-5F3A-4DE2-A087-B4DE1AE7BFE9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AB0FB-3EF8-42F8-821D-C39E7B7A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A21CE-871B-4181-92AF-C77F1328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6F29-23B6-4D74-B4F4-FB6D63399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63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3B8A-65A1-4CC8-BD60-B84F5B05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43F50-9F27-4803-9A7E-2A47AE0BD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29BB9-A264-4BB8-B324-FBDB9DB7F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F041F-B146-428E-A928-2B62A935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6F2F-5F3A-4DE2-A087-B4DE1AE7BFE9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5BE3D-3974-4B64-8A57-6381F020A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39C57-2B1D-4E7F-A0B8-4E8D8AEF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6F29-23B6-4D74-B4F4-FB6D63399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08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B881-9FC6-4B1E-ABC1-8A46C66EA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60A5C-5870-40D1-83F4-CD03E2699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2475A-6D5C-490F-A285-3A391B77A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47F62-35FA-4A8D-B52D-1444ECACD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B4145-6CAE-4B83-B1C0-E492E8E11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FA3DEC-2261-4070-801F-0D4ABD6A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6F2F-5F3A-4DE2-A087-B4DE1AE7BFE9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75C399-CD74-424D-B36E-C9D96311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D7F572-583E-4E2E-9FA9-E6FAB705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6F29-23B6-4D74-B4F4-FB6D63399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8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F9DC0-0167-4B68-9736-E8F19978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69B1EB-AE17-4AB5-BCCD-12E7F7826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6F2F-5F3A-4DE2-A087-B4DE1AE7BFE9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EC3AFF-DB2A-43C2-81C3-B22BEC79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0F100-E548-483F-B80C-4F4CDB8A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6F29-23B6-4D74-B4F4-FB6D63399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7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F2499-4514-4C8F-96EA-6AB1C7AEA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6F2F-5F3A-4DE2-A087-B4DE1AE7BFE9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97F8CD-8963-4379-A553-32A409D2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F8A02-6246-4920-8FB1-096865C3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6F29-23B6-4D74-B4F4-FB6D63399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8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29080-56A1-44DB-B8C0-D36544D6E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AFB6C-8C0C-4027-AD41-C96928DD2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FFAD9-63E1-4E06-8C3A-3554411B0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9A169-AA49-4B4A-BD31-7BD9403A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6F2F-5F3A-4DE2-A087-B4DE1AE7BFE9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A9419-8C17-4E50-8AEF-3B923670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55605-DA69-41A4-9A06-ABE9AA61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6F29-23B6-4D74-B4F4-FB6D63399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0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B46EC-33C8-46DE-88B6-52655CC10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9D823-A00C-435C-803E-D49E36EE9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A2215-25FE-4B80-9432-326EE49EC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7ECCF-7087-4B6C-B3FA-88B32236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6F2F-5F3A-4DE2-A087-B4DE1AE7BFE9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41516-E592-4F84-BD49-454139AB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19C67-F5DF-4141-A2A6-0C1521D0E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6F29-23B6-4D74-B4F4-FB6D63399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331F795-9069-47A7-9C82-5C18C77262F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727" r="10807" b="45892"/>
          <a:stretch/>
        </p:blipFill>
        <p:spPr>
          <a:xfrm>
            <a:off x="1" y="5297978"/>
            <a:ext cx="9265920" cy="156002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5DF0D-6160-4AB5-AD77-954F0DA5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76" y="97285"/>
            <a:ext cx="10999124" cy="10473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A7D06-4FB1-400D-84E9-96771E5BC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40873"/>
            <a:ext cx="10515600" cy="4736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EB96F-F9FE-4907-A04A-994010617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9637" y="59203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26F2F-5F3A-4DE2-A087-B4DE1AE7BFE9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7F685-3DFA-43FA-89E0-960115916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90937" y="647959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5573C-D877-4E92-9317-8B679B4EE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615" y="5925083"/>
            <a:ext cx="708408" cy="378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66F29-23B6-4D74-B4F4-FB6D63399CF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016016-0995-419F-81FD-BDC4E595522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44" y="6102884"/>
            <a:ext cx="1882299" cy="50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1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5">
              <a:lumMod val="50000"/>
            </a:schemeClr>
          </a:solidFill>
          <a:latin typeface="Franklin Gothic Demi" panose="020B07030201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b="1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Font typeface="Wingdings" panose="05000000000000000000" pitchFamily="2" charset="2"/>
        <a:buChar char="§"/>
        <a:defRPr sz="20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Font typeface="Wingdings" panose="05000000000000000000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50000"/>
          </a:schemeClr>
        </a:buClr>
        <a:buFont typeface="Wingdings" panose="05000000000000000000" pitchFamily="2" charset="2"/>
        <a:buChar char="§"/>
        <a:defRPr sz="1800" kern="1200">
          <a:solidFill>
            <a:schemeClr val="bg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2D90E9-6997-405E-80FE-A6C5D98B345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3" r="33103" b="43542"/>
          <a:stretch/>
        </p:blipFill>
        <p:spPr>
          <a:xfrm rot="5400000">
            <a:off x="-2305844" y="2280443"/>
            <a:ext cx="6883400" cy="2271713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0E93C2-42EA-4099-83AF-9AFDCD13D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562" y="365125"/>
            <a:ext cx="102822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551D1-5182-4A9C-9FA0-9C873BBF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074" y="1825625"/>
            <a:ext cx="9610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7225A-F6D0-4FAC-835D-201BF128B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0" y="6356350"/>
            <a:ext cx="1268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74926-FBF3-4781-882C-4A2AA8CF3182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B576D-4998-4169-AFAE-93D1C9659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2506" y="6356350"/>
            <a:ext cx="45047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94F2E-BDE1-4F3A-A7D1-99CBC822A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449672" y="6356350"/>
            <a:ext cx="18243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808D0-4E8C-4EAC-997A-5AD1ECB98BC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2143E6-B038-41AC-B943-5B2F94397EA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144" y="6102884"/>
            <a:ext cx="1882299" cy="50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4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5">
              <a:lumMod val="50000"/>
            </a:schemeClr>
          </a:solidFill>
          <a:latin typeface="Franklin Gothic Demi" panose="020B07030201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b="1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16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1.xml"/><Relationship Id="rId11" Type="http://schemas.openxmlformats.org/officeDocument/2006/relationships/image" Target="../media/image15.png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nebiolo/stryk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E80EE-E659-DEEA-4C88-3EFA42AB5B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7613" y="1389274"/>
            <a:ext cx="6464387" cy="2387600"/>
          </a:xfrm>
        </p:spPr>
        <p:txBody>
          <a:bodyPr>
            <a:noAutofit/>
          </a:bodyPr>
          <a:lstStyle/>
          <a:p>
            <a:r>
              <a:rPr lang="en-US" sz="3600" i="0">
                <a:solidFill>
                  <a:schemeClr val="bg2">
                    <a:lumMod val="50000"/>
                  </a:schemeClr>
                </a:solidFill>
                <a:effectLst/>
              </a:rPr>
              <a:t>A Modern Approach to Estimating Impact on Aquatic Populations from Entrainment at Hydroelectric Facilities:</a:t>
            </a:r>
            <a:br>
              <a:rPr lang="en-US" sz="3600" b="1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3200" b="1" i="1">
                <a:solidFill>
                  <a:schemeClr val="bg2">
                    <a:lumMod val="50000"/>
                  </a:schemeClr>
                </a:solidFill>
              </a:rPr>
              <a:t>F</a:t>
            </a:r>
            <a:r>
              <a:rPr lang="en-US" sz="3200" i="1">
                <a:solidFill>
                  <a:schemeClr val="bg2">
                    <a:lumMod val="50000"/>
                  </a:schemeClr>
                </a:solidFill>
              </a:rPr>
              <a:t>ish </a:t>
            </a:r>
            <a:r>
              <a:rPr lang="en-US" sz="3200" b="1" i="1">
                <a:solidFill>
                  <a:schemeClr val="bg2">
                    <a:lumMod val="50000"/>
                  </a:schemeClr>
                </a:solidFill>
              </a:rPr>
              <a:t>E</a:t>
            </a:r>
            <a:r>
              <a:rPr lang="en-US" sz="3200" i="1">
                <a:solidFill>
                  <a:schemeClr val="bg2">
                    <a:lumMod val="50000"/>
                  </a:schemeClr>
                </a:solidFill>
              </a:rPr>
              <a:t>ntrainment </a:t>
            </a:r>
            <a:r>
              <a:rPr lang="en-US" sz="3200" b="1" i="1">
                <a:solidFill>
                  <a:schemeClr val="bg2">
                    <a:lumMod val="50000"/>
                  </a:schemeClr>
                </a:solidFill>
              </a:rPr>
              <a:t>R</a:t>
            </a:r>
            <a:r>
              <a:rPr lang="en-US" sz="3200" i="1">
                <a:solidFill>
                  <a:schemeClr val="bg2">
                    <a:lumMod val="50000"/>
                  </a:schemeClr>
                </a:solidFill>
              </a:rPr>
              <a:t>isk </a:t>
            </a:r>
            <a:r>
              <a:rPr lang="en-US" sz="3200" b="1" i="1">
                <a:solidFill>
                  <a:schemeClr val="bg2">
                    <a:lumMod val="50000"/>
                  </a:schemeClr>
                </a:solidFill>
              </a:rPr>
              <a:t>A</a:t>
            </a:r>
            <a:r>
              <a:rPr lang="en-US" sz="3200" i="1">
                <a:solidFill>
                  <a:schemeClr val="bg2">
                    <a:lumMod val="50000"/>
                  </a:schemeClr>
                </a:solidFill>
              </a:rPr>
              <a:t>ssessment (FERA)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1446E-3005-B27C-224C-361294805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27613" y="3776874"/>
            <a:ext cx="5575070" cy="1655762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Kevin Nebiolo PhD.</a:t>
            </a:r>
          </a:p>
          <a:p>
            <a:r>
              <a:rPr lang="en-US">
                <a:solidFill>
                  <a:schemeClr val="tx1"/>
                </a:solidFill>
              </a:rPr>
              <a:t>Alice Shelly</a:t>
            </a:r>
          </a:p>
          <a:p>
            <a:r>
              <a:rPr lang="en-US">
                <a:solidFill>
                  <a:schemeClr val="tx1"/>
                </a:solidFill>
              </a:rPr>
              <a:t>January, 2023</a:t>
            </a:r>
          </a:p>
        </p:txBody>
      </p:sp>
    </p:spTree>
    <p:extLst>
      <p:ext uri="{BB962C8B-B14F-4D97-AF65-F5344CB8AC3E}">
        <p14:creationId xmlns:p14="http://schemas.microsoft.com/office/powerpoint/2010/main" val="3313428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1D82-E713-5CEF-8787-A666C147F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 exists with different observation techniques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1886DE-372A-9B48-0126-F56E33F29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975" y="1899792"/>
            <a:ext cx="6094049" cy="42658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E735CA-A985-B01B-1056-38D008280AA4}"/>
              </a:ext>
            </a:extLst>
          </p:cNvPr>
          <p:cNvSpPr txBox="1"/>
          <p:nvPr/>
        </p:nvSpPr>
        <p:spPr>
          <a:xfrm>
            <a:off x="2954157" y="6374731"/>
            <a:ext cx="6384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Fish Mft</a:t>
            </a:r>
            <a:r>
              <a:rPr lang="en-US" baseline="30000" dirty="0"/>
              <a:t>3</a:t>
            </a:r>
            <a:r>
              <a:rPr lang="en-US" dirty="0"/>
              <a:t> – acoustic imaging camera at pumped storage intake</a:t>
            </a:r>
          </a:p>
        </p:txBody>
      </p:sp>
    </p:spTree>
    <p:extLst>
      <p:ext uri="{BB962C8B-B14F-4D97-AF65-F5344CB8AC3E}">
        <p14:creationId xmlns:p14="http://schemas.microsoft.com/office/powerpoint/2010/main" val="4010483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C6E0C-C2F6-C2D2-0126-F1B10CBA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Movement and Migration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0FF39-4B6E-DEC7-AECE-B576108B3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073" y="1398905"/>
            <a:ext cx="5910943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Individuals move between nodes in a network</a:t>
            </a:r>
          </a:p>
          <a:p>
            <a:pPr lvl="1"/>
            <a:r>
              <a:rPr lang="en-US" i="1" dirty="0"/>
              <a:t>Possible to chain multiple facilities together</a:t>
            </a:r>
          </a:p>
          <a:p>
            <a:r>
              <a:rPr lang="en-US" dirty="0"/>
              <a:t>If we know the overall discharge and how each unit operates, we can route water through the network </a:t>
            </a:r>
          </a:p>
          <a:p>
            <a:r>
              <a:rPr lang="en-US" dirty="0"/>
              <a:t>Assume fish ‘follow the flow’</a:t>
            </a:r>
          </a:p>
          <a:p>
            <a:r>
              <a:rPr lang="en-US" dirty="0"/>
              <a:t>If fish survive current node they move to the next</a:t>
            </a:r>
          </a:p>
          <a:p>
            <a:pPr lvl="1"/>
            <a:r>
              <a:rPr lang="en-US" dirty="0"/>
              <a:t>Draw from multinomial probability distribution controls where fish move 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C0778EAE-0094-6E79-7754-A4396482CC3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014" y="1210491"/>
            <a:ext cx="2944146" cy="467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1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22D4-3A93-92CE-6F16-0CA5A91D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– Simulating Survival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7CB7C-EF75-82C8-011B-EC137DE1F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0196"/>
            <a:ext cx="5181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At all nodes except turbines, survival simulated with rates determined </a:t>
            </a:r>
            <a:r>
              <a:rPr lang="en-US" i="1" dirty="0"/>
              <a:t>a priori</a:t>
            </a:r>
          </a:p>
          <a:p>
            <a:r>
              <a:rPr lang="en-US" dirty="0"/>
              <a:t>For entrained fish, survival assessed with Franke et. al. 1997 equations</a:t>
            </a:r>
          </a:p>
          <a:p>
            <a:pPr lvl="1"/>
            <a:r>
              <a:rPr lang="en-US" i="1" dirty="0"/>
              <a:t>If we know the length of a given fish, the amount of discharge, the type of turbine, the number of blades, and how fast it rotates, we can calculate with certainty the probability of being struck</a:t>
            </a:r>
          </a:p>
          <a:p>
            <a:r>
              <a:rPr lang="en-US" dirty="0"/>
              <a:t>Therefore: the only morphometric parameter that influences survival is length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*For most species – this isn’t the case with </a:t>
            </a:r>
            <a:r>
              <a:rPr lang="en-US" b="1" i="1" dirty="0">
                <a:solidFill>
                  <a:srgbClr val="FF0000"/>
                </a:solidFill>
              </a:rPr>
              <a:t>Am. Eel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83573F-6178-A234-215E-84B0FE9DF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756" y="1526149"/>
            <a:ext cx="4644044" cy="36265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1DE496-42DF-92FD-FB69-73D1B77B2BB4}"/>
              </a:ext>
            </a:extLst>
          </p:cNvPr>
          <p:cNvSpPr txBox="1"/>
          <p:nvPr/>
        </p:nvSpPr>
        <p:spPr>
          <a:xfrm>
            <a:off x="6970368" y="5150291"/>
            <a:ext cx="54953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Franke et. al. 1997 </a:t>
            </a:r>
          </a:p>
        </p:txBody>
      </p:sp>
    </p:spTree>
    <p:extLst>
      <p:ext uri="{BB962C8B-B14F-4D97-AF65-F5344CB8AC3E}">
        <p14:creationId xmlns:p14="http://schemas.microsoft.com/office/powerpoint/2010/main" val="3367622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2F3B-EA83-41C5-BB7F-BD059EC39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Yearly Entrainment Estimate (Impact)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15738B19-2804-EAD1-E7E6-B514EE1E9EF1}"/>
                  </a:ext>
                </a:extLst>
              </p:cNvPr>
              <p:cNvGraphicFramePr>
                <a:graphicFrameLocks noGrp="1"/>
              </p:cNvGraphicFramePr>
              <p:nvPr>
                <p:ph sz="half" idx="4294967295"/>
                <p:extLst>
                  <p:ext uri="{D42A27DB-BD31-4B8C-83A1-F6EECF244321}">
                    <p14:modId xmlns:p14="http://schemas.microsoft.com/office/powerpoint/2010/main" val="355401918"/>
                  </p:ext>
                </p:extLst>
              </p:nvPr>
            </p:nvGraphicFramePr>
            <p:xfrm>
              <a:off x="1927930" y="3937726"/>
              <a:ext cx="10163175" cy="205105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15738B19-2804-EAD1-E7E6-B514EE1E9EF1}"/>
                  </a:ext>
                </a:extLst>
              </p:cNvPr>
              <p:cNvGraphicFramePr>
                <a:graphicFrameLocks noGrp="1"/>
              </p:cNvGraphicFramePr>
              <p:nvPr>
                <p:ph sz="half" idx="4294967295"/>
                <p:extLst>
                  <p:ext uri="{D42A27DB-BD31-4B8C-83A1-F6EECF244321}">
                    <p14:modId xmlns:p14="http://schemas.microsoft.com/office/powerpoint/2010/main" val="355401918"/>
                  </p:ext>
                </p:extLst>
              </p:nvPr>
            </p:nvGraphicFramePr>
            <p:xfrm>
              <a:off x="1927930" y="3937726"/>
              <a:ext cx="10163175" cy="205105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13B6461-98F7-5C5B-6368-A5BB228325A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02997" y="1588258"/>
            <a:ext cx="4380629" cy="2348742"/>
          </a:xfrm>
          <a:prstGeom prst="rect">
            <a:avLst/>
          </a:prstGeom>
        </p:spPr>
      </p:pic>
      <p:sp>
        <p:nvSpPr>
          <p:cNvPr id="9" name="Arrow: U-Turn 8">
            <a:extLst>
              <a:ext uri="{FF2B5EF4-FFF2-40B4-BE49-F238E27FC236}">
                <a16:creationId xmlns:a16="http://schemas.microsoft.com/office/drawing/2014/main" id="{5A684422-FF09-588E-83B8-25ADD1C3A0F3}"/>
              </a:ext>
            </a:extLst>
          </p:cNvPr>
          <p:cNvSpPr/>
          <p:nvPr/>
        </p:nvSpPr>
        <p:spPr>
          <a:xfrm rot="10800000">
            <a:off x="2407549" y="5833093"/>
            <a:ext cx="6842657" cy="701889"/>
          </a:xfrm>
          <a:prstGeom prst="uturn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481968-470D-5CDB-69F4-86A9FDCE58FB}"/>
              </a:ext>
            </a:extLst>
          </p:cNvPr>
          <p:cNvSpPr txBox="1"/>
          <p:nvPr/>
        </p:nvSpPr>
        <p:spPr>
          <a:xfrm>
            <a:off x="2115062" y="5647701"/>
            <a:ext cx="95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 1000’s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532BD6-63FA-D7E5-6AAC-70C0E4685D9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63236" y="1946489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73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C1A23-2CE2-355C-BD72-C22EAE573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Simulation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CBD89-B904-6C02-D444-5512400D7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98" y="3446678"/>
            <a:ext cx="11371340" cy="2191647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Table of survival rates (mean, 95% CI beta distribution) by species and location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Daily Summary: discharge, population, number entrained, number killed 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Yearly Summary: median population, median entrained, median killed, likelihood 10, 100, or 1000 fish entrained, likelihood 10, 100, 1000 fish killed 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Table of proportion survived or killed by species, season, location, and length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401F38-A716-5FEA-0074-EA2FEEE62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676" y="886619"/>
            <a:ext cx="6507123" cy="256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19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126F-67B2-83D5-D2DB-2A4609F5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Discussion/Conclusion/Next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211CF-0790-67ED-3A28-C50D592E5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965"/>
            <a:ext cx="10515600" cy="449939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FERA offers a transparent, objective, repeatable, and scalable method of assessing impacts to aquatic populations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Entrainment data getting dated (90’s) 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need recent studies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Blade strike validated with USFWS TBSM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Expand turbine survival functions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Gomes and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Larinier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– European eel Kaplan  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metanalysis of balloon tag studies, - all species, especially Am. Eel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potential collaboration with other researchers (Alden?, PNNL?)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i="1" u="sng" dirty="0">
                <a:solidFill>
                  <a:schemeClr val="bg2">
                    <a:lumMod val="50000"/>
                  </a:schemeClr>
                </a:solidFill>
              </a:rPr>
              <a:t>Blade strike model for American eel not accurate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Modeling could be extended to once through cooling and pumped storage facilities with expansion of database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Stryke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can be parameterized for anadromous species to study effects from cumulative stressors and delay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330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4E3A-9D3D-5107-3B75-81451085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D5150-75C1-41A0-C2D5-1BBED7081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Check it out today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https://github.com/knebiolo/stryke</a:t>
            </a:r>
            <a:endParaRPr lang="en-US" dirty="0"/>
          </a:p>
          <a:p>
            <a:pPr algn="ctr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If you are interested in contributing, send an email to: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Kevin.Nebiolo@kleinschmidtgroup.com</a:t>
            </a:r>
          </a:p>
        </p:txBody>
      </p:sp>
    </p:spTree>
    <p:extLst>
      <p:ext uri="{BB962C8B-B14F-4D97-AF65-F5344CB8AC3E}">
        <p14:creationId xmlns:p14="http://schemas.microsoft.com/office/powerpoint/2010/main" val="170059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ead fish in Union River stir concern - The Ellsworth AmericanThe Ellsworth  American">
            <a:extLst>
              <a:ext uri="{FF2B5EF4-FFF2-40B4-BE49-F238E27FC236}">
                <a16:creationId xmlns:a16="http://schemas.microsoft.com/office/drawing/2014/main" id="{0A418616-BA43-4434-F412-77137F5B26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3" b="2295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3C99972-7D36-A3C4-F1FB-108188406F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6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0B257A-C186-B57B-DA07-BE3CB9953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3" y="503685"/>
            <a:ext cx="10999124" cy="104730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941B1-88AC-D320-DA69-95CA632EB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735" y="2123787"/>
            <a:ext cx="10370962" cy="326945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Font typeface="Wingdings"/>
              <a:buChar char="§"/>
            </a:pPr>
            <a:r>
              <a:rPr lang="en-US" dirty="0">
                <a:solidFill>
                  <a:schemeClr val="bg1"/>
                </a:solidFill>
                <a:latin typeface="Franklin Gothic Book" panose="020B0503020102020204" pitchFamily="34" charset="0"/>
              </a:rPr>
              <a:t>Obligate and opportunistic migrants risk entrainment at hydroelectric facilities as they move downstream</a:t>
            </a:r>
            <a:endParaRPr lang="en-US" dirty="0"/>
          </a:p>
          <a:p>
            <a:pPr marL="457200" indent="-457200">
              <a:buFont typeface="Wingdings"/>
              <a:buChar char="§"/>
            </a:pPr>
            <a:r>
              <a:rPr lang="en-US" dirty="0">
                <a:solidFill>
                  <a:schemeClr val="bg1"/>
                </a:solidFill>
                <a:latin typeface="Franklin Gothic Book" panose="020B0503020102020204" pitchFamily="34" charset="0"/>
              </a:rPr>
              <a:t>Entrained fish are exposed to turbine passage mortality stressors</a:t>
            </a:r>
          </a:p>
          <a:p>
            <a:pPr marL="457200" indent="-457200">
              <a:buFont typeface="Wingdings"/>
              <a:buChar char="§"/>
            </a:pPr>
            <a:r>
              <a:rPr lang="en-US" dirty="0">
                <a:solidFill>
                  <a:schemeClr val="bg1"/>
                </a:solidFill>
                <a:latin typeface="Franklin Gothic Book" panose="020B0503020102020204" pitchFamily="34" charset="0"/>
              </a:rPr>
              <a:t>Mortality rates and entrainment rates are separately well studied phenomena  but their cumulative effects on populations are not</a:t>
            </a:r>
          </a:p>
          <a:p>
            <a:pPr marL="457200" indent="-457200">
              <a:buFont typeface="Wingdings"/>
              <a:buChar char="§"/>
            </a:pPr>
            <a:r>
              <a:rPr lang="en-US" dirty="0">
                <a:solidFill>
                  <a:schemeClr val="bg1"/>
                </a:solidFill>
                <a:latin typeface="Franklin Gothic Book" panose="020B0503020102020204" pitchFamily="34" charset="0"/>
              </a:rPr>
              <a:t>Managers need a quantitative measure that assesses entrainment risk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8643F7-87EE-11AD-11BC-3FE15AE1E058}"/>
              </a:ext>
            </a:extLst>
          </p:cNvPr>
          <p:cNvCxnSpPr>
            <a:cxnSpLocks/>
          </p:cNvCxnSpPr>
          <p:nvPr/>
        </p:nvCxnSpPr>
        <p:spPr>
          <a:xfrm>
            <a:off x="-243840" y="1440871"/>
            <a:ext cx="12712931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261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3B5F3-3C51-045B-9BA9-181D1E09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Ecological Risk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CE498-27E1-F757-82A7-55C5EEB35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783" y="1390197"/>
            <a:ext cx="5789666" cy="4351338"/>
          </a:xfrm>
        </p:spPr>
        <p:txBody>
          <a:bodyPr>
            <a:normAutofit/>
          </a:bodyPr>
          <a:lstStyle/>
          <a:p>
            <a:r>
              <a:rPr lang="en-US" dirty="0"/>
              <a:t>Two components</a:t>
            </a:r>
          </a:p>
          <a:p>
            <a:pPr lvl="1"/>
            <a:r>
              <a:rPr lang="en-US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Exposure: anticipate the magnitude and frequency of potential future entrainment mortality events</a:t>
            </a:r>
          </a:p>
          <a:p>
            <a:pPr lvl="1"/>
            <a:r>
              <a:rPr lang="en-US" dirty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Effects: assess the resiliency of the impacted populations</a:t>
            </a:r>
            <a:endParaRPr lang="en-US" i="1" dirty="0">
              <a:latin typeface="Segoe UI" panose="020B0502040204020203" pitchFamily="34" charset="0"/>
              <a:cs typeface="Times New Roman" panose="02020603050405020304" pitchFamily="18" charset="0"/>
            </a:endParaRPr>
          </a:p>
          <a:p>
            <a:r>
              <a:rPr lang="en-US" dirty="0"/>
              <a:t>A population is resilient if it can replace those lost to entrainment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A46C267-9773-9CDF-B6E4-D4B7BBEDA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321" y="1869118"/>
            <a:ext cx="4029075" cy="2476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3F1E7D-29C6-924E-C065-95C750755EC3}"/>
              </a:ext>
            </a:extLst>
          </p:cNvPr>
          <p:cNvSpPr txBox="1"/>
          <p:nvPr/>
        </p:nvSpPr>
        <p:spPr>
          <a:xfrm>
            <a:off x="7142321" y="4345618"/>
            <a:ext cx="40290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/>
              <a:t>https://www.esd.ornl.gov/iab/iab6-2.htm</a:t>
            </a:r>
          </a:p>
        </p:txBody>
      </p:sp>
    </p:spTree>
    <p:extLst>
      <p:ext uri="{BB962C8B-B14F-4D97-AF65-F5344CB8AC3E}">
        <p14:creationId xmlns:p14="http://schemas.microsoft.com/office/powerpoint/2010/main" val="4208628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E0802-48D6-4E5A-CD0B-5D96D9B7C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Entrainment Estimators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D3BF2-18E3-1ACD-844B-48FD3FE19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461" y="1144588"/>
            <a:ext cx="6221256" cy="47360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Traditional methods produce single point estimate with no uncertainty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Multiply entrainment rate (fish per unit volume) by the total volume of water discharged through a facility within some unit of time (day, week, or month)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But entrainment rates are highly variable with infrequent large events…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7043A3-3CBF-1EF8-49C0-7AC39F0CB722}"/>
              </a:ext>
            </a:extLst>
          </p:cNvPr>
          <p:cNvSpPr txBox="1"/>
          <p:nvPr/>
        </p:nvSpPr>
        <p:spPr>
          <a:xfrm>
            <a:off x="6788717" y="1275993"/>
            <a:ext cx="4978351" cy="378565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2400" b="1" i="1" u="sng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Two Potential Problems</a:t>
            </a:r>
            <a:r>
              <a:rPr lang="en-US" sz="24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:</a:t>
            </a:r>
          </a:p>
          <a:p>
            <a:r>
              <a:rPr lang="en-US" sz="24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1.  If a large episodic event occurs while sampling, the estimate will be biased as this high rate is applied across an entire interval of time</a:t>
            </a:r>
          </a:p>
          <a:p>
            <a:endParaRPr lang="en-US" sz="2400" b="1" i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US" sz="2400" b="1" i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2.  Likewise, if no large event occurs while sampling the estimate may incorrectly characterize the facility as having little to no impact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905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76EB2-AE52-43C6-ED6A-91DB33CA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6922A-5E7C-C040-5218-82B7FE8FBAD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42897" y="1676423"/>
            <a:ext cx="5711142" cy="4949663"/>
          </a:xfrm>
        </p:spPr>
        <p:txBody>
          <a:bodyPr>
            <a:normAutofit fontScale="925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Franklin Gothic Book" panose="020B0503020102020204" pitchFamily="34" charset="0"/>
              </a:rPr>
              <a:t>Existing methods either don’t incorporate or incorrectly incorporate measures of uncertainty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Franklin Gothic Book" panose="020B0503020102020204" pitchFamily="34" charset="0"/>
              </a:rPr>
              <a:t>Entrainment estimates fall short of estimating population level impacts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Franklin Gothic Book" panose="020B0503020102020204" pitchFamily="34" charset="0"/>
              </a:rPr>
              <a:t>Develop a transparent, repeatable, and objective method, and release as open-source software under MIT license so others can use, improve, and contribute toward its development</a:t>
            </a:r>
          </a:p>
          <a:p>
            <a:endParaRPr lang="en-US"/>
          </a:p>
        </p:txBody>
      </p:sp>
      <p:pic>
        <p:nvPicPr>
          <p:cNvPr id="4" name="Picture 4" descr="GitHub Logo, history, meaning, symbol, PNG">
            <a:extLst>
              <a:ext uri="{FF2B5EF4-FFF2-40B4-BE49-F238E27FC236}">
                <a16:creationId xmlns:a16="http://schemas.microsoft.com/office/drawing/2014/main" id="{E3A213FB-C5E0-B2D1-6628-A684C9187E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65" b="21184"/>
          <a:stretch/>
        </p:blipFill>
        <p:spPr bwMode="auto">
          <a:xfrm>
            <a:off x="9290785" y="1642251"/>
            <a:ext cx="2514502" cy="747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E08B71E-7D98-0A04-427E-66D2C5123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416" y="3429000"/>
            <a:ext cx="2025241" cy="2864028"/>
          </a:xfrm>
          <a:prstGeom prst="rect">
            <a:avLst/>
          </a:prstGeom>
        </p:spPr>
      </p:pic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FB320DF9-4C86-1B7F-6527-6AA12CE5DE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551" y="2341034"/>
            <a:ext cx="392444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71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8B094-C12C-DA78-2D19-865277AF9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693" y="391251"/>
            <a:ext cx="10282237" cy="1325563"/>
          </a:xfrm>
        </p:spPr>
        <p:txBody>
          <a:bodyPr/>
          <a:lstStyle/>
          <a:p>
            <a:r>
              <a:rPr lang="en-US"/>
              <a:t>stryke.py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CC255-8B80-156D-711B-06B476FA1C3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44057" y="1953994"/>
            <a:ext cx="4995571" cy="4352925"/>
          </a:xfrm>
        </p:spPr>
        <p:txBody>
          <a:bodyPr>
            <a:normAutofit fontScale="92500"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Franklin Gothic Book" panose="020B0503020102020204" pitchFamily="34" charset="0"/>
              </a:rPr>
              <a:t>Individual based model – follows the fate of individual fish in a simulated population as they migrate through a hydroelectric facility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Franklin Gothic Book" panose="020B0503020102020204" pitchFamily="34" charset="0"/>
              </a:rPr>
              <a:t>Population size, individual lengths, movement, and survival are simulated with Monte Carlo methods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Franklin Gothic Book" panose="020B0503020102020204" pitchFamily="34" charset="0"/>
              </a:rPr>
              <a:t>Python 3.7.x with MS Excel interface</a:t>
            </a:r>
          </a:p>
        </p:txBody>
      </p:sp>
      <p:pic>
        <p:nvPicPr>
          <p:cNvPr id="6" name="Picture 5" descr="A picture containing blue, ocean floor&#10;&#10;Description automatically generated">
            <a:extLst>
              <a:ext uri="{FF2B5EF4-FFF2-40B4-BE49-F238E27FC236}">
                <a16:creationId xmlns:a16="http://schemas.microsoft.com/office/drawing/2014/main" id="{77A9683E-1894-CF81-BB73-BB9275EC3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707" y="-14599"/>
            <a:ext cx="5154450" cy="687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78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1D82-E713-5CEF-8787-A666C147F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– Describing Entrainment Events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F743C-63F4-F9F1-77A3-6664F7D9E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3909" y="1322999"/>
            <a:ext cx="6455532" cy="4351338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Stryke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simulates the </a:t>
            </a:r>
            <a:r>
              <a:rPr lang="en-US" i="1" u="sng" dirty="0">
                <a:solidFill>
                  <a:schemeClr val="bg2">
                    <a:lumMod val="50000"/>
                  </a:schemeClr>
                </a:solidFill>
              </a:rPr>
              <a:t>magnitude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and </a:t>
            </a:r>
            <a:r>
              <a:rPr lang="en-US" i="1" u="sng" dirty="0">
                <a:solidFill>
                  <a:schemeClr val="bg2">
                    <a:lumMod val="50000"/>
                  </a:schemeClr>
                </a:solidFill>
              </a:rPr>
              <a:t>frequency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of entrainment events by sampling from distributions fit to empirical observations 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Database of monthly observations from 73 facilities (EPRI 1997)</a:t>
            </a:r>
          </a:p>
          <a:p>
            <a:pPr lvl="1"/>
            <a:r>
              <a:rPr lang="en-US" dirty="0"/>
              <a:t>Normalized for discharge: fish per Mft</a:t>
            </a:r>
            <a:r>
              <a:rPr lang="en-US" baseline="30000" dirty="0"/>
              <a:t>3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Pattern repeated across species and regions</a:t>
            </a:r>
            <a:endParaRPr lang="en-US" dirty="0"/>
          </a:p>
        </p:txBody>
      </p:sp>
      <p:pic>
        <p:nvPicPr>
          <p:cNvPr id="6" name="Content Placeholder 5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F8674CFA-3251-911F-3571-696D455084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282" y="1598435"/>
            <a:ext cx="4130332" cy="41303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D72657-0CA2-8B24-71BB-02226EC7A30E}"/>
              </a:ext>
            </a:extLst>
          </p:cNvPr>
          <p:cNvSpPr txBox="1"/>
          <p:nvPr/>
        </p:nvSpPr>
        <p:spPr>
          <a:xfrm>
            <a:off x="6096000" y="5631742"/>
            <a:ext cx="599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how big can an event get and how frequently do they occur?</a:t>
            </a:r>
          </a:p>
          <a:p>
            <a:endParaRPr lang="en-US" dirty="0">
              <a:ln>
                <a:solidFill>
                  <a:schemeClr val="tx1"/>
                </a:solidFill>
              </a:ln>
              <a:solidFill>
                <a:schemeClr val="tx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DB9639-4A17-F8CB-69C8-195F72F5FD1B}"/>
              </a:ext>
            </a:extLst>
          </p:cNvPr>
          <p:cNvSpPr/>
          <p:nvPr/>
        </p:nvSpPr>
        <p:spPr>
          <a:xfrm>
            <a:off x="7712254" y="890549"/>
            <a:ext cx="272638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EVT not CLT</a:t>
            </a:r>
          </a:p>
        </p:txBody>
      </p:sp>
    </p:spTree>
    <p:extLst>
      <p:ext uri="{BB962C8B-B14F-4D97-AF65-F5344CB8AC3E}">
        <p14:creationId xmlns:p14="http://schemas.microsoft.com/office/powerpoint/2010/main" val="379904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7D100-B41E-E8B8-6E4E-0360CE3B5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 describes impact across all life stages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E6F08-2E9E-4686-CB50-73A7924E9ADB}"/>
              </a:ext>
            </a:extLst>
          </p:cNvPr>
          <p:cNvSpPr txBox="1"/>
          <p:nvPr/>
        </p:nvSpPr>
        <p:spPr>
          <a:xfrm>
            <a:off x="3527984" y="6308209"/>
            <a:ext cx="5457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Alosa </a:t>
            </a:r>
            <a:r>
              <a:rPr lang="en-US" i="1" dirty="0" err="1"/>
              <a:t>sapidissima</a:t>
            </a:r>
            <a:r>
              <a:rPr lang="en-US" i="1" dirty="0"/>
              <a:t> </a:t>
            </a:r>
            <a:r>
              <a:rPr lang="en-US" dirty="0"/>
              <a:t>Egg / Mft</a:t>
            </a:r>
            <a:r>
              <a:rPr lang="en-US" baseline="30000" dirty="0"/>
              <a:t>3</a:t>
            </a:r>
            <a:r>
              <a:rPr lang="en-US" dirty="0"/>
              <a:t> - pumped storage facility 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8D16CF21-FB47-2BFD-4CEC-49D6AC495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618" y="1571608"/>
            <a:ext cx="6016764" cy="473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556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D4546-8D55-E54A-E02F-2724AA97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also describes impact to much different species</a:t>
            </a: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88D66824-98D0-0722-0E55-8DDA6A44CEE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30773614"/>
                  </p:ext>
                </p:extLst>
              </p:nvPr>
            </p:nvGraphicFramePr>
            <p:xfrm>
              <a:off x="2590800" y="1745552"/>
              <a:ext cx="7010400" cy="4441888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Chart 4">
                <a:extLst>
                  <a:ext uri="{FF2B5EF4-FFF2-40B4-BE49-F238E27FC236}">
                    <a16:creationId xmlns:a16="http://schemas.microsoft.com/office/drawing/2014/main" id="{88D66824-98D0-0722-0E55-8DDA6A44CE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90800" y="1745552"/>
                <a:ext cx="7010400" cy="4441888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56E5E1B-54CA-E7AF-3BD2-30A6C64C060E}"/>
              </a:ext>
            </a:extLst>
          </p:cNvPr>
          <p:cNvSpPr txBox="1"/>
          <p:nvPr/>
        </p:nvSpPr>
        <p:spPr>
          <a:xfrm>
            <a:off x="2805323" y="6242304"/>
            <a:ext cx="6325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Green crab count per impingement sample – cooling water intake</a:t>
            </a:r>
          </a:p>
        </p:txBody>
      </p:sp>
    </p:spTree>
    <p:extLst>
      <p:ext uri="{BB962C8B-B14F-4D97-AF65-F5344CB8AC3E}">
        <p14:creationId xmlns:p14="http://schemas.microsoft.com/office/powerpoint/2010/main" val="3067063918"/>
      </p:ext>
    </p:extLst>
  </p:cSld>
  <p:clrMapOvr>
    <a:masterClrMapping/>
  </p:clrMapOvr>
</p:sld>
</file>

<file path=ppt/theme/theme1.xml><?xml version="1.0" encoding="utf-8"?>
<a:theme xmlns:a="http://schemas.openxmlformats.org/drawingml/2006/main" name="Kleinschmidt_TEMPLATE 4 - WIDE SCREEN FORMAT - Recommended">
  <a:themeElements>
    <a:clrScheme name="KleinSchmidtWave">
      <a:dk1>
        <a:srgbClr val="1E4E79"/>
      </a:dk1>
      <a:lt1>
        <a:sysClr val="window" lastClr="FFFFFF"/>
      </a:lt1>
      <a:dk2>
        <a:srgbClr val="1E4E79"/>
      </a:dk2>
      <a:lt2>
        <a:srgbClr val="E7E6E6"/>
      </a:lt2>
      <a:accent1>
        <a:srgbClr val="1E4E79"/>
      </a:accent1>
      <a:accent2>
        <a:srgbClr val="70AD47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B0F0"/>
      </a:hlink>
      <a:folHlink>
        <a:srgbClr val="ED7D31"/>
      </a:folHlink>
    </a:clrScheme>
    <a:fontScheme name="KA Brand">
      <a:majorFont>
        <a:latin typeface="Franklin Gothic Heavy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S_WaveTemplate01a.potx" id="{4A4CDC1F-AB17-4C15-B809-E67949415502}" vid="{43EAA2E5-C7AC-454B-887D-569CD6826447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S_WaveTemplate01a.potx" id="{4A4CDC1F-AB17-4C15-B809-E67949415502}" vid="{059A7A33-55A2-4A74-9F39-F6150DEF2E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Kleinschmidt_TEMPLATE 4 - WIDE SCREEN FORMAT - Recommended</Template>
  <TotalTime>6557</TotalTime>
  <Words>888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Cambria Math</vt:lpstr>
      <vt:lpstr>Franklin Gothic Book</vt:lpstr>
      <vt:lpstr>Franklin Gothic Demi</vt:lpstr>
      <vt:lpstr>Segoe UI</vt:lpstr>
      <vt:lpstr>Wingdings</vt:lpstr>
      <vt:lpstr>Kleinschmidt_TEMPLATE 4 - WIDE SCREEN FORMAT - Recommended</vt:lpstr>
      <vt:lpstr>Custom Design</vt:lpstr>
      <vt:lpstr>A Modern Approach to Estimating Impact on Aquatic Populations from Entrainment at Hydroelectric Facilities: Fish Entrainment Risk Assessment (FERA)</vt:lpstr>
      <vt:lpstr>Introduction</vt:lpstr>
      <vt:lpstr>Ecological Risk Assessment</vt:lpstr>
      <vt:lpstr>Existing Entrainment Estimators</vt:lpstr>
      <vt:lpstr>Motivation</vt:lpstr>
      <vt:lpstr>stryke.py</vt:lpstr>
      <vt:lpstr>Methods – Describing Entrainment Events</vt:lpstr>
      <vt:lpstr>Pattern describes impact across all life stages</vt:lpstr>
      <vt:lpstr>Pattern also describes impact to much different species</vt:lpstr>
      <vt:lpstr>Pattern exists with different observation techniques</vt:lpstr>
      <vt:lpstr>Methods – Movement and Migration</vt:lpstr>
      <vt:lpstr>Methods – Simulating Survival</vt:lpstr>
      <vt:lpstr>Yearly Entrainment Estimate (Impact)</vt:lpstr>
      <vt:lpstr>Typical Simulation Results</vt:lpstr>
      <vt:lpstr>Discussion/Conclusion/Next Steps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Modern Approach to Estimating Impact on Aquatic Populations from Entrainment at Hydroelectric Facilities: Fish Entrainment Risk Assessment (FERA)</dc:title>
  <dc:creator>Kevin Nebiolo</dc:creator>
  <cp:lastModifiedBy>Kevin Nebiolo</cp:lastModifiedBy>
  <cp:revision>6</cp:revision>
  <dcterms:created xsi:type="dcterms:W3CDTF">2022-12-02T14:36:24Z</dcterms:created>
  <dcterms:modified xsi:type="dcterms:W3CDTF">2023-01-07T16:03:28Z</dcterms:modified>
</cp:coreProperties>
</file>