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77" r:id="rId4"/>
    <p:sldId id="283" r:id="rId5"/>
    <p:sldId id="285" r:id="rId6"/>
    <p:sldId id="286" r:id="rId7"/>
    <p:sldId id="291" r:id="rId8"/>
    <p:sldId id="287" r:id="rId9"/>
    <p:sldId id="288" r:id="rId10"/>
    <p:sldId id="290" r:id="rId11"/>
    <p:sldId id="294" r:id="rId12"/>
    <p:sldId id="289" r:id="rId13"/>
    <p:sldId id="263" r:id="rId14"/>
    <p:sldId id="284" r:id="rId15"/>
    <p:sldId id="292" r:id="rId16"/>
    <p:sldId id="293" r:id="rId17"/>
    <p:sldId id="295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04040"/>
    <a:srgbClr val="292929"/>
    <a:srgbClr val="FFFFFF"/>
    <a:srgbClr val="D6E1FF"/>
    <a:srgbClr val="D6FFFF"/>
    <a:srgbClr val="EEF2FF"/>
    <a:srgbClr val="C6D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08" autoAdjust="0"/>
  </p:normalViewPr>
  <p:slideViewPr>
    <p:cSldViewPr>
      <p:cViewPr varScale="1">
        <p:scale>
          <a:sx n="117" d="100"/>
          <a:sy n="117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EC5D-4A85-40E8-8CE8-2BEB4B481F3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9439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95300" y="2493640"/>
            <a:ext cx="8128000" cy="1295400"/>
          </a:xfrm>
        </p:spPr>
        <p:txBody>
          <a:bodyPr/>
          <a:lstStyle/>
          <a:p>
            <a:r>
              <a:rPr lang="de-DE" sz="5400" dirty="0" smtClean="0"/>
              <a:t>Demo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304800"/>
          </a:xfrm>
        </p:spPr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989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50" name="Picture 2" descr="E:\Studia\webapp2\docs\Screenshot_MainWin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71612"/>
            <a:ext cx="8929750" cy="4621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Conquering</a:t>
            </a:r>
            <a:r>
              <a:rPr lang="de-DE" dirty="0" smtClean="0"/>
              <a:t> Places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conquering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nearby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(150m)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sufficient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across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initiator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upfront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5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maxStrength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de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26" name="Picture 2" descr="C:\Users\fenhel-new\Downloads\soldi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24" y="1412776"/>
            <a:ext cx="1768484" cy="1373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4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Deploying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Building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809555"/>
            <a:ext cx="81014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Players can use their resources to </a:t>
            </a:r>
            <a:r>
              <a:rPr lang="en-US" sz="1600" smtClean="0">
                <a:solidFill>
                  <a:srgbClr val="FF9900"/>
                </a:solidFill>
              </a:rPr>
              <a:t>build</a:t>
            </a:r>
            <a:r>
              <a:rPr lang="en-US" sz="1600" smtClean="0"/>
              <a:t> units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Total amount of units is </a:t>
            </a:r>
            <a:r>
              <a:rPr lang="en-US" sz="1600" smtClean="0">
                <a:solidFill>
                  <a:srgbClr val="FF9900"/>
                </a:solidFill>
              </a:rPr>
              <a:t>limited</a:t>
            </a:r>
            <a:r>
              <a:rPr lang="en-US" sz="1600" smtClean="0"/>
              <a:t> by the </a:t>
            </a:r>
            <a:r>
              <a:rPr lang="en-US" sz="1600" smtClean="0">
                <a:solidFill>
                  <a:srgbClr val="FF9900"/>
                </a:solidFill>
              </a:rPr>
              <a:t>food</a:t>
            </a:r>
            <a:r>
              <a:rPr lang="en-US" sz="1600" smtClean="0"/>
              <a:t> resource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Units live until they </a:t>
            </a:r>
            <a:r>
              <a:rPr lang="en-US" sz="1600" smtClean="0">
                <a:solidFill>
                  <a:srgbClr val="FF9900"/>
                </a:solidFill>
              </a:rPr>
              <a:t>fail</a:t>
            </a:r>
            <a:r>
              <a:rPr lang="en-US" sz="1600" smtClean="0"/>
              <a:t> at a conquering attempt</a:t>
            </a:r>
            <a:endParaRPr lang="en-US" sz="1600" dirty="0" smtClean="0"/>
          </a:p>
        </p:txBody>
      </p:sp>
      <p:pic>
        <p:nvPicPr>
          <p:cNvPr id="1026" name="Picture 2" descr="G:\WebAppLab\pi-puppids\docs\build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12976"/>
            <a:ext cx="5328592" cy="2961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G:\WebAppLab\pi-puppids\docs\unitTa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24" y="3356992"/>
            <a:ext cx="255270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Team management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Rounded Rectangle 8"/>
          <p:cNvSpPr>
            <a:spLocks noGrp="1"/>
          </p:cNvSpPr>
          <p:nvPr>
            <p:ph idx="1"/>
          </p:nvPr>
        </p:nvSpPr>
        <p:spPr bwMode="auto">
          <a:xfrm>
            <a:off x="428596" y="3571876"/>
            <a:ext cx="3778248" cy="2428892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pl-PL" sz="2000" dirty="0" err="1" smtClean="0"/>
              <a:t>Actions</a:t>
            </a:r>
            <a:endParaRPr lang="pl-PL" sz="2000" dirty="0" smtClean="0"/>
          </a:p>
          <a:p>
            <a:r>
              <a:rPr lang="pl-PL" sz="2000" dirty="0" err="1" smtClean="0"/>
              <a:t>Inviting</a:t>
            </a:r>
            <a:r>
              <a:rPr lang="pl-PL" sz="2000" dirty="0" smtClean="0"/>
              <a:t> </a:t>
            </a:r>
            <a:r>
              <a:rPr lang="pl-PL" sz="2000" dirty="0" err="1" smtClean="0"/>
              <a:t>players</a:t>
            </a:r>
            <a:r>
              <a:rPr lang="pl-PL" sz="2000" dirty="0" smtClean="0"/>
              <a:t> to </a:t>
            </a:r>
            <a:r>
              <a:rPr lang="pl-PL" sz="2000" dirty="0" err="1" smtClean="0"/>
              <a:t>the</a:t>
            </a:r>
            <a:r>
              <a:rPr lang="pl-PL" sz="2000" dirty="0" smtClean="0"/>
              <a:t> team</a:t>
            </a:r>
          </a:p>
          <a:p>
            <a:r>
              <a:rPr lang="pl-PL" sz="2000" dirty="0" err="1" smtClean="0"/>
              <a:t>Inviting</a:t>
            </a:r>
            <a:r>
              <a:rPr lang="pl-PL" sz="2000" dirty="0" smtClean="0"/>
              <a:t> </a:t>
            </a:r>
            <a:r>
              <a:rPr lang="pl-PL" sz="2000" dirty="0" err="1" smtClean="0"/>
              <a:t>stragers</a:t>
            </a:r>
            <a:endParaRPr lang="pl-PL" sz="2000" dirty="0" smtClean="0"/>
          </a:p>
          <a:p>
            <a:r>
              <a:rPr lang="pl-PL" sz="2000" dirty="0" err="1" smtClean="0"/>
              <a:t>Deleting</a:t>
            </a:r>
            <a:r>
              <a:rPr lang="pl-PL" sz="2000" dirty="0" smtClean="0"/>
              <a:t> </a:t>
            </a:r>
            <a:r>
              <a:rPr lang="pl-PL" sz="2000" dirty="0" err="1" smtClean="0"/>
              <a:t>players</a:t>
            </a:r>
            <a:endParaRPr lang="pl-PL" sz="2000" dirty="0" smtClean="0"/>
          </a:p>
          <a:p>
            <a:r>
              <a:rPr lang="pl-PL" sz="2000" dirty="0" err="1" smtClean="0"/>
              <a:t>Changing</a:t>
            </a:r>
            <a:r>
              <a:rPr lang="pl-PL" sz="2000" dirty="0" smtClean="0"/>
              <a:t> team </a:t>
            </a:r>
            <a:r>
              <a:rPr lang="pl-PL" sz="2000" dirty="0" err="1" smtClean="0"/>
              <a:t>name</a:t>
            </a:r>
            <a:r>
              <a:rPr lang="pl-PL" sz="2000" dirty="0" smtClean="0"/>
              <a:t> and </a:t>
            </a:r>
            <a:r>
              <a:rPr lang="pl-PL" sz="2000" dirty="0" err="1" smtClean="0"/>
              <a:t>avatar</a:t>
            </a:r>
            <a:endParaRPr lang="pl-PL" sz="2000" dirty="0" smtClean="0"/>
          </a:p>
          <a:p>
            <a:endParaRPr lang="pl-PL" dirty="0"/>
          </a:p>
        </p:txBody>
      </p:sp>
      <p:sp>
        <p:nvSpPr>
          <p:cNvPr id="8" name="Rounded Rectangle 8"/>
          <p:cNvSpPr txBox="1">
            <a:spLocks/>
          </p:cNvSpPr>
          <p:nvPr/>
        </p:nvSpPr>
        <p:spPr bwMode="auto">
          <a:xfrm>
            <a:off x="428596" y="1714488"/>
            <a:ext cx="3786214" cy="1714512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Team master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l-PL" sz="2000" kern="0" dirty="0" err="1" smtClean="0">
                <a:solidFill>
                  <a:schemeClr val="bg1"/>
                </a:solidFill>
                <a:ea typeface="ＭＳ Ｐゴシック" pitchFamily="-65" charset="-128"/>
                <a:cs typeface="ＭＳ Ｐゴシック" pitchFamily="18" charset="-128"/>
              </a:rPr>
              <a:t>Permissions</a:t>
            </a:r>
            <a:endParaRPr kumimoji="0" lang="pl-PL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Who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becomes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a team master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428736"/>
            <a:ext cx="44005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Acceptance</a:t>
            </a:r>
            <a:r>
              <a:rPr lang="pl-PL" dirty="0" smtClean="0"/>
              <a:t> of an </a:t>
            </a:r>
            <a:r>
              <a:rPr lang="pl-PL" dirty="0" err="1" smtClean="0"/>
              <a:t>invitation</a:t>
            </a:r>
            <a:r>
              <a:rPr lang="pl-PL" dirty="0" smtClean="0"/>
              <a:t> – </a:t>
            </a:r>
            <a:r>
              <a:rPr lang="pl-PL" dirty="0" err="1" smtClean="0"/>
              <a:t>schema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Prostokąt 7"/>
          <p:cNvSpPr/>
          <p:nvPr/>
        </p:nvSpPr>
        <p:spPr bwMode="auto">
          <a:xfrm>
            <a:off x="785786" y="1928802"/>
            <a:ext cx="7715304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Team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master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invites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someone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Prostokąt 8"/>
          <p:cNvSpPr/>
          <p:nvPr/>
        </p:nvSpPr>
        <p:spPr bwMode="auto">
          <a:xfrm>
            <a:off x="785786" y="2285992"/>
            <a:ext cx="2571768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registred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player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already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belonging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a team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Prostokąt 9"/>
          <p:cNvSpPr/>
          <p:nvPr/>
        </p:nvSpPr>
        <p:spPr bwMode="auto">
          <a:xfrm>
            <a:off x="3428992" y="2285992"/>
            <a:ext cx="2500330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registred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player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baseline="0" dirty="0" err="1" smtClean="0">
                <a:latin typeface="Arial" pitchFamily="34" charset="0"/>
              </a:rPr>
              <a:t>before</a:t>
            </a:r>
            <a:r>
              <a:rPr lang="pl-PL" sz="1400" dirty="0" smtClean="0">
                <a:latin typeface="Arial" pitchFamily="34" charset="0"/>
              </a:rPr>
              <a:t> first </a:t>
            </a:r>
            <a:r>
              <a:rPr lang="pl-PL" sz="1400" dirty="0" err="1" smtClean="0">
                <a:latin typeface="Arial" pitchFamily="34" charset="0"/>
              </a:rPr>
              <a:t>logging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in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Prostokąt 10"/>
          <p:cNvSpPr/>
          <p:nvPr/>
        </p:nvSpPr>
        <p:spPr bwMode="auto">
          <a:xfrm>
            <a:off x="6000760" y="2285992"/>
            <a:ext cx="2500330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Not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registered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person by email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Prostokąt 11"/>
          <p:cNvSpPr/>
          <p:nvPr/>
        </p:nvSpPr>
        <p:spPr bwMode="auto">
          <a:xfrm>
            <a:off x="785786" y="2928934"/>
            <a:ext cx="5143536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Invitation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sent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player’s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email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address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Prostokąt 13"/>
          <p:cNvSpPr/>
          <p:nvPr/>
        </p:nvSpPr>
        <p:spPr bwMode="auto">
          <a:xfrm>
            <a:off x="6000760" y="2928934"/>
            <a:ext cx="2500330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Invitation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sent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given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email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address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Prostokąt 14"/>
          <p:cNvSpPr/>
          <p:nvPr/>
        </p:nvSpPr>
        <p:spPr bwMode="auto">
          <a:xfrm>
            <a:off x="785786" y="3500438"/>
            <a:ext cx="7715304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perso</a:t>
            </a:r>
            <a:r>
              <a:rPr lang="pl-PL" sz="1400" dirty="0" smtClean="0">
                <a:latin typeface="Arial" pitchFamily="34" charset="0"/>
              </a:rPr>
              <a:t>n </a:t>
            </a:r>
            <a:r>
              <a:rPr lang="pl-PL" sz="1400" dirty="0" err="1" smtClean="0">
                <a:latin typeface="Arial" pitchFamily="34" charset="0"/>
              </a:rPr>
              <a:t>clicks</a:t>
            </a:r>
            <a:r>
              <a:rPr lang="pl-PL" sz="1400" dirty="0" smtClean="0">
                <a:latin typeface="Arial" pitchFamily="34" charset="0"/>
              </a:rPr>
              <a:t> on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confirmation</a:t>
            </a:r>
            <a:r>
              <a:rPr lang="pl-PL" sz="1400" dirty="0" smtClean="0">
                <a:latin typeface="Arial" pitchFamily="34" charset="0"/>
              </a:rPr>
              <a:t> link </a:t>
            </a:r>
            <a:r>
              <a:rPr lang="pl-PL" sz="1400" dirty="0" err="1" smtClean="0">
                <a:latin typeface="Arial" pitchFamily="34" charset="0"/>
              </a:rPr>
              <a:t>in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email to </a:t>
            </a:r>
            <a:r>
              <a:rPr lang="pl-PL" sz="1400" dirty="0" err="1" smtClean="0">
                <a:latin typeface="Arial" pitchFamily="34" charset="0"/>
              </a:rPr>
              <a:t>proceed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6572264" y="3857628"/>
            <a:ext cx="1928826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Redirection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registration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page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Prostokąt 16"/>
          <p:cNvSpPr/>
          <p:nvPr/>
        </p:nvSpPr>
        <p:spPr bwMode="auto">
          <a:xfrm>
            <a:off x="785786" y="3857628"/>
            <a:ext cx="4929222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Redirection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log-in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page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if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not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logged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Prostokąt 17"/>
          <p:cNvSpPr/>
          <p:nvPr/>
        </p:nvSpPr>
        <p:spPr bwMode="auto">
          <a:xfrm>
            <a:off x="785786" y="5214950"/>
            <a:ext cx="7715304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player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joins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new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team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Prostokąt 20"/>
          <p:cNvSpPr/>
          <p:nvPr/>
        </p:nvSpPr>
        <p:spPr bwMode="auto">
          <a:xfrm>
            <a:off x="785786" y="4429132"/>
            <a:ext cx="2571768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If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faction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smtClean="0">
                <a:latin typeface="Arial" pitchFamily="34" charset="0"/>
              </a:rPr>
              <a:t>and/</a:t>
            </a:r>
            <a:r>
              <a:rPr lang="pl-PL" sz="1400" dirty="0" err="1" smtClean="0">
                <a:latin typeface="Arial" pitchFamily="34" charset="0"/>
              </a:rPr>
              <a:t>or</a:t>
            </a:r>
            <a:r>
              <a:rPr lang="pl-PL" sz="1400" dirty="0" smtClean="0">
                <a:latin typeface="Arial" pitchFamily="34" charset="0"/>
              </a:rPr>
              <a:t> city </a:t>
            </a:r>
            <a:r>
              <a:rPr lang="pl-PL" sz="1400" dirty="0" err="1" smtClean="0">
                <a:latin typeface="Arial" pitchFamily="34" charset="0"/>
              </a:rPr>
              <a:t>differs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player </a:t>
            </a:r>
            <a:r>
              <a:rPr lang="pl-PL" sz="1400" dirty="0" err="1" smtClean="0">
                <a:latin typeface="Arial" pitchFamily="34" charset="0"/>
              </a:rPr>
              <a:t>is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asked</a:t>
            </a:r>
            <a:r>
              <a:rPr lang="pl-PL" sz="1400" dirty="0" smtClean="0">
                <a:latin typeface="Arial" pitchFamily="34" charset="0"/>
              </a:rPr>
              <a:t> to </a:t>
            </a:r>
            <a:r>
              <a:rPr lang="pl-PL" sz="1400" dirty="0" err="1" smtClean="0">
                <a:latin typeface="Arial" pitchFamily="34" charset="0"/>
              </a:rPr>
              <a:t>pay</a:t>
            </a:r>
            <a:r>
              <a:rPr lang="pl-PL" sz="1400" dirty="0" smtClean="0">
                <a:latin typeface="Arial" pitchFamily="34" charset="0"/>
              </a:rPr>
              <a:t> for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change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rostokąt 21"/>
          <p:cNvSpPr/>
          <p:nvPr/>
        </p:nvSpPr>
        <p:spPr bwMode="auto">
          <a:xfrm>
            <a:off x="3428992" y="4429132"/>
            <a:ext cx="5072098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 err="1" smtClean="0">
                <a:latin typeface="Arial" pitchFamily="34" charset="0"/>
              </a:rPr>
              <a:t>If</a:t>
            </a:r>
            <a:r>
              <a:rPr lang="pl-PL" sz="1400" dirty="0" smtClean="0">
                <a:latin typeface="Arial" pitchFamily="34" charset="0"/>
              </a:rPr>
              <a:t> log </a:t>
            </a:r>
            <a:r>
              <a:rPr lang="pl-PL" sz="1400" dirty="0" err="1" smtClean="0">
                <a:latin typeface="Arial" pitchFamily="34" charset="0"/>
              </a:rPr>
              <a:t>in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before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clicking</a:t>
            </a:r>
            <a:r>
              <a:rPr lang="pl-PL" sz="1400" dirty="0" smtClean="0">
                <a:latin typeface="Arial" pitchFamily="34" charset="0"/>
              </a:rPr>
              <a:t>,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confirmation</a:t>
            </a:r>
            <a:r>
              <a:rPr lang="pl-PL" sz="1400" dirty="0" smtClean="0">
                <a:latin typeface="Arial" pitchFamily="34" charset="0"/>
              </a:rPr>
              <a:t> link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invitation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can</a:t>
            </a:r>
            <a:r>
              <a:rPr lang="pl-PL" sz="1400" dirty="0" smtClean="0">
                <a:latin typeface="Arial" pitchFamily="34" charset="0"/>
              </a:rPr>
              <a:t> be </a:t>
            </a:r>
            <a:r>
              <a:rPr lang="pl-PL" sz="1400" dirty="0" err="1" smtClean="0">
                <a:latin typeface="Arial" pitchFamily="34" charset="0"/>
              </a:rPr>
              <a:t>accepted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from</a:t>
            </a:r>
            <a:r>
              <a:rPr lang="pl-PL" sz="1400" dirty="0" smtClean="0">
                <a:latin typeface="Arial" pitchFamily="34" charset="0"/>
              </a:rPr>
              <a:t> first </a:t>
            </a:r>
            <a:r>
              <a:rPr lang="pl-PL" sz="1400" dirty="0" err="1" smtClean="0">
                <a:latin typeface="Arial" pitchFamily="34" charset="0"/>
              </a:rPr>
              <a:t>logging</a:t>
            </a:r>
            <a:r>
              <a:rPr lang="pl-PL" sz="1400" dirty="0" smtClean="0">
                <a:latin typeface="Arial" pitchFamily="34" charset="0"/>
              </a:rPr>
              <a:t> dialog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5" name="Łącznik prosty ze strzałką 24"/>
          <p:cNvCxnSpPr/>
          <p:nvPr/>
        </p:nvCxnSpPr>
        <p:spPr bwMode="auto">
          <a:xfrm rot="10800000">
            <a:off x="5857884" y="3857628"/>
            <a:ext cx="642942" cy="357190"/>
          </a:xfrm>
          <a:prstGeom prst="straightConnector1">
            <a:avLst/>
          </a:prstGeom>
          <a:ln w="31750" cap="sq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95300" y="2493640"/>
            <a:ext cx="8128000" cy="1295400"/>
          </a:xfrm>
        </p:spPr>
        <p:txBody>
          <a:bodyPr/>
          <a:lstStyle/>
          <a:p>
            <a:r>
              <a:rPr lang="pl-PL" sz="5400" dirty="0" err="1" smtClean="0"/>
              <a:t>The</a:t>
            </a:r>
            <a:r>
              <a:rPr lang="pl-PL" sz="5400" dirty="0" smtClean="0"/>
              <a:t> </a:t>
            </a:r>
            <a:r>
              <a:rPr lang="pl-PL" sz="5400" dirty="0" err="1" smtClean="0"/>
              <a:t>end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428860" y="6400800"/>
            <a:ext cx="6232540" cy="304800"/>
          </a:xfrm>
        </p:spPr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304800"/>
          </a:xfrm>
        </p:spPr>
        <p:txBody>
          <a:bodyPr/>
          <a:lstStyle/>
          <a:p>
            <a:fld id="{121E5A8C-2088-45D2-9D84-10B3EA412A4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989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Based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on Google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Places API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1/3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2303748" y="5013176"/>
            <a:ext cx="4536504" cy="1152128"/>
          </a:xfrm>
          <a:prstGeom prst="flowChartMagneticDisk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1" name="Picture 3" descr="G:\WebAppLab\pi-puppids\docs\PoweredMongoDBgreen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850" y="5470996"/>
            <a:ext cx="1638300" cy="622300"/>
          </a:xfrm>
          <a:prstGeom prst="rect">
            <a:avLst/>
          </a:prstGeom>
          <a:noFill/>
        </p:spPr>
      </p:pic>
      <p:sp>
        <p:nvSpPr>
          <p:cNvPr id="21" name="Abgerundetes Rechteck 20"/>
          <p:cNvSpPr/>
          <p:nvPr/>
        </p:nvSpPr>
        <p:spPr bwMode="auto">
          <a:xfrm>
            <a:off x="3131840" y="4365104"/>
            <a:ext cx="2880320" cy="360040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morphia</a:t>
            </a:r>
            <a:endParaRPr lang="de-DE" sz="24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4572000" y="4797152"/>
            <a:ext cx="0" cy="14401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563888" y="2996952"/>
            <a:ext cx="2016224" cy="806490"/>
            <a:chOff x="3563888" y="3140968"/>
            <a:chExt cx="2016224" cy="80649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63888" y="3140968"/>
              <a:ext cx="2016224" cy="806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G:\WebAppLab\pi-puppids\docs\pl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74457" y="3237884"/>
              <a:ext cx="1795087" cy="612659"/>
            </a:xfrm>
            <a:prstGeom prst="rect">
              <a:avLst/>
            </a:prstGeom>
            <a:noFill/>
          </p:spPr>
        </p:pic>
      </p:grpSp>
      <p:cxnSp>
        <p:nvCxnSpPr>
          <p:cNvPr id="30" name="Gerade Verbindung 29"/>
          <p:cNvCxnSpPr/>
          <p:nvPr/>
        </p:nvCxnSpPr>
        <p:spPr bwMode="auto">
          <a:xfrm>
            <a:off x="4572000" y="3861048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G:\WebAppLab\pi-puppids\docs\bootstr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6395" y="1703115"/>
            <a:ext cx="717773" cy="717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 descr="G:\WebAppLab\pi-puppids\docs\jqueryU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126630"/>
            <a:ext cx="1956081" cy="51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G:\WebAppLab\pi-puppids\docs\pnotif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2060848"/>
            <a:ext cx="4318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uppieren 39"/>
          <p:cNvGrpSpPr/>
          <p:nvPr/>
        </p:nvGrpSpPr>
        <p:grpSpPr>
          <a:xfrm>
            <a:off x="6300192" y="1902430"/>
            <a:ext cx="2304256" cy="590466"/>
            <a:chOff x="4788024" y="1628800"/>
            <a:chExt cx="2304256" cy="590466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788024" y="1628800"/>
              <a:ext cx="2304256" cy="5904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4" name="Picture 6" descr="G:\WebAppLab\pi-puppids\docs\coffescript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68590" y="1685908"/>
              <a:ext cx="2143125" cy="476250"/>
            </a:xfrm>
            <a:prstGeom prst="rect">
              <a:avLst/>
            </a:prstGeom>
            <a:noFill/>
          </p:spPr>
        </p:pic>
      </p:grpSp>
      <p:sp>
        <p:nvSpPr>
          <p:cNvPr id="41" name="Abgerundetes Rechteck 40"/>
          <p:cNvSpPr/>
          <p:nvPr/>
        </p:nvSpPr>
        <p:spPr bwMode="auto">
          <a:xfrm>
            <a:off x="6660232" y="2996952"/>
            <a:ext cx="1008112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uice</a:t>
            </a:r>
          </a:p>
        </p:txBody>
      </p:sp>
      <p:cxnSp>
        <p:nvCxnSpPr>
          <p:cNvPr id="43" name="Gerade Verbindung 42"/>
          <p:cNvCxnSpPr>
            <a:stCxn id="2055" idx="2"/>
          </p:cNvCxnSpPr>
          <p:nvPr/>
        </p:nvCxnSpPr>
        <p:spPr bwMode="auto">
          <a:xfrm>
            <a:off x="1733617" y="2636912"/>
            <a:ext cx="1758263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3491880" y="2492896"/>
            <a:ext cx="216024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H="1">
            <a:off x="5220072" y="2492896"/>
            <a:ext cx="288032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5580112" y="2492896"/>
            <a:ext cx="648072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652120" y="3212976"/>
            <a:ext cx="936104" cy="20650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7" name="Picture 9" descr="G:\WebAppLab\pi-puppids\docs\akk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3097783"/>
            <a:ext cx="954081" cy="763265"/>
          </a:xfrm>
          <a:prstGeom prst="rect">
            <a:avLst/>
          </a:prstGeom>
          <a:noFill/>
        </p:spPr>
      </p:pic>
      <p:cxnSp>
        <p:nvCxnSpPr>
          <p:cNvPr id="59" name="Gerade Verbindung 58"/>
          <p:cNvCxnSpPr/>
          <p:nvPr/>
        </p:nvCxnSpPr>
        <p:spPr bwMode="auto">
          <a:xfrm flipH="1">
            <a:off x="2195736" y="3390326"/>
            <a:ext cx="1322338" cy="11068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G:\WebAppLab\pi-puppids\docs\googleMap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3717032"/>
            <a:ext cx="720080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2" name="Gerade Verbindung 31"/>
          <p:cNvCxnSpPr/>
          <p:nvPr/>
        </p:nvCxnSpPr>
        <p:spPr bwMode="auto">
          <a:xfrm>
            <a:off x="5652120" y="3645024"/>
            <a:ext cx="720080" cy="36004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Abgerundetes Rechteck 38"/>
          <p:cNvSpPr/>
          <p:nvPr/>
        </p:nvSpPr>
        <p:spPr bwMode="auto">
          <a:xfrm>
            <a:off x="1043608" y="4149080"/>
            <a:ext cx="1584176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WebSocket</a:t>
            </a:r>
          </a:p>
        </p:txBody>
      </p:sp>
      <p:cxnSp>
        <p:nvCxnSpPr>
          <p:cNvPr id="42" name="Gerade Verbindung 41"/>
          <p:cNvCxnSpPr/>
          <p:nvPr/>
        </p:nvCxnSpPr>
        <p:spPr bwMode="auto">
          <a:xfrm flipV="1">
            <a:off x="2627784" y="3645024"/>
            <a:ext cx="864096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Abgerundetes Rechteck 49"/>
          <p:cNvSpPr/>
          <p:nvPr/>
        </p:nvSpPr>
        <p:spPr bwMode="auto">
          <a:xfrm>
            <a:off x="3779912" y="1844824"/>
            <a:ext cx="1440160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Geolocation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API</a:t>
            </a:r>
            <a:endParaRPr lang="de-DE" sz="200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68" name="Gerade Verbindung 67"/>
          <p:cNvCxnSpPr/>
          <p:nvPr/>
        </p:nvCxnSpPr>
        <p:spPr bwMode="auto">
          <a:xfrm>
            <a:off x="4572000" y="2492896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2/3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042846"/>
            <a:ext cx="8317496" cy="37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de-DE" smtClean="0"/>
              <a:t>mongoDB: </a:t>
            </a:r>
            <a:r>
              <a:rPr lang="de-DE" smtClean="0">
                <a:solidFill>
                  <a:srgbClr val="FF9900"/>
                </a:solidFill>
              </a:rPr>
              <a:t>High performance </a:t>
            </a:r>
            <a:r>
              <a:rPr lang="de-DE" smtClean="0"/>
              <a:t>noSQL-database</a:t>
            </a:r>
          </a:p>
          <a:p>
            <a:pPr>
              <a:lnSpc>
                <a:spcPct val="150000"/>
              </a:lnSpc>
            </a:pPr>
            <a:r>
              <a:rPr lang="de-DE" smtClean="0"/>
              <a:t>morphia: </a:t>
            </a:r>
            <a:r>
              <a:rPr lang="de-DE" smtClean="0">
                <a:solidFill>
                  <a:srgbClr val="FF9900"/>
                </a:solidFill>
              </a:rPr>
              <a:t>Mapping</a:t>
            </a:r>
            <a:r>
              <a:rPr lang="de-DE" smtClean="0"/>
              <a:t> </a:t>
            </a:r>
            <a:r>
              <a:rPr lang="en-US" smtClean="0"/>
              <a:t>Java objects to/from MongoDB</a:t>
            </a:r>
          </a:p>
          <a:p>
            <a:pPr>
              <a:lnSpc>
                <a:spcPct val="150000"/>
              </a:lnSpc>
            </a:pPr>
            <a:r>
              <a:rPr lang="en-US" smtClean="0"/>
              <a:t>WebSocket: </a:t>
            </a:r>
            <a:r>
              <a:rPr lang="en-US" smtClean="0">
                <a:solidFill>
                  <a:srgbClr val="FF9900"/>
                </a:solidFill>
              </a:rPr>
              <a:t>Bi-directional</a:t>
            </a:r>
            <a:r>
              <a:rPr lang="en-US" smtClean="0"/>
              <a:t> communication for the web</a:t>
            </a:r>
          </a:p>
          <a:p>
            <a:pPr>
              <a:lnSpc>
                <a:spcPct val="150000"/>
              </a:lnSpc>
            </a:pPr>
            <a:r>
              <a:rPr lang="en-US" smtClean="0"/>
              <a:t>akka: Event-driven </a:t>
            </a:r>
            <a:r>
              <a:rPr lang="en-US" smtClean="0">
                <a:solidFill>
                  <a:srgbClr val="FF9900"/>
                </a:solidFill>
              </a:rPr>
              <a:t>concurrency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Guice: Dependency </a:t>
            </a:r>
            <a:r>
              <a:rPr lang="en-US" smtClean="0">
                <a:solidFill>
                  <a:srgbClr val="FF9900"/>
                </a:solidFill>
              </a:rPr>
              <a:t>injection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Google Maps/Places API: </a:t>
            </a:r>
            <a:r>
              <a:rPr lang="en-US" smtClean="0">
                <a:solidFill>
                  <a:srgbClr val="FF9900"/>
                </a:solidFill>
              </a:rPr>
              <a:t>Map</a:t>
            </a:r>
            <a:r>
              <a:rPr lang="en-US" smtClean="0"/>
              <a:t> and location data</a:t>
            </a:r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3/3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330878"/>
            <a:ext cx="8317496" cy="313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en-US" smtClean="0"/>
              <a:t>jQueryUI: JavaScript </a:t>
            </a:r>
            <a:r>
              <a:rPr lang="en-US" smtClean="0">
                <a:solidFill>
                  <a:srgbClr val="FF9900"/>
                </a:solidFill>
              </a:rPr>
              <a:t>user interface </a:t>
            </a:r>
            <a:r>
              <a:rPr lang="en-US" smtClean="0"/>
              <a:t>library</a:t>
            </a:r>
          </a:p>
          <a:p>
            <a:pPr>
              <a:lnSpc>
                <a:spcPct val="150000"/>
              </a:lnSpc>
            </a:pPr>
            <a:r>
              <a:rPr lang="en-US" smtClean="0"/>
              <a:t>Pines Notify: JavaScript </a:t>
            </a:r>
            <a:r>
              <a:rPr lang="en-US" smtClean="0">
                <a:solidFill>
                  <a:srgbClr val="FF9900"/>
                </a:solidFill>
              </a:rPr>
              <a:t>notifications</a:t>
            </a:r>
            <a:r>
              <a:rPr lang="en-US" smtClean="0"/>
              <a:t> for Bootstrap</a:t>
            </a:r>
          </a:p>
          <a:p>
            <a:pPr>
              <a:lnSpc>
                <a:spcPct val="150000"/>
              </a:lnSpc>
            </a:pPr>
            <a:r>
              <a:rPr lang="en-US" smtClean="0"/>
              <a:t>Geolocation API: Retrieve </a:t>
            </a:r>
            <a:r>
              <a:rPr lang="en-US" smtClean="0">
                <a:solidFill>
                  <a:srgbClr val="FF9900"/>
                </a:solidFill>
              </a:rPr>
              <a:t>position</a:t>
            </a:r>
            <a:r>
              <a:rPr lang="en-US" smtClean="0"/>
              <a:t> from the browser</a:t>
            </a:r>
          </a:p>
          <a:p>
            <a:pPr>
              <a:lnSpc>
                <a:spcPct val="150000"/>
              </a:lnSpc>
            </a:pPr>
            <a:r>
              <a:rPr lang="en-US" smtClean="0"/>
              <a:t>Bootstrap: Powerful </a:t>
            </a:r>
            <a:r>
              <a:rPr lang="en-US" smtClean="0">
                <a:solidFill>
                  <a:srgbClr val="FF9900"/>
                </a:solidFill>
              </a:rPr>
              <a:t>front-end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CoffeeScript: </a:t>
            </a:r>
            <a:r>
              <a:rPr lang="en-US" smtClean="0">
                <a:solidFill>
                  <a:srgbClr val="FF9900"/>
                </a:solidFill>
              </a:rPr>
              <a:t>Language</a:t>
            </a:r>
            <a:r>
              <a:rPr lang="en-US" smtClean="0"/>
              <a:t> that compiles into JavaScript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411760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83568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Model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2411760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View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411760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683568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1547664" y="522920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Actor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2987824" y="2348880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Gerade Verbindung mit Pfeil 17"/>
          <p:cNvCxnSpPr>
            <a:stCxn id="9" idx="3"/>
            <a:endCxn id="8" idx="1"/>
          </p:cNvCxnSpPr>
          <p:nvPr/>
        </p:nvCxnSpPr>
        <p:spPr bwMode="auto">
          <a:xfrm>
            <a:off x="1835696" y="3212976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" name="Gerade Verbindung mit Pfeil 21"/>
          <p:cNvCxnSpPr>
            <a:stCxn id="8" idx="2"/>
            <a:endCxn id="12" idx="0"/>
          </p:cNvCxnSpPr>
          <p:nvPr/>
        </p:nvCxnSpPr>
        <p:spPr bwMode="auto">
          <a:xfrm>
            <a:off x="2987824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stCxn id="13" idx="3"/>
            <a:endCxn id="12" idx="1"/>
          </p:cNvCxnSpPr>
          <p:nvPr/>
        </p:nvCxnSpPr>
        <p:spPr bwMode="auto">
          <a:xfrm>
            <a:off x="1835696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 bwMode="auto">
          <a:xfrm>
            <a:off x="1259632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Gerade Verbindung mit Pfeil 31"/>
          <p:cNvCxnSpPr>
            <a:stCxn id="12" idx="2"/>
            <a:endCxn id="14" idx="0"/>
          </p:cNvCxnSpPr>
          <p:nvPr/>
        </p:nvCxnSpPr>
        <p:spPr bwMode="auto">
          <a:xfrm flipH="1">
            <a:off x="2123728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5" name="Gerade Verbindung mit Pfeil 34"/>
          <p:cNvCxnSpPr/>
          <p:nvPr/>
        </p:nvCxnSpPr>
        <p:spPr bwMode="auto">
          <a:xfrm flipV="1">
            <a:off x="1835696" y="3429000"/>
            <a:ext cx="576064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8" name="Gerade Verbindung mit Pfeil 37"/>
          <p:cNvCxnSpPr>
            <a:stCxn id="9" idx="2"/>
            <a:endCxn id="13" idx="0"/>
          </p:cNvCxnSpPr>
          <p:nvPr/>
        </p:nvCxnSpPr>
        <p:spPr bwMode="auto">
          <a:xfrm>
            <a:off x="1259632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smtClean="0"/>
              <a:t>Services: Encapsulate </a:t>
            </a:r>
            <a:r>
              <a:rPr lang="de-DE" sz="2000" smtClean="0">
                <a:solidFill>
                  <a:srgbClr val="FF9900"/>
                </a:solidFill>
              </a:rPr>
              <a:t>business logic</a:t>
            </a:r>
          </a:p>
          <a:p>
            <a:r>
              <a:rPr lang="de-DE" sz="2000" smtClean="0"/>
              <a:t>DAOs: </a:t>
            </a:r>
            <a:r>
              <a:rPr lang="de-DE" sz="2000" smtClean="0">
                <a:solidFill>
                  <a:srgbClr val="FF9900"/>
                </a:solidFill>
              </a:rPr>
              <a:t>Abstract</a:t>
            </a:r>
            <a:r>
              <a:rPr lang="de-DE" sz="2000" smtClean="0"/>
              <a:t> from the database</a:t>
            </a:r>
          </a:p>
          <a:p>
            <a:r>
              <a:rPr lang="de-DE" sz="2000" smtClean="0"/>
              <a:t>Views: User interface </a:t>
            </a:r>
            <a:r>
              <a:rPr lang="de-DE" sz="2000" smtClean="0">
                <a:solidFill>
                  <a:srgbClr val="FF9900"/>
                </a:solidFill>
              </a:rPr>
              <a:t>templates</a:t>
            </a:r>
          </a:p>
          <a:p>
            <a:r>
              <a:rPr lang="de-DE" sz="2000" smtClean="0"/>
              <a:t>Models: Represent </a:t>
            </a:r>
            <a:r>
              <a:rPr lang="de-DE" sz="2000" smtClean="0">
                <a:solidFill>
                  <a:srgbClr val="FF9900"/>
                </a:solidFill>
              </a:rPr>
              <a:t>entities</a:t>
            </a:r>
          </a:p>
          <a:p>
            <a:r>
              <a:rPr lang="de-DE" sz="2000" smtClean="0"/>
              <a:t>Controller: </a:t>
            </a:r>
            <a:r>
              <a:rPr lang="de-DE" sz="2000" smtClean="0">
                <a:solidFill>
                  <a:srgbClr val="FF9900"/>
                </a:solidFill>
              </a:rPr>
              <a:t>Connect</a:t>
            </a:r>
            <a:r>
              <a:rPr lang="de-DE" sz="2000" smtClean="0"/>
              <a:t> business logic, data storage and representation</a:t>
            </a:r>
          </a:p>
          <a:p>
            <a:r>
              <a:rPr lang="de-DE" sz="2000" smtClean="0"/>
              <a:t>Actors: Carry out </a:t>
            </a:r>
            <a:r>
              <a:rPr lang="de-DE" sz="2000" smtClean="0">
                <a:solidFill>
                  <a:srgbClr val="FF9900"/>
                </a:solidFill>
              </a:rPr>
              <a:t>concurrent</a:t>
            </a:r>
            <a:r>
              <a:rPr lang="de-DE" sz="2000" smtClean="0"/>
              <a:t> and </a:t>
            </a:r>
            <a:r>
              <a:rPr lang="de-DE" sz="2000" smtClean="0">
                <a:solidFill>
                  <a:srgbClr val="FF9900"/>
                </a:solidFill>
              </a:rPr>
              <a:t>asynchronous</a:t>
            </a:r>
            <a:r>
              <a:rPr lang="de-DE" sz="2000" smtClean="0"/>
              <a:t> actions</a:t>
            </a:r>
            <a:endParaRPr lang="de-DE" sz="2000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 example: Conquering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259632" y="285293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1259632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index</a:t>
            </a:r>
            <a:endParaRPr lang="de-DE" sz="2000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1835696" y="2348880"/>
            <a:ext cx="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148064" y="1772816"/>
            <a:ext cx="36724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endParaRPr lang="de-DE" sz="2000" dirty="0"/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1187624" y="4869160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Conquering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1979712" y="3861048"/>
            <a:ext cx="1584176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Authentication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23528" y="3861048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Notification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30" name="Gerade Verbindung mit Pfeil 29"/>
          <p:cNvCxnSpPr>
            <a:stCxn id="26" idx="0"/>
            <a:endCxn id="8" idx="2"/>
          </p:cNvCxnSpPr>
          <p:nvPr/>
        </p:nvCxnSpPr>
        <p:spPr bwMode="auto">
          <a:xfrm flipV="1">
            <a:off x="971600" y="3429000"/>
            <a:ext cx="864096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4" name="Gerade Verbindung mit Pfeil 33"/>
          <p:cNvCxnSpPr>
            <a:stCxn id="23" idx="0"/>
            <a:endCxn id="8" idx="2"/>
          </p:cNvCxnSpPr>
          <p:nvPr/>
        </p:nvCxnSpPr>
        <p:spPr bwMode="auto">
          <a:xfrm flipV="1">
            <a:off x="1835696" y="3429000"/>
            <a:ext cx="0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9" name="Gerade Verbindung mit Pfeil 38"/>
          <p:cNvCxnSpPr>
            <a:stCxn id="24" idx="0"/>
            <a:endCxn id="8" idx="2"/>
          </p:cNvCxnSpPr>
          <p:nvPr/>
        </p:nvCxnSpPr>
        <p:spPr bwMode="auto">
          <a:xfrm flipH="1" flipV="1">
            <a:off x="1835696" y="3429000"/>
            <a:ext cx="936104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Abgerundetes Rechteck 41"/>
          <p:cNvSpPr/>
          <p:nvPr/>
        </p:nvSpPr>
        <p:spPr bwMode="auto">
          <a:xfrm>
            <a:off x="2627784" y="486916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Player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43" name="Gerade Verbindung mit Pfeil 42"/>
          <p:cNvCxnSpPr>
            <a:stCxn id="42" idx="0"/>
            <a:endCxn id="24" idx="2"/>
          </p:cNvCxnSpPr>
          <p:nvPr/>
        </p:nvCxnSpPr>
        <p:spPr bwMode="auto">
          <a:xfrm flipH="1" flipV="1">
            <a:off x="2771800" y="4437112"/>
            <a:ext cx="432048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" name="Gerade Verbindung mit Pfeil 46"/>
          <p:cNvCxnSpPr>
            <a:endCxn id="23" idx="2"/>
          </p:cNvCxnSpPr>
          <p:nvPr/>
        </p:nvCxnSpPr>
        <p:spPr bwMode="auto">
          <a:xfrm flipV="1">
            <a:off x="1835696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0" name="Gerade Verbindung mit Pfeil 49"/>
          <p:cNvCxnSpPr>
            <a:endCxn id="26" idx="2"/>
          </p:cNvCxnSpPr>
          <p:nvPr/>
        </p:nvCxnSpPr>
        <p:spPr bwMode="auto">
          <a:xfrm flipV="1">
            <a:off x="971600" y="4437112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3" name="Gerade Verbindung mit Pfeil 52"/>
          <p:cNvCxnSpPr>
            <a:endCxn id="42" idx="2"/>
          </p:cNvCxnSpPr>
          <p:nvPr/>
        </p:nvCxnSpPr>
        <p:spPr bwMode="auto">
          <a:xfrm flipV="1">
            <a:off x="3203848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dirty="0" err="1" smtClean="0"/>
              <a:t>index</a:t>
            </a:r>
            <a:r>
              <a:rPr lang="de-DE" sz="2000" dirty="0" smtClean="0"/>
              <a:t>: </a:t>
            </a:r>
            <a:r>
              <a:rPr lang="de-DE" sz="2000" dirty="0" smtClean="0">
                <a:solidFill>
                  <a:srgbClr val="FF9900"/>
                </a:solidFill>
              </a:rPr>
              <a:t>View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main</a:t>
            </a:r>
            <a:r>
              <a:rPr lang="de-DE" sz="2000" dirty="0" smtClean="0"/>
              <a:t> </a:t>
            </a:r>
            <a:r>
              <a:rPr lang="de-DE" sz="2000" dirty="0" err="1" smtClean="0"/>
              <a:t>interface</a:t>
            </a:r>
            <a:endParaRPr lang="de-DE" sz="2000" dirty="0" smtClean="0"/>
          </a:p>
          <a:p>
            <a:r>
              <a:rPr lang="de-DE" sz="2000" dirty="0" err="1" smtClean="0"/>
              <a:t>ConquerController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Delegates</a:t>
            </a:r>
            <a:r>
              <a:rPr lang="de-DE" sz="2000" dirty="0" smtClean="0"/>
              <a:t> </a:t>
            </a:r>
            <a:r>
              <a:rPr lang="de-DE" sz="2000" dirty="0" err="1" smtClean="0"/>
              <a:t>calls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UI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NotificationService</a:t>
            </a:r>
            <a:r>
              <a:rPr lang="de-DE" sz="2000" dirty="0" smtClean="0"/>
              <a:t>: Sends </a:t>
            </a:r>
            <a:r>
              <a:rPr lang="de-DE" sz="2000" dirty="0" err="1" smtClean="0">
                <a:solidFill>
                  <a:srgbClr val="FF9900"/>
                </a:solidFill>
              </a:rPr>
              <a:t>notifications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players</a:t>
            </a:r>
            <a:endParaRPr lang="de-DE" sz="2000" dirty="0" smtClean="0"/>
          </a:p>
          <a:p>
            <a:r>
              <a:rPr lang="de-DE" sz="2000" dirty="0" err="1" smtClean="0"/>
              <a:t>AuthenticationService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Retrieves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player</a:t>
            </a:r>
            <a:r>
              <a:rPr lang="de-DE" sz="2000" dirty="0" smtClean="0"/>
              <a:t> </a:t>
            </a:r>
            <a:r>
              <a:rPr lang="de-DE" sz="2000" dirty="0" err="1" smtClean="0"/>
              <a:t>currently</a:t>
            </a:r>
            <a:r>
              <a:rPr lang="de-DE" sz="2000" dirty="0" smtClean="0"/>
              <a:t> </a:t>
            </a:r>
            <a:r>
              <a:rPr lang="de-DE" sz="2000" dirty="0" err="1" smtClean="0"/>
              <a:t>logged</a:t>
            </a:r>
            <a:r>
              <a:rPr lang="de-DE" sz="2000" dirty="0" smtClean="0"/>
              <a:t> in</a:t>
            </a:r>
          </a:p>
          <a:p>
            <a:r>
              <a:rPr lang="de-DE" sz="2000" dirty="0" err="1" smtClean="0"/>
              <a:t>ConqueringService</a:t>
            </a:r>
            <a:r>
              <a:rPr lang="de-DE" sz="2000" dirty="0" smtClean="0"/>
              <a:t>: </a:t>
            </a:r>
            <a:r>
              <a:rPr lang="de-DE" sz="2000" dirty="0" err="1" smtClean="0"/>
              <a:t>Manages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9900"/>
                </a:solidFill>
              </a:rPr>
              <a:t>conquering</a:t>
            </a:r>
            <a:r>
              <a:rPr lang="de-DE" sz="2000" dirty="0" smtClean="0"/>
              <a:t> </a:t>
            </a:r>
            <a:r>
              <a:rPr lang="de-DE" sz="2000" dirty="0" err="1" smtClean="0"/>
              <a:t>attempts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result</a:t>
            </a:r>
            <a:endParaRPr lang="de-DE" sz="2000" dirty="0" smtClean="0"/>
          </a:p>
          <a:p>
            <a:r>
              <a:rPr lang="de-DE" sz="2000" dirty="0" err="1" smtClean="0"/>
              <a:t>PlayerDAO</a:t>
            </a:r>
            <a:r>
              <a:rPr lang="de-DE" sz="2000" dirty="0" smtClean="0"/>
              <a:t>: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retrieving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FF9900"/>
                </a:solidFill>
              </a:rPr>
              <a:t>player-</a:t>
            </a:r>
            <a:r>
              <a:rPr lang="de-DE" sz="2000" dirty="0" err="1" smtClean="0">
                <a:solidFill>
                  <a:srgbClr val="FF9900"/>
                </a:solidFill>
              </a:rPr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DB</a:t>
            </a:r>
            <a:endParaRPr lang="de-DE" sz="2000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94</TotalTime>
  <Words>686</Words>
  <Application>Microsoft Office PowerPoint</Application>
  <PresentationFormat>Pokaz na ekranie (4:3)</PresentationFormat>
  <Paragraphs>173</Paragraphs>
  <Slides>17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Technology Stack 1/3</vt:lpstr>
      <vt:lpstr>Technology Stack 2/3</vt:lpstr>
      <vt:lpstr>Technology Stack 3/3</vt:lpstr>
      <vt:lpstr>Architecture</vt:lpstr>
      <vt:lpstr>Architecture example: Conquering</vt:lpstr>
      <vt:lpstr>Demo</vt:lpstr>
      <vt:lpstr>Main window</vt:lpstr>
      <vt:lpstr>Conquering Places</vt:lpstr>
      <vt:lpstr>Deploying Units</vt:lpstr>
      <vt:lpstr>Building Units</vt:lpstr>
      <vt:lpstr>Team management</vt:lpstr>
      <vt:lpstr>Acceptance of an invitation – schema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kamil</cp:lastModifiedBy>
  <cp:revision>179</cp:revision>
  <dcterms:created xsi:type="dcterms:W3CDTF">2012-10-18T06:45:23Z</dcterms:created>
  <dcterms:modified xsi:type="dcterms:W3CDTF">2013-02-14T04:47:28Z</dcterms:modified>
</cp:coreProperties>
</file>