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77" r:id="rId4"/>
    <p:sldId id="283" r:id="rId5"/>
    <p:sldId id="285" r:id="rId6"/>
    <p:sldId id="286" r:id="rId7"/>
    <p:sldId id="291" r:id="rId8"/>
    <p:sldId id="287" r:id="rId9"/>
    <p:sldId id="288" r:id="rId10"/>
    <p:sldId id="290" r:id="rId11"/>
    <p:sldId id="289" r:id="rId12"/>
    <p:sldId id="263" r:id="rId13"/>
    <p:sldId id="284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4040"/>
    <a:srgbClr val="292929"/>
    <a:srgbClr val="FFFFFF"/>
    <a:srgbClr val="D6E1FF"/>
    <a:srgbClr val="D6FFFF"/>
    <a:srgbClr val="EEF2FF"/>
    <a:srgbClr val="C6D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8" autoAdjust="0"/>
  </p:normalViewPr>
  <p:slideViewPr>
    <p:cSldViewPr>
      <p:cViewPr varScale="1">
        <p:scale>
          <a:sx n="92" d="100"/>
          <a:sy n="92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13.02.2013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13.02.2013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43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de-DE" sz="5400" dirty="0" smtClean="0"/>
              <a:t>Demo</a:t>
            </a:r>
            <a:endParaRPr lang="de-DE" sz="5400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989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Conquering</a:t>
            </a:r>
            <a:r>
              <a:rPr lang="de-DE" dirty="0" smtClean="0"/>
              <a:t> Places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conquering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nearby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(150m)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sufficient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across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initiator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upfront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5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maxStrength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26" name="Picture 2" descr="C:\Users\fenhel-new\Downloads\sold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5924" y="1412776"/>
            <a:ext cx="1768484" cy="137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4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Deploying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Building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Based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on Google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Places API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</a:t>
            </a:r>
            <a:r>
              <a:rPr lang="de-DE" smtClean="0">
                <a:solidFill>
                  <a:schemeClr val="bg1"/>
                </a:solidFill>
              </a:rPr>
              <a:t>Stack 1/3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3131840" y="4365104"/>
            <a:ext cx="288032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6395" y="1703115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126630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060848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300192" y="1902430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660232" y="2996952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1733617" y="2636912"/>
            <a:ext cx="1758263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491880" y="2492896"/>
            <a:ext cx="216024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220072" y="2492896"/>
            <a:ext cx="288032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492896"/>
            <a:ext cx="64807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212976"/>
            <a:ext cx="936104" cy="2065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097783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195736" y="3390326"/>
            <a:ext cx="1322338" cy="11068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G:\WebAppLab\pi-puppids\docs\googleMap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3717032"/>
            <a:ext cx="72008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Gerade Verbindung 31"/>
          <p:cNvCxnSpPr/>
          <p:nvPr/>
        </p:nvCxnSpPr>
        <p:spPr bwMode="auto">
          <a:xfrm>
            <a:off x="5652120" y="3645024"/>
            <a:ext cx="720080" cy="36004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Abgerundetes Rechteck 38"/>
          <p:cNvSpPr/>
          <p:nvPr/>
        </p:nvSpPr>
        <p:spPr bwMode="auto">
          <a:xfrm>
            <a:off x="1043608" y="4149080"/>
            <a:ext cx="1584176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WebSocket</a:t>
            </a:r>
            <a:endParaRPr lang="de-DE" sz="200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2" name="Gerade Verbindung 41"/>
          <p:cNvCxnSpPr/>
          <p:nvPr/>
        </p:nvCxnSpPr>
        <p:spPr bwMode="auto">
          <a:xfrm flipV="1">
            <a:off x="2627784" y="3645024"/>
            <a:ext cx="864096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Abgerundetes Rechteck 49"/>
          <p:cNvSpPr/>
          <p:nvPr/>
        </p:nvSpPr>
        <p:spPr bwMode="auto">
          <a:xfrm>
            <a:off x="3779912" y="1844824"/>
            <a:ext cx="1440160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Geolocation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API</a:t>
            </a:r>
            <a:endParaRPr lang="de-DE" sz="200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68" name="Gerade Verbindung 67"/>
          <p:cNvCxnSpPr/>
          <p:nvPr/>
        </p:nvCxnSpPr>
        <p:spPr bwMode="auto">
          <a:xfrm>
            <a:off x="4572000" y="2492896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</a:t>
            </a:r>
            <a:r>
              <a:rPr lang="de-DE" smtClean="0">
                <a:solidFill>
                  <a:schemeClr val="bg1"/>
                </a:solidFill>
              </a:rPr>
              <a:t>Stack 2/3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42846"/>
            <a:ext cx="8317496" cy="37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pPr>
              <a:lnSpc>
                <a:spcPct val="150000"/>
              </a:lnSpc>
            </a:pPr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objects to/from MongoDB</a:t>
            </a:r>
          </a:p>
          <a:p>
            <a:pPr>
              <a:lnSpc>
                <a:spcPct val="150000"/>
              </a:lnSpc>
            </a:pPr>
            <a:r>
              <a:rPr lang="en-US" smtClean="0"/>
              <a:t>WebSocket: </a:t>
            </a:r>
            <a:r>
              <a:rPr lang="en-US" smtClean="0">
                <a:solidFill>
                  <a:srgbClr val="FF9900"/>
                </a:solidFill>
              </a:rPr>
              <a:t>Bi-directional</a:t>
            </a:r>
            <a:r>
              <a:rPr lang="en-US" smtClean="0"/>
              <a:t> communication for the web</a:t>
            </a:r>
          </a:p>
          <a:p>
            <a:pPr>
              <a:lnSpc>
                <a:spcPct val="150000"/>
              </a:lnSpc>
            </a:pPr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Google Maps/Places API: </a:t>
            </a:r>
            <a:r>
              <a:rPr lang="en-US" smtClean="0">
                <a:solidFill>
                  <a:srgbClr val="FF9900"/>
                </a:solidFill>
              </a:rPr>
              <a:t>Map</a:t>
            </a:r>
            <a:r>
              <a:rPr lang="en-US" smtClean="0"/>
              <a:t> and location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</a:t>
            </a:r>
            <a:r>
              <a:rPr lang="de-DE" smtClean="0">
                <a:solidFill>
                  <a:schemeClr val="bg1"/>
                </a:solidFill>
              </a:rPr>
              <a:t>Stack 3/3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330878"/>
            <a:ext cx="8317496" cy="31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en-US" smtClean="0"/>
              <a:t>jQueryUI</a:t>
            </a:r>
            <a:r>
              <a:rPr lang="en-US" smtClean="0"/>
              <a:t>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pPr>
              <a:lnSpc>
                <a:spcPct val="150000"/>
              </a:lnSpc>
            </a:pPr>
            <a:r>
              <a:rPr lang="en-US" smtClean="0"/>
              <a:t>Pines Notify: 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for </a:t>
            </a:r>
            <a:r>
              <a:rPr lang="en-US" smtClean="0"/>
              <a:t>Bootstrap</a:t>
            </a:r>
          </a:p>
          <a:p>
            <a:pPr>
              <a:lnSpc>
                <a:spcPct val="150000"/>
              </a:lnSpc>
            </a:pPr>
            <a:r>
              <a:rPr lang="en-US" smtClean="0"/>
              <a:t>Geolocation API: Retrieve </a:t>
            </a:r>
            <a:r>
              <a:rPr lang="en-US" smtClean="0">
                <a:solidFill>
                  <a:srgbClr val="FF9900"/>
                </a:solidFill>
              </a:rPr>
              <a:t>position</a:t>
            </a:r>
            <a:r>
              <a:rPr lang="en-US" smtClean="0"/>
              <a:t> from the browser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411760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83568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Model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11760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View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83568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547664" y="522920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Actor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2987824" y="2348880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3"/>
            <a:endCxn id="8" idx="1"/>
          </p:cNvCxnSpPr>
          <p:nvPr/>
        </p:nvCxnSpPr>
        <p:spPr bwMode="auto">
          <a:xfrm>
            <a:off x="1835696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" name="Gerade Verbindung mit Pfeil 21"/>
          <p:cNvCxnSpPr>
            <a:stCxn id="8" idx="2"/>
            <a:endCxn id="12" idx="0"/>
          </p:cNvCxnSpPr>
          <p:nvPr/>
        </p:nvCxnSpPr>
        <p:spPr bwMode="auto">
          <a:xfrm>
            <a:off x="2987824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13" idx="3"/>
            <a:endCxn id="12" idx="1"/>
          </p:cNvCxnSpPr>
          <p:nvPr/>
        </p:nvCxnSpPr>
        <p:spPr bwMode="auto">
          <a:xfrm>
            <a:off x="1835696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1259632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Gerade Verbindung mit Pfeil 31"/>
          <p:cNvCxnSpPr>
            <a:stCxn id="12" idx="2"/>
            <a:endCxn id="14" idx="0"/>
          </p:cNvCxnSpPr>
          <p:nvPr/>
        </p:nvCxnSpPr>
        <p:spPr bwMode="auto">
          <a:xfrm flipH="1">
            <a:off x="2123728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5" name="Gerade Verbindung mit Pfeil 34"/>
          <p:cNvCxnSpPr/>
          <p:nvPr/>
        </p:nvCxnSpPr>
        <p:spPr bwMode="auto">
          <a:xfrm flipV="1">
            <a:off x="1835696" y="3429000"/>
            <a:ext cx="5760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Gerade Verbindung mit Pfeil 37"/>
          <p:cNvCxnSpPr>
            <a:stCxn id="9" idx="2"/>
            <a:endCxn id="13" idx="0"/>
          </p:cNvCxnSpPr>
          <p:nvPr/>
        </p:nvCxnSpPr>
        <p:spPr bwMode="auto">
          <a:xfrm>
            <a:off x="1259632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Services: Encapsulate </a:t>
            </a:r>
            <a:r>
              <a:rPr lang="de-DE" sz="2000" smtClean="0">
                <a:solidFill>
                  <a:srgbClr val="FF9900"/>
                </a:solidFill>
              </a:rPr>
              <a:t>business logic</a:t>
            </a:r>
          </a:p>
          <a:p>
            <a:r>
              <a:rPr lang="de-DE" sz="2000" smtClean="0"/>
              <a:t>DAOs: </a:t>
            </a:r>
            <a:r>
              <a:rPr lang="de-DE" sz="2000" smtClean="0">
                <a:solidFill>
                  <a:srgbClr val="FF9900"/>
                </a:solidFill>
              </a:rPr>
              <a:t>Abstract</a:t>
            </a:r>
            <a:r>
              <a:rPr lang="de-DE" sz="2000" smtClean="0"/>
              <a:t> from the database</a:t>
            </a:r>
          </a:p>
          <a:p>
            <a:r>
              <a:rPr lang="de-DE" sz="2000" smtClean="0"/>
              <a:t>Views: User interface </a:t>
            </a:r>
            <a:r>
              <a:rPr lang="de-DE" sz="2000" smtClean="0">
                <a:solidFill>
                  <a:srgbClr val="FF9900"/>
                </a:solidFill>
              </a:rPr>
              <a:t>templates</a:t>
            </a:r>
          </a:p>
          <a:p>
            <a:r>
              <a:rPr lang="de-DE" sz="2000" smtClean="0"/>
              <a:t>Models: Represent </a:t>
            </a:r>
            <a:r>
              <a:rPr lang="de-DE" sz="2000" smtClean="0">
                <a:solidFill>
                  <a:srgbClr val="FF9900"/>
                </a:solidFill>
              </a:rPr>
              <a:t>entities</a:t>
            </a:r>
          </a:p>
          <a:p>
            <a:r>
              <a:rPr lang="de-DE" sz="2000" smtClean="0"/>
              <a:t>Controller: </a:t>
            </a:r>
            <a:r>
              <a:rPr lang="de-DE" sz="2000" smtClean="0">
                <a:solidFill>
                  <a:srgbClr val="FF9900"/>
                </a:solidFill>
              </a:rPr>
              <a:t>Connect</a:t>
            </a:r>
            <a:r>
              <a:rPr lang="de-DE" sz="2000" smtClean="0"/>
              <a:t> business logic, data storage and representation</a:t>
            </a:r>
          </a:p>
          <a:p>
            <a:r>
              <a:rPr lang="de-DE" sz="2000" smtClean="0"/>
              <a:t>Actors: Carry out </a:t>
            </a:r>
            <a:r>
              <a:rPr lang="de-DE" sz="2000" smtClean="0">
                <a:solidFill>
                  <a:srgbClr val="FF9900"/>
                </a:solidFill>
              </a:rPr>
              <a:t>concurrent</a:t>
            </a:r>
            <a:r>
              <a:rPr lang="de-DE" sz="2000" smtClean="0"/>
              <a:t> and </a:t>
            </a:r>
            <a:r>
              <a:rPr lang="de-DE" sz="2000" smtClean="0">
                <a:solidFill>
                  <a:srgbClr val="FF9900"/>
                </a:solidFill>
              </a:rPr>
              <a:t>asynchronous</a:t>
            </a:r>
            <a:r>
              <a:rPr lang="de-DE" sz="2000" smtClean="0"/>
              <a:t> actions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 example: Conquering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259632" y="285293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259632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index</a:t>
            </a:r>
            <a:endParaRPr lang="de-DE" sz="2000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1835696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148064" y="1772816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endParaRPr lang="de-DE" sz="2000" dirty="0"/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1187624" y="4869160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Conquering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1979712" y="3861048"/>
            <a:ext cx="1584176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Authentication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23528" y="3861048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Notification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30" name="Gerade Verbindung mit Pfeil 29"/>
          <p:cNvCxnSpPr>
            <a:stCxn id="26" idx="0"/>
            <a:endCxn id="8" idx="2"/>
          </p:cNvCxnSpPr>
          <p:nvPr/>
        </p:nvCxnSpPr>
        <p:spPr bwMode="auto">
          <a:xfrm flipV="1">
            <a:off x="971600" y="3429000"/>
            <a:ext cx="864096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" name="Gerade Verbindung mit Pfeil 33"/>
          <p:cNvCxnSpPr>
            <a:stCxn id="23" idx="0"/>
            <a:endCxn id="8" idx="2"/>
          </p:cNvCxnSpPr>
          <p:nvPr/>
        </p:nvCxnSpPr>
        <p:spPr bwMode="auto">
          <a:xfrm flipV="1">
            <a:off x="1835696" y="3429000"/>
            <a:ext cx="0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9" name="Gerade Verbindung mit Pfeil 38"/>
          <p:cNvCxnSpPr>
            <a:stCxn id="24" idx="0"/>
            <a:endCxn id="8" idx="2"/>
          </p:cNvCxnSpPr>
          <p:nvPr/>
        </p:nvCxnSpPr>
        <p:spPr bwMode="auto">
          <a:xfrm flipH="1" flipV="1">
            <a:off x="1835696" y="3429000"/>
            <a:ext cx="936104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bgerundetes Rechteck 41"/>
          <p:cNvSpPr/>
          <p:nvPr/>
        </p:nvSpPr>
        <p:spPr bwMode="auto">
          <a:xfrm>
            <a:off x="2627784" y="486916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Player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3" name="Gerade Verbindung mit Pfeil 42"/>
          <p:cNvCxnSpPr>
            <a:stCxn id="42" idx="0"/>
            <a:endCxn id="24" idx="2"/>
          </p:cNvCxnSpPr>
          <p:nvPr/>
        </p:nvCxnSpPr>
        <p:spPr bwMode="auto">
          <a:xfrm flipH="1" flipV="1">
            <a:off x="2771800" y="4437112"/>
            <a:ext cx="432048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" name="Gerade Verbindung mit Pfeil 46"/>
          <p:cNvCxnSpPr>
            <a:endCxn id="23" idx="2"/>
          </p:cNvCxnSpPr>
          <p:nvPr/>
        </p:nvCxnSpPr>
        <p:spPr bwMode="auto">
          <a:xfrm flipV="1">
            <a:off x="1835696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Gerade Verbindung mit Pfeil 49"/>
          <p:cNvCxnSpPr>
            <a:endCxn id="26" idx="2"/>
          </p:cNvCxnSpPr>
          <p:nvPr/>
        </p:nvCxnSpPr>
        <p:spPr bwMode="auto">
          <a:xfrm flipV="1">
            <a:off x="971600" y="4437112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Gerade Verbindung mit Pfeil 52"/>
          <p:cNvCxnSpPr>
            <a:endCxn id="42" idx="2"/>
          </p:cNvCxnSpPr>
          <p:nvPr/>
        </p:nvCxnSpPr>
        <p:spPr bwMode="auto">
          <a:xfrm flipV="1">
            <a:off x="3203848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dirty="0" err="1" smtClean="0"/>
              <a:t>index</a:t>
            </a:r>
            <a:r>
              <a:rPr lang="de-DE" sz="2000" dirty="0" smtClean="0"/>
              <a:t>: </a:t>
            </a:r>
            <a:r>
              <a:rPr lang="de-DE" sz="2000" dirty="0" smtClean="0">
                <a:solidFill>
                  <a:srgbClr val="FF9900"/>
                </a:solidFill>
              </a:rPr>
              <a:t>View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main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endParaRPr lang="de-DE" sz="2000" dirty="0" smtClean="0"/>
          </a:p>
          <a:p>
            <a:r>
              <a:rPr lang="de-DE" sz="2000" dirty="0" err="1" smtClean="0"/>
              <a:t>ConquerController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Delegates</a:t>
            </a:r>
            <a:r>
              <a:rPr lang="de-DE" sz="2000" dirty="0" smtClean="0"/>
              <a:t> </a:t>
            </a:r>
            <a:r>
              <a:rPr lang="de-DE" sz="2000" dirty="0" err="1" smtClean="0"/>
              <a:t>calls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UI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NotificationService</a:t>
            </a:r>
            <a:r>
              <a:rPr lang="de-DE" sz="2000" dirty="0" smtClean="0"/>
              <a:t>: Sends </a:t>
            </a:r>
            <a:r>
              <a:rPr lang="de-DE" sz="2000" dirty="0" err="1" smtClean="0">
                <a:solidFill>
                  <a:srgbClr val="FF9900"/>
                </a:solidFill>
              </a:rPr>
              <a:t>notifications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players</a:t>
            </a:r>
            <a:endParaRPr lang="de-DE" sz="2000" dirty="0" smtClean="0"/>
          </a:p>
          <a:p>
            <a:r>
              <a:rPr lang="de-DE" sz="2000" dirty="0" err="1" smtClean="0"/>
              <a:t>AuthenticationService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Retrieves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player</a:t>
            </a:r>
            <a:r>
              <a:rPr lang="de-DE" sz="2000" dirty="0" smtClean="0"/>
              <a:t> </a:t>
            </a:r>
            <a:r>
              <a:rPr lang="de-DE" sz="2000" dirty="0" err="1" smtClean="0"/>
              <a:t>currently</a:t>
            </a:r>
            <a:r>
              <a:rPr lang="de-DE" sz="2000" dirty="0" smtClean="0"/>
              <a:t> </a:t>
            </a:r>
            <a:r>
              <a:rPr lang="de-DE" sz="2000" dirty="0" err="1" smtClean="0"/>
              <a:t>logged</a:t>
            </a:r>
            <a:r>
              <a:rPr lang="de-DE" sz="2000" dirty="0" smtClean="0"/>
              <a:t> in</a:t>
            </a:r>
          </a:p>
          <a:p>
            <a:r>
              <a:rPr lang="de-DE" sz="2000" dirty="0" err="1" smtClean="0"/>
              <a:t>ConqueringService</a:t>
            </a:r>
            <a:r>
              <a:rPr lang="de-DE" sz="2000" dirty="0" smtClean="0"/>
              <a:t>: </a:t>
            </a:r>
            <a:r>
              <a:rPr lang="de-DE" sz="2000" dirty="0" err="1" smtClean="0"/>
              <a:t>Manages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9900"/>
                </a:solidFill>
              </a:rPr>
              <a:t>conquering</a:t>
            </a:r>
            <a:r>
              <a:rPr lang="de-DE" sz="2000" dirty="0" smtClean="0"/>
              <a:t> </a:t>
            </a:r>
            <a:r>
              <a:rPr lang="de-DE" sz="2000" dirty="0" err="1" smtClean="0"/>
              <a:t>attempts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result</a:t>
            </a:r>
            <a:endParaRPr lang="de-DE" sz="2000" dirty="0" smtClean="0"/>
          </a:p>
          <a:p>
            <a:r>
              <a:rPr lang="de-DE" sz="2000" dirty="0" err="1" smtClean="0"/>
              <a:t>PlayerDAO</a:t>
            </a:r>
            <a:r>
              <a:rPr lang="de-DE" sz="2000" dirty="0" smtClean="0"/>
              <a:t>: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retrieving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FF9900"/>
                </a:solidFill>
              </a:rPr>
              <a:t>player-</a:t>
            </a:r>
            <a:r>
              <a:rPr lang="de-DE" sz="2000" dirty="0" err="1" smtClean="0">
                <a:solidFill>
                  <a:srgbClr val="FF9900"/>
                </a:solidFill>
              </a:rPr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DB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519</Words>
  <Application>Microsoft Office PowerPoint</Application>
  <PresentationFormat>Bildschirmpräsentation (4:3)</PresentationFormat>
  <Paragraphs>136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 1/3</vt:lpstr>
      <vt:lpstr>Technology Stack 2/3</vt:lpstr>
      <vt:lpstr>Technology Stack 3/3</vt:lpstr>
      <vt:lpstr>Architecture</vt:lpstr>
      <vt:lpstr>Architecture example: Conquering</vt:lpstr>
      <vt:lpstr>Demo</vt:lpstr>
      <vt:lpstr>Conquering Places</vt:lpstr>
      <vt:lpstr>Deploying Units</vt:lpstr>
      <vt:lpstr>Building Units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Michi</cp:lastModifiedBy>
  <cp:revision>167</cp:revision>
  <dcterms:created xsi:type="dcterms:W3CDTF">2012-10-18T06:45:23Z</dcterms:created>
  <dcterms:modified xsi:type="dcterms:W3CDTF">2013-02-13T21:59:07Z</dcterms:modified>
</cp:coreProperties>
</file>