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62" r:id="rId3"/>
    <p:sldId id="263" r:id="rId4"/>
    <p:sldId id="264" r:id="rId5"/>
    <p:sldId id="260" r:id="rId6"/>
    <p:sldId id="265" r:id="rId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1FF"/>
    <a:srgbClr val="D6FFFF"/>
    <a:srgbClr val="EEF2FF"/>
    <a:srgbClr val="C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6" autoAdjust="0"/>
  </p:normalViewPr>
  <p:slideViewPr>
    <p:cSldViewPr>
      <p:cViewPr varScale="1">
        <p:scale>
          <a:sx n="69" d="100"/>
          <a:sy n="69" d="100"/>
        </p:scale>
        <p:origin x="-118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B6049-45AF-4855-985C-185012BA219A}" type="datetimeFigureOut">
              <a:rPr lang="de-DE" smtClean="0"/>
              <a:pPr/>
              <a:t>03.12.2012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9CEC5D-4A85-40E8-8CE8-2BEB4B481F32}" type="slidenum">
              <a:rPr lang="de-DE" smtClean="0"/>
              <a:pPr/>
              <a:t>‹Nr.›</a:t>
            </a:fld>
            <a:endParaRPr lang="de-DE"/>
          </a:p>
        </p:txBody>
      </p:sp>
    </p:spTree>
    <p:extLst>
      <p:ext uri="{BB962C8B-B14F-4D97-AF65-F5344CB8AC3E}">
        <p14:creationId xmlns:p14="http://schemas.microsoft.com/office/powerpoint/2010/main" val="109546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18"/>
          <p:cNvSpPr txBox="1">
            <a:spLocks noChangeArrowheads="1"/>
          </p:cNvSpPr>
          <p:nvPr/>
        </p:nvSpPr>
        <p:spPr bwMode="auto">
          <a:xfrm>
            <a:off x="6229350" y="479425"/>
            <a:ext cx="1841500" cy="228600"/>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r>
              <a:rPr lang="de-DE" sz="900" dirty="0">
                <a:solidFill>
                  <a:schemeClr val="tx1">
                    <a:lumMod val="65000"/>
                    <a:lumOff val="35000"/>
                  </a:schemeClr>
                </a:solidFill>
              </a:rPr>
              <a:t>Technische Universität München</a:t>
            </a:r>
          </a:p>
        </p:txBody>
      </p:sp>
      <p:sp>
        <p:nvSpPr>
          <p:cNvPr id="5" name="Line 22"/>
          <p:cNvSpPr>
            <a:spLocks noChangeShapeType="1"/>
          </p:cNvSpPr>
          <p:nvPr/>
        </p:nvSpPr>
        <p:spPr bwMode="auto">
          <a:xfrm>
            <a:off x="0" y="685800"/>
            <a:ext cx="9144000" cy="0"/>
          </a:xfrm>
          <a:prstGeom prst="line">
            <a:avLst/>
          </a:prstGeom>
          <a:noFill/>
          <a:ln w="9525">
            <a:solidFill>
              <a:schemeClr val="tx1">
                <a:lumMod val="65000"/>
                <a:lumOff val="35000"/>
              </a:schemeClr>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sp>
        <p:nvSpPr>
          <p:cNvPr id="6" name="Line 23"/>
          <p:cNvSpPr>
            <a:spLocks noChangeShapeType="1"/>
          </p:cNvSpPr>
          <p:nvPr/>
        </p:nvSpPr>
        <p:spPr bwMode="auto">
          <a:xfrm>
            <a:off x="0" y="6324600"/>
            <a:ext cx="9144000" cy="0"/>
          </a:xfrm>
          <a:prstGeom prst="line">
            <a:avLst/>
          </a:prstGeom>
          <a:noFill/>
          <a:ln w="9525">
            <a:solidFill>
              <a:schemeClr val="tx1">
                <a:lumMod val="65000"/>
                <a:lumOff val="35000"/>
              </a:schemeClr>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pic>
        <p:nvPicPr>
          <p:cNvPr id="7" name="Picture 2" descr="C:\Users\Flopc\Desktop\ppt\TUMLogo_oZ_Vollfl_blau_RGB.emf"/>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495300" y="1828800"/>
            <a:ext cx="8128000" cy="1295400"/>
          </a:xfrm>
        </p:spPr>
        <p:txBody>
          <a:bodyPr/>
          <a:lstStyle>
            <a:lvl1pPr algn="ctr">
              <a:defRPr sz="3200" b="1"/>
            </a:lvl1pPr>
          </a:lstStyle>
          <a:p>
            <a:r>
              <a:rPr lang="de-DE" smtClean="0"/>
              <a:t>Titelmasterformat durch Klicken bearbeiten</a:t>
            </a:r>
            <a:endParaRPr lang="de-DE" dirty="0"/>
          </a:p>
        </p:txBody>
      </p:sp>
      <p:sp>
        <p:nvSpPr>
          <p:cNvPr id="11268" name="Rectangle 4"/>
          <p:cNvSpPr>
            <a:spLocks noGrp="1" noChangeArrowheads="1"/>
          </p:cNvSpPr>
          <p:nvPr>
            <p:ph type="subTitle" idx="1"/>
          </p:nvPr>
        </p:nvSpPr>
        <p:spPr>
          <a:xfrm>
            <a:off x="508000" y="3429000"/>
            <a:ext cx="8128000" cy="1752600"/>
          </a:xfrm>
        </p:spPr>
        <p:txBody>
          <a:bodyPr/>
          <a:lstStyle>
            <a:lvl1pPr marL="0" indent="0" algn="ctr">
              <a:buFontTx/>
              <a:buNone/>
              <a:defRPr sz="2400"/>
            </a:lvl1pPr>
          </a:lstStyle>
          <a:p>
            <a:r>
              <a:rPr lang="de-DE" smtClean="0"/>
              <a:t>Formatvorlage des Untertitelmasters durch Klicken bearbeiten</a:t>
            </a:r>
            <a:endParaRPr lang="de-DE" dirty="0"/>
          </a:p>
        </p:txBody>
      </p:sp>
      <p:sp>
        <p:nvSpPr>
          <p:cNvPr id="8" name="Rectangle 6"/>
          <p:cNvSpPr>
            <a:spLocks noGrp="1" noChangeArrowheads="1"/>
          </p:cNvSpPr>
          <p:nvPr>
            <p:ph type="ftr" sz="quarter" idx="10"/>
          </p:nvPr>
        </p:nvSpPr>
        <p:spPr>
          <a:xfrm>
            <a:off x="508000" y="6400800"/>
            <a:ext cx="8153400" cy="304800"/>
          </a:xfrm>
        </p:spPr>
        <p:txBody>
          <a:bodyPr anchor="t"/>
          <a:lstStyle>
            <a:lvl1pPr>
              <a:defRPr sz="1200"/>
            </a:lvl1pPr>
          </a:lstStyle>
          <a:p>
            <a:r>
              <a:rPr lang="de-DE" dirty="0" smtClean="0"/>
              <a:t>Master Lab </a:t>
            </a:r>
            <a:r>
              <a:rPr lang="de-DE" dirty="0" err="1" smtClean="0"/>
              <a:t>Course</a:t>
            </a:r>
            <a:r>
              <a:rPr lang="de-DE" dirty="0" smtClean="0"/>
              <a:t> Web </a:t>
            </a:r>
            <a:r>
              <a:rPr lang="de-DE" dirty="0" err="1" smtClean="0"/>
              <a:t>Applications</a:t>
            </a:r>
            <a:endParaRPr lang="de-DE" dirty="0"/>
          </a:p>
        </p:txBody>
      </p:sp>
    </p:spTree>
    <p:extLst>
      <p:ext uri="{BB962C8B-B14F-4D97-AF65-F5344CB8AC3E}">
        <p14:creationId xmlns:p14="http://schemas.microsoft.com/office/powerpoint/2010/main" val="364360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00"/>
            </a:lvl1pPr>
          </a:lstStyle>
          <a:p>
            <a:r>
              <a:rPr lang="de-DE" smtClean="0"/>
              <a:t>Titelmasterformat durch Klicken bearbeiten</a:t>
            </a:r>
            <a:endParaRPr lang="en-US" dirty="0"/>
          </a:p>
        </p:txBody>
      </p:sp>
      <p:sp>
        <p:nvSpPr>
          <p:cNvPr id="3" name="Inhaltsplatzhalter 2"/>
          <p:cNvSpPr>
            <a:spLocks noGrp="1"/>
          </p:cNvSpPr>
          <p:nvPr>
            <p:ph idx="1"/>
          </p:nvPr>
        </p:nvSpPr>
        <p:spPr/>
        <p:txBody>
          <a:bodyPr/>
          <a:lstStyle>
            <a:lvl1pPr>
              <a:defRPr sz="2400"/>
            </a:lvl1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de-DE" dirty="0" smtClean="0"/>
              <a:t>03.12.2012</a:t>
            </a:r>
            <a:endParaRPr lang="de-DE" dirty="0"/>
          </a:p>
        </p:txBody>
      </p:sp>
      <p:sp>
        <p:nvSpPr>
          <p:cNvPr id="5" name="Rectangle 5"/>
          <p:cNvSpPr>
            <a:spLocks noGrp="1" noChangeArrowheads="1"/>
          </p:cNvSpPr>
          <p:nvPr>
            <p:ph type="ftr" sz="quarter" idx="11"/>
          </p:nvPr>
        </p:nvSpPr>
        <p:spPr>
          <a:ln/>
        </p:spPr>
        <p:txBody>
          <a:bodyPr/>
          <a:lstStyle>
            <a:lvl1pPr>
              <a:defRPr sz="1200"/>
            </a:lvl1pPr>
          </a:lstStyle>
          <a:p>
            <a:r>
              <a:rPr lang="de-DE" dirty="0" smtClean="0"/>
              <a:t>Master Lab </a:t>
            </a:r>
            <a:r>
              <a:rPr lang="de-DE" dirty="0" err="1" smtClean="0"/>
              <a:t>Course</a:t>
            </a:r>
            <a:r>
              <a:rPr lang="de-DE" dirty="0" smtClean="0"/>
              <a:t> Web </a:t>
            </a:r>
            <a:r>
              <a:rPr lang="de-DE" dirty="0" err="1" smtClean="0"/>
              <a:t>Applications</a:t>
            </a:r>
            <a:endParaRPr lang="de-DE" dirty="0"/>
          </a:p>
        </p:txBody>
      </p:sp>
      <p:sp>
        <p:nvSpPr>
          <p:cNvPr id="6" name="Rectangle 6"/>
          <p:cNvSpPr>
            <a:spLocks noGrp="1" noChangeArrowheads="1"/>
          </p:cNvSpPr>
          <p:nvPr>
            <p:ph type="sldNum" sz="quarter" idx="12"/>
          </p:nvPr>
        </p:nvSpPr>
        <p:spPr>
          <a:ln/>
        </p:spPr>
        <p:txBody>
          <a:bodyPr/>
          <a:lstStyle>
            <a:lvl1pPr algn="r">
              <a:defRPr/>
            </a:lvl1pPr>
          </a:lstStyle>
          <a:p>
            <a:fld id="{121E5A8C-2088-45D2-9D84-10B3EA412A4C}" type="slidenum">
              <a:rPr lang="de-DE" smtClean="0"/>
              <a:pPr/>
              <a:t>‹Nr.›</a:t>
            </a:fld>
            <a:endParaRPr lang="de-DE" dirty="0"/>
          </a:p>
        </p:txBody>
      </p:sp>
    </p:spTree>
    <p:extLst>
      <p:ext uri="{BB962C8B-B14F-4D97-AF65-F5344CB8AC3E}">
        <p14:creationId xmlns:p14="http://schemas.microsoft.com/office/powerpoint/2010/main" val="18033070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00" baseline="0"/>
            </a:lvl1pPr>
          </a:lstStyle>
          <a:p>
            <a:r>
              <a:rPr lang="de-DE" smtClean="0"/>
              <a:t>Titelmasterformat durch Klicken bearbeiten</a:t>
            </a:r>
            <a:endParaRPr lang="en-US" dirty="0"/>
          </a:p>
        </p:txBody>
      </p:sp>
      <p:sp>
        <p:nvSpPr>
          <p:cNvPr id="3" name="Inhaltsplatzhalter 2"/>
          <p:cNvSpPr>
            <a:spLocks noGrp="1"/>
          </p:cNvSpPr>
          <p:nvPr>
            <p:ph sz="half" idx="1"/>
          </p:nvPr>
        </p:nvSpPr>
        <p:spPr>
          <a:xfrm>
            <a:off x="508000" y="1828800"/>
            <a:ext cx="3987800" cy="43434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648200" y="1828800"/>
            <a:ext cx="3987800" cy="43434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Rectangle 4"/>
          <p:cNvSpPr>
            <a:spLocks noGrp="1" noChangeArrowheads="1"/>
          </p:cNvSpPr>
          <p:nvPr>
            <p:ph type="dt" sz="half" idx="10"/>
          </p:nvPr>
        </p:nvSpPr>
        <p:spPr>
          <a:ln/>
        </p:spPr>
        <p:txBody>
          <a:bodyPr/>
          <a:lstStyle>
            <a:lvl1pPr>
              <a:defRPr/>
            </a:lvl1pPr>
          </a:lstStyle>
          <a:p>
            <a:r>
              <a:rPr lang="de-DE" dirty="0" smtClean="0"/>
              <a:t>03.12.2012</a:t>
            </a:r>
            <a:endParaRPr lang="de-DE" dirty="0"/>
          </a:p>
        </p:txBody>
      </p:sp>
      <p:sp>
        <p:nvSpPr>
          <p:cNvPr id="6" name="Rectangle 5"/>
          <p:cNvSpPr>
            <a:spLocks noGrp="1" noChangeArrowheads="1"/>
          </p:cNvSpPr>
          <p:nvPr>
            <p:ph type="ftr" sz="quarter" idx="11"/>
          </p:nvPr>
        </p:nvSpPr>
        <p:spPr>
          <a:ln/>
        </p:spPr>
        <p:txBody>
          <a:bodyPr/>
          <a:lstStyle>
            <a:lvl1pPr>
              <a:defRPr sz="1200"/>
            </a:lvl1pPr>
          </a:lstStyle>
          <a:p>
            <a:r>
              <a:rPr lang="de-DE" dirty="0" smtClean="0"/>
              <a:t>Master Lab </a:t>
            </a:r>
            <a:r>
              <a:rPr lang="de-DE" dirty="0" err="1" smtClean="0"/>
              <a:t>Course</a:t>
            </a:r>
            <a:r>
              <a:rPr lang="de-DE" dirty="0" smtClean="0"/>
              <a:t> Web </a:t>
            </a:r>
            <a:r>
              <a:rPr lang="de-DE" dirty="0" err="1" smtClean="0"/>
              <a:t>Applications</a:t>
            </a:r>
            <a:endParaRPr lang="de-DE" dirty="0"/>
          </a:p>
        </p:txBody>
      </p:sp>
      <p:sp>
        <p:nvSpPr>
          <p:cNvPr id="7" name="Rectangle 6"/>
          <p:cNvSpPr>
            <a:spLocks noGrp="1" noChangeArrowheads="1"/>
          </p:cNvSpPr>
          <p:nvPr>
            <p:ph type="sldNum" sz="quarter" idx="12"/>
          </p:nvPr>
        </p:nvSpPr>
        <p:spPr>
          <a:ln/>
        </p:spPr>
        <p:txBody>
          <a:bodyPr/>
          <a:lstStyle>
            <a:lvl1pPr>
              <a:defRPr/>
            </a:lvl1pPr>
          </a:lstStyle>
          <a:p>
            <a:fld id="{121E5A8C-2088-45D2-9D84-10B3EA412A4C}" type="slidenum">
              <a:rPr lang="de-DE" smtClean="0"/>
              <a:pPr/>
              <a:t>‹Nr.›</a:t>
            </a:fld>
            <a:endParaRPr lang="de-DE"/>
          </a:p>
        </p:txBody>
      </p:sp>
    </p:spTree>
    <p:extLst>
      <p:ext uri="{BB962C8B-B14F-4D97-AF65-F5344CB8AC3E}">
        <p14:creationId xmlns:p14="http://schemas.microsoft.com/office/powerpoint/2010/main" val="3026661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914400"/>
            <a:ext cx="812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smtClean="0"/>
              <a:t>Mastertitelformat bearbeiten</a:t>
            </a:r>
          </a:p>
        </p:txBody>
      </p:sp>
      <p:sp>
        <p:nvSpPr>
          <p:cNvPr id="1027" name="Rectangle 3"/>
          <p:cNvSpPr>
            <a:spLocks noGrp="1" noChangeArrowheads="1"/>
          </p:cNvSpPr>
          <p:nvPr>
            <p:ph type="body" idx="1"/>
          </p:nvPr>
        </p:nvSpPr>
        <p:spPr bwMode="auto">
          <a:xfrm>
            <a:off x="508000" y="1828800"/>
            <a:ext cx="812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Rectangle 4"/>
          <p:cNvSpPr>
            <a:spLocks noGrp="1" noChangeArrowheads="1"/>
          </p:cNvSpPr>
          <p:nvPr>
            <p:ph type="dt" sz="half" idx="2"/>
          </p:nvPr>
        </p:nvSpPr>
        <p:spPr bwMode="auto">
          <a:xfrm>
            <a:off x="508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r>
              <a:rPr lang="de-DE" dirty="0" smtClean="0"/>
              <a:t>03.12.2012</a:t>
            </a:r>
            <a:endParaRPr lang="de-DE" dirty="0"/>
          </a:p>
        </p:txBody>
      </p:sp>
      <p:sp>
        <p:nvSpPr>
          <p:cNvPr id="1029" name="Rectangle 5"/>
          <p:cNvSpPr>
            <a:spLocks noGrp="1" noChangeArrowheads="1"/>
          </p:cNvSpPr>
          <p:nvPr>
            <p:ph type="ftr" sz="quarter" idx="3"/>
          </p:nvPr>
        </p:nvSpPr>
        <p:spPr bwMode="auto">
          <a:xfrm>
            <a:off x="2590800" y="6400800"/>
            <a:ext cx="39624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r>
              <a:rPr lang="de-DE" dirty="0" smtClean="0"/>
              <a:t>Master Lab </a:t>
            </a:r>
            <a:r>
              <a:rPr lang="de-DE" dirty="0" err="1" smtClean="0"/>
              <a:t>Course</a:t>
            </a:r>
            <a:r>
              <a:rPr lang="de-DE" dirty="0" smtClean="0"/>
              <a:t> Web </a:t>
            </a:r>
            <a:r>
              <a:rPr lang="de-DE" dirty="0" err="1" smtClean="0"/>
              <a:t>Applications</a:t>
            </a:r>
            <a:endParaRPr lang="de-DE" dirty="0"/>
          </a:p>
        </p:txBody>
      </p:sp>
      <p:sp>
        <p:nvSpPr>
          <p:cNvPr id="1030" name="Rectangle 6"/>
          <p:cNvSpPr>
            <a:spLocks noGrp="1" noChangeArrowheads="1"/>
          </p:cNvSpPr>
          <p:nvPr>
            <p:ph type="sldNum" sz="quarter" idx="4"/>
          </p:nvPr>
        </p:nvSpPr>
        <p:spPr bwMode="auto">
          <a:xfrm>
            <a:off x="6731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121E5A8C-2088-45D2-9D84-10B3EA412A4C}" type="slidenum">
              <a:rPr lang="de-DE" smtClean="0"/>
              <a:pPr/>
              <a:t>‹Nr.›</a:t>
            </a:fld>
            <a:endParaRPr lang="de-DE"/>
          </a:p>
        </p:txBody>
      </p:sp>
      <p:sp>
        <p:nvSpPr>
          <p:cNvPr id="12" name="Text Box 18"/>
          <p:cNvSpPr txBox="1">
            <a:spLocks noChangeArrowheads="1"/>
          </p:cNvSpPr>
          <p:nvPr/>
        </p:nvSpPr>
        <p:spPr bwMode="auto">
          <a:xfrm>
            <a:off x="6229350" y="479425"/>
            <a:ext cx="1841500" cy="228600"/>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r>
              <a:rPr lang="de-DE" sz="900" dirty="0">
                <a:solidFill>
                  <a:schemeClr val="tx1">
                    <a:lumMod val="65000"/>
                    <a:lumOff val="35000"/>
                  </a:schemeClr>
                </a:solidFill>
              </a:rPr>
              <a:t>Technische Universität München</a:t>
            </a:r>
          </a:p>
        </p:txBody>
      </p:sp>
      <p:sp>
        <p:nvSpPr>
          <p:cNvPr id="14" name="Line 23"/>
          <p:cNvSpPr>
            <a:spLocks noChangeShapeType="1"/>
          </p:cNvSpPr>
          <p:nvPr/>
        </p:nvSpPr>
        <p:spPr bwMode="auto">
          <a:xfrm>
            <a:off x="0" y="6324600"/>
            <a:ext cx="9144000" cy="0"/>
          </a:xfrm>
          <a:prstGeom prst="line">
            <a:avLst/>
          </a:prstGeom>
          <a:noFill/>
          <a:ln w="9525">
            <a:solidFill>
              <a:schemeClr val="tx1">
                <a:lumMod val="65000"/>
                <a:lumOff val="35000"/>
              </a:schemeClr>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pic>
        <p:nvPicPr>
          <p:cNvPr id="1033" name="Picture 2" descr="C:\Users\Flopc\Desktop\ppt\TUMLogo_oZ_Vollfl_blau_RGB.emf"/>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22"/>
          <p:cNvSpPr>
            <a:spLocks noChangeShapeType="1"/>
          </p:cNvSpPr>
          <p:nvPr/>
        </p:nvSpPr>
        <p:spPr bwMode="auto">
          <a:xfrm>
            <a:off x="0" y="685800"/>
            <a:ext cx="9144000" cy="0"/>
          </a:xfrm>
          <a:prstGeom prst="line">
            <a:avLst/>
          </a:prstGeom>
          <a:noFill/>
          <a:ln w="9525">
            <a:solidFill>
              <a:schemeClr val="tx1">
                <a:lumMod val="65000"/>
                <a:lumOff val="35000"/>
              </a:schemeClr>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pic>
        <p:nvPicPr>
          <p:cNvPr id="11" name="Picture 2" descr="C:\Users\Peter\Dropbox\Documents\Eclipse\WebAppLabCourse\hg\resources\ARWars_Logo.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00798" y="142019"/>
            <a:ext cx="1118874" cy="49458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18" charset="-128"/>
        </a:defRPr>
      </a:lvl1pPr>
      <a:lvl2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ＭＳ Ｐゴシック" pitchFamily="-65" charset="-128"/>
          <a:cs typeface="ＭＳ Ｐゴシック" pitchFamily="18" charset="-128"/>
        </a:defRPr>
      </a:lvl1pPr>
      <a:lvl2pPr marL="742950" indent="-285750" algn="l" rtl="0" eaLnBrk="1" fontAlgn="base" hangingPunct="1">
        <a:spcBef>
          <a:spcPct val="20000"/>
        </a:spcBef>
        <a:spcAft>
          <a:spcPct val="0"/>
        </a:spcAft>
        <a:buChar char="–"/>
        <a:defRPr sz="20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3pPr>
      <a:lvl4pPr marL="15621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1981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winkliges Dreieck 8"/>
          <p:cNvSpPr/>
          <p:nvPr/>
        </p:nvSpPr>
        <p:spPr bwMode="auto">
          <a:xfrm rot="16200000">
            <a:off x="2890869" y="69574"/>
            <a:ext cx="5630008" cy="6876254"/>
          </a:xfrm>
          <a:prstGeom prst="rtTriangle">
            <a:avLst/>
          </a:prstGeom>
          <a:gradFill flip="none" rotWithShape="1">
            <a:gsLst>
              <a:gs pos="0">
                <a:schemeClr val="bg1">
                  <a:lumMod val="95000"/>
                </a:schemeClr>
              </a:gs>
              <a:gs pos="50000">
                <a:schemeClr val="bg1">
                  <a:lumMod val="65000"/>
                </a:schemeClr>
              </a:gs>
              <a:gs pos="100000">
                <a:schemeClr val="bg1"/>
              </a:gs>
            </a:gsLst>
            <a:lin ang="18900000" scaled="1"/>
            <a:tileRect/>
          </a:gradFill>
          <a:ln w="9525" cap="flat" cmpd="sng" algn="ctr">
            <a:noFill/>
            <a:prstDash val="solid"/>
            <a:round/>
            <a:headEnd type="none" w="med" len="med"/>
            <a:tailEnd type="none" w="med" len="med"/>
          </a:ln>
          <a:effectLst>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2" name="Titel 1"/>
          <p:cNvSpPr>
            <a:spLocks noGrp="1"/>
          </p:cNvSpPr>
          <p:nvPr>
            <p:ph type="ctrTitle"/>
          </p:nvPr>
        </p:nvSpPr>
        <p:spPr/>
        <p:txBody>
          <a:bodyPr/>
          <a:lstStyle/>
          <a:p>
            <a:pPr algn="l"/>
            <a:r>
              <a:rPr lang="de-DE" sz="2400" b="0" dirty="0"/>
              <a:t>Master Lab </a:t>
            </a:r>
            <a:r>
              <a:rPr lang="de-DE" sz="2400" b="0" dirty="0" err="1"/>
              <a:t>Course</a:t>
            </a:r>
            <a:r>
              <a:rPr lang="de-DE" sz="2400" b="0" dirty="0"/>
              <a:t> Web </a:t>
            </a:r>
            <a:r>
              <a:rPr lang="de-DE" sz="2400" b="0" dirty="0" err="1"/>
              <a:t>Applications</a:t>
            </a:r>
            <a:r>
              <a:rPr lang="de-DE" sz="2400" b="0" dirty="0"/>
              <a:t>:</a:t>
            </a:r>
            <a:r>
              <a:rPr lang="de-DE" sz="2400" b="0" dirty="0" smtClean="0"/>
              <a:t/>
            </a:r>
            <a:br>
              <a:rPr lang="de-DE" sz="2400" b="0" dirty="0" smtClean="0"/>
            </a:br>
            <a:r>
              <a:rPr lang="de-DE" dirty="0" err="1" smtClean="0"/>
              <a:t>Exercise</a:t>
            </a:r>
            <a:r>
              <a:rPr lang="de-DE" dirty="0" smtClean="0"/>
              <a:t> </a:t>
            </a:r>
            <a:r>
              <a:rPr lang="de-DE" dirty="0"/>
              <a:t>3</a:t>
            </a:r>
            <a:r>
              <a:rPr lang="de-DE" dirty="0" smtClean="0"/>
              <a:t> </a:t>
            </a:r>
            <a:r>
              <a:rPr lang="de-DE" dirty="0" smtClean="0"/>
              <a:t>– </a:t>
            </a:r>
            <a:r>
              <a:rPr lang="de-DE" dirty="0" smtClean="0"/>
              <a:t>Data Model &amp;</a:t>
            </a:r>
            <a:br>
              <a:rPr lang="de-DE" dirty="0" smtClean="0"/>
            </a:br>
            <a:r>
              <a:rPr lang="de-DE" dirty="0" smtClean="0"/>
              <a:t>Additional </a:t>
            </a:r>
            <a:r>
              <a:rPr lang="de-DE" dirty="0" err="1" smtClean="0"/>
              <a:t>Use</a:t>
            </a:r>
            <a:r>
              <a:rPr lang="de-DE" dirty="0" smtClean="0"/>
              <a:t> Cases</a:t>
            </a:r>
            <a:r>
              <a:rPr lang="de-DE" dirty="0" smtClean="0"/>
              <a:t/>
            </a:r>
            <a:br>
              <a:rPr lang="de-DE" dirty="0" smtClean="0"/>
            </a:br>
            <a:endParaRPr lang="de-DE" dirty="0"/>
          </a:p>
        </p:txBody>
      </p:sp>
      <p:sp>
        <p:nvSpPr>
          <p:cNvPr id="3" name="Untertitel 2"/>
          <p:cNvSpPr>
            <a:spLocks noGrp="1"/>
          </p:cNvSpPr>
          <p:nvPr>
            <p:ph type="subTitle" idx="1"/>
          </p:nvPr>
        </p:nvSpPr>
        <p:spPr>
          <a:xfrm>
            <a:off x="508000" y="3284984"/>
            <a:ext cx="8128000" cy="1752600"/>
          </a:xfrm>
        </p:spPr>
        <p:txBody>
          <a:bodyPr/>
          <a:lstStyle/>
          <a:p>
            <a:pPr algn="l"/>
            <a:r>
              <a:rPr lang="de-DE" sz="1600" b="1" dirty="0" smtClean="0"/>
              <a:t>Team 4</a:t>
            </a:r>
          </a:p>
          <a:p>
            <a:pPr algn="l"/>
            <a:r>
              <a:rPr lang="de-DE" sz="1600" dirty="0"/>
              <a:t>Markus </a:t>
            </a:r>
            <a:r>
              <a:rPr lang="de-DE" sz="1600" dirty="0" err="1" smtClean="0"/>
              <a:t>Fensterer</a:t>
            </a:r>
            <a:endParaRPr lang="de-DE" sz="1600" dirty="0"/>
          </a:p>
          <a:p>
            <a:pPr algn="l"/>
            <a:r>
              <a:rPr lang="de-DE" sz="1600" dirty="0"/>
              <a:t>Kamil </a:t>
            </a:r>
            <a:r>
              <a:rPr lang="de-DE" sz="1600" dirty="0" err="1" smtClean="0"/>
              <a:t>Neczaj</a:t>
            </a:r>
            <a:endParaRPr lang="de-DE" sz="1600" dirty="0" smtClean="0"/>
          </a:p>
          <a:p>
            <a:pPr algn="l"/>
            <a:r>
              <a:rPr lang="de-DE" sz="1600" dirty="0" smtClean="0"/>
              <a:t>Peter Retzer</a:t>
            </a:r>
            <a:endParaRPr lang="de-DE" sz="1600" dirty="0"/>
          </a:p>
          <a:p>
            <a:pPr algn="l"/>
            <a:r>
              <a:rPr lang="de-DE" sz="1600" dirty="0" smtClean="0"/>
              <a:t>Michael Schätzlein</a:t>
            </a:r>
          </a:p>
          <a:p>
            <a:pPr algn="l"/>
            <a:endParaRPr lang="de-DE" sz="1600" dirty="0" smtClean="0"/>
          </a:p>
          <a:p>
            <a:pPr algn="l"/>
            <a:endParaRPr lang="de-DE" sz="1600" dirty="0" smtClean="0"/>
          </a:p>
          <a:p>
            <a:pPr algn="l">
              <a:lnSpc>
                <a:spcPct val="150000"/>
              </a:lnSpc>
            </a:pPr>
            <a:r>
              <a:rPr lang="de-DE" sz="1600" dirty="0" smtClean="0"/>
              <a:t>03</a:t>
            </a:r>
            <a:r>
              <a:rPr lang="de-DE" sz="1600" dirty="0" smtClean="0"/>
              <a:t>.12.2012</a:t>
            </a:r>
            <a:endParaRPr lang="de-DE" sz="1600" dirty="0"/>
          </a:p>
        </p:txBody>
      </p:sp>
      <p:pic>
        <p:nvPicPr>
          <p:cNvPr id="1026" name="Picture 2" descr="C:\Users\Peter\Dropbox\Documents\Eclipse\WebAppLabCourse\hg\resources\ARWars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4124325"/>
            <a:ext cx="3802745" cy="168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94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de-DE" dirty="0" err="1" smtClean="0"/>
              <a:t>Use</a:t>
            </a:r>
            <a:r>
              <a:rPr lang="de-DE" dirty="0" smtClean="0"/>
              <a:t> Case – </a:t>
            </a:r>
            <a:r>
              <a:rPr lang="de-DE" dirty="0" err="1" smtClean="0"/>
              <a:t>Build</a:t>
            </a:r>
            <a:r>
              <a:rPr lang="de-DE" dirty="0" smtClean="0"/>
              <a:t> Units</a:t>
            </a:r>
            <a:endParaRPr lang="pl-PL"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978728252"/>
              </p:ext>
            </p:extLst>
          </p:nvPr>
        </p:nvGraphicFramePr>
        <p:xfrm>
          <a:off x="611557" y="1828800"/>
          <a:ext cx="7992890" cy="4055638"/>
        </p:xfrm>
        <a:graphic>
          <a:graphicData uri="http://schemas.openxmlformats.org/drawingml/2006/table">
            <a:tbl>
              <a:tblPr firstCol="1">
                <a:tableStyleId>{FABFCF23-3B69-468F-B69F-88F6DE6A72F2}</a:tableStyleId>
              </a:tblPr>
              <a:tblGrid>
                <a:gridCol w="1512171"/>
                <a:gridCol w="6480719"/>
              </a:tblGrid>
              <a:tr h="316535">
                <a:tc>
                  <a:txBody>
                    <a:bodyPr/>
                    <a:lstStyle/>
                    <a:p>
                      <a:pPr>
                        <a:lnSpc>
                          <a:spcPct val="115000"/>
                        </a:lnSpc>
                        <a:spcAft>
                          <a:spcPts val="0"/>
                        </a:spcAft>
                      </a:pPr>
                      <a:r>
                        <a:rPr lang="de-DE" sz="1600" dirty="0" err="1">
                          <a:solidFill>
                            <a:srgbClr val="FFC000"/>
                          </a:solidFill>
                          <a:effectLst/>
                        </a:rPr>
                        <a:t>Actor</a:t>
                      </a:r>
                      <a:endParaRPr lang="de-DE" sz="1600" b="1" dirty="0">
                        <a:solidFill>
                          <a:srgbClr val="FFC000"/>
                        </a:solidFill>
                        <a:effectLst/>
                        <a:latin typeface="+mn-lt"/>
                        <a:ea typeface="Arial"/>
                        <a:cs typeface="Times New Roman"/>
                      </a:endParaRPr>
                    </a:p>
                  </a:txBody>
                  <a:tcPr marL="37359" marR="37359" marT="37359" marB="37359">
                    <a:lnL w="12700" cmpd="sng">
                      <a:noFill/>
                    </a:lnL>
                    <a:lnR>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nSpc>
                          <a:spcPct val="115000"/>
                        </a:lnSpc>
                        <a:spcAft>
                          <a:spcPts val="0"/>
                        </a:spcAft>
                      </a:pPr>
                      <a:r>
                        <a:rPr lang="de-DE" sz="1600">
                          <a:effectLst/>
                        </a:rPr>
                        <a:t>Player</a:t>
                      </a:r>
                      <a:endParaRPr lang="de-DE" sz="1600">
                        <a:solidFill>
                          <a:srgbClr val="000000"/>
                        </a:solidFill>
                        <a:effectLst/>
                        <a:latin typeface="+mn-lt"/>
                        <a:ea typeface="Arial"/>
                        <a:cs typeface="Times New Roman"/>
                      </a:endParaRPr>
                    </a:p>
                  </a:txBody>
                  <a:tcPr marL="37359" marR="37359" marT="37359" marB="37359">
                    <a:lnL>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9883">
                <a:tc>
                  <a:txBody>
                    <a:bodyPr/>
                    <a:lstStyle/>
                    <a:p>
                      <a:pPr>
                        <a:lnSpc>
                          <a:spcPct val="115000"/>
                        </a:lnSpc>
                        <a:spcAft>
                          <a:spcPts val="0"/>
                        </a:spcAft>
                      </a:pPr>
                      <a:r>
                        <a:rPr lang="de-DE" sz="1600" dirty="0" err="1">
                          <a:solidFill>
                            <a:srgbClr val="FFC000"/>
                          </a:solidFill>
                          <a:effectLst/>
                        </a:rPr>
                        <a:t>Precondition</a:t>
                      </a:r>
                      <a:endParaRPr lang="de-DE" sz="1600" b="1" dirty="0">
                        <a:solidFill>
                          <a:srgbClr val="FFC000"/>
                        </a:solidFill>
                        <a:effectLst/>
                        <a:latin typeface="+mn-lt"/>
                        <a:ea typeface="Arial"/>
                        <a:cs typeface="Times New Roman"/>
                      </a:endParaRPr>
                    </a:p>
                  </a:txBody>
                  <a:tcPr marL="37359" marR="37359" marT="37359" marB="37359">
                    <a:lnL w="12700" cmpd="sng">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a:effectLst/>
                        </a:rPr>
                        <a:t>The player has to be logged in and have sufficient resources.</a:t>
                      </a:r>
                      <a:endParaRPr lang="de-DE" sz="1600">
                        <a:solidFill>
                          <a:srgbClr val="000000"/>
                        </a:solidFill>
                        <a:effectLst/>
                        <a:latin typeface="+mn-lt"/>
                        <a:ea typeface="Arial"/>
                        <a:cs typeface="Times New Roman"/>
                      </a:endParaRPr>
                    </a:p>
                  </a:txBody>
                  <a:tcPr marL="37359" marR="37359" marT="37359" marB="37359">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6472">
                <a:tc>
                  <a:txBody>
                    <a:bodyPr/>
                    <a:lstStyle/>
                    <a:p>
                      <a:pPr>
                        <a:lnSpc>
                          <a:spcPct val="115000"/>
                        </a:lnSpc>
                        <a:spcAft>
                          <a:spcPts val="0"/>
                        </a:spcAft>
                      </a:pPr>
                      <a:r>
                        <a:rPr lang="de-DE" sz="1600" dirty="0" err="1">
                          <a:solidFill>
                            <a:srgbClr val="FFC000"/>
                          </a:solidFill>
                          <a:effectLst/>
                        </a:rPr>
                        <a:t>Postcondition</a:t>
                      </a:r>
                      <a:endParaRPr lang="de-DE" sz="1600" b="1" dirty="0">
                        <a:solidFill>
                          <a:srgbClr val="FFC000"/>
                        </a:solidFill>
                        <a:effectLst/>
                        <a:latin typeface="+mn-lt"/>
                        <a:ea typeface="Arial"/>
                        <a:cs typeface="Times New Roman"/>
                      </a:endParaRPr>
                    </a:p>
                  </a:txBody>
                  <a:tcPr marL="37359" marR="37359" marT="37359" marB="37359">
                    <a:lnL w="12700" cmpd="sng">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a:effectLst/>
                        </a:rPr>
                        <a:t>The player gains the number of units built in exchange for the needed resources.</a:t>
                      </a:r>
                      <a:endParaRPr lang="de-DE" sz="1600">
                        <a:solidFill>
                          <a:srgbClr val="000000"/>
                        </a:solidFill>
                        <a:effectLst/>
                        <a:latin typeface="+mn-lt"/>
                        <a:ea typeface="Arial"/>
                        <a:cs typeface="Times New Roman"/>
                      </a:endParaRPr>
                    </a:p>
                  </a:txBody>
                  <a:tcPr marL="37359" marR="37359" marT="37359" marB="37359">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95071">
                <a:tc>
                  <a:txBody>
                    <a:bodyPr/>
                    <a:lstStyle/>
                    <a:p>
                      <a:pPr>
                        <a:lnSpc>
                          <a:spcPct val="115000"/>
                        </a:lnSpc>
                        <a:spcAft>
                          <a:spcPts val="0"/>
                        </a:spcAft>
                      </a:pPr>
                      <a:r>
                        <a:rPr lang="de-DE" sz="1600" dirty="0">
                          <a:solidFill>
                            <a:srgbClr val="FFC000"/>
                          </a:solidFill>
                          <a:effectLst/>
                        </a:rPr>
                        <a:t>Scenario</a:t>
                      </a:r>
                      <a:endParaRPr lang="de-DE" sz="1600" b="1" dirty="0">
                        <a:solidFill>
                          <a:srgbClr val="FFC000"/>
                        </a:solidFill>
                        <a:effectLst/>
                        <a:latin typeface="+mn-lt"/>
                        <a:ea typeface="Arial"/>
                        <a:cs typeface="Times New Roman"/>
                      </a:endParaRPr>
                    </a:p>
                  </a:txBody>
                  <a:tcPr marL="37359" marR="37359" marT="37359" marB="37359">
                    <a:lnL w="12700" cmpd="sng">
                      <a:noFill/>
                    </a:lnL>
                    <a:lnR>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dirty="0">
                          <a:effectLst/>
                        </a:rPr>
                        <a:t>The player builds units which help him conquering places and deploys them to conquered places in order to defend them.</a:t>
                      </a:r>
                      <a:br>
                        <a:rPr lang="en-US" sz="1600" dirty="0">
                          <a:effectLst/>
                        </a:rPr>
                      </a:br>
                      <a:r>
                        <a:rPr lang="en-US" sz="1600" dirty="0">
                          <a:effectLst/>
                        </a:rPr>
                        <a:t>Within the units overview the player has access to all available units and the option to built new ones. To perform the build operation  the player enters the desired quantity of units, and confirms his choice. Every unit has a certain cost, therefore the quantity is restricted by the available resources. As the result of the “Build Units” action the units are created and assigned to the player’s unit pool.</a:t>
                      </a:r>
                      <a:endParaRPr lang="de-DE" sz="1600" dirty="0">
                        <a:solidFill>
                          <a:srgbClr val="000000"/>
                        </a:solidFill>
                        <a:effectLst/>
                        <a:latin typeface="+mn-lt"/>
                        <a:ea typeface="Arial"/>
                        <a:cs typeface="Times New Roman"/>
                      </a:endParaRPr>
                    </a:p>
                  </a:txBody>
                  <a:tcPr marL="37359" marR="37359" marT="37359" marB="37359">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 name="Symbol zastępczy daty 3"/>
          <p:cNvSpPr>
            <a:spLocks noGrp="1"/>
          </p:cNvSpPr>
          <p:nvPr>
            <p:ph type="dt" sz="half" idx="10"/>
          </p:nvPr>
        </p:nvSpPr>
        <p:spPr/>
        <p:txBody>
          <a:bodyPr/>
          <a:lstStyle/>
          <a:p>
            <a:r>
              <a:rPr lang="de-DE" dirty="0" smtClean="0"/>
              <a:t>03</a:t>
            </a:r>
            <a:r>
              <a:rPr lang="de-DE" dirty="0" smtClean="0"/>
              <a:t>.12.2012</a:t>
            </a:r>
            <a:endParaRPr lang="de-DE" dirty="0"/>
          </a:p>
        </p:txBody>
      </p:sp>
      <p:sp>
        <p:nvSpPr>
          <p:cNvPr id="5" name="Symbol zastępczy stopki 4"/>
          <p:cNvSpPr>
            <a:spLocks noGrp="1"/>
          </p:cNvSpPr>
          <p:nvPr>
            <p:ph type="ftr" sz="quarter" idx="11"/>
          </p:nvPr>
        </p:nvSpPr>
        <p:spPr/>
        <p:txBody>
          <a:bodyPr/>
          <a:lstStyle/>
          <a:p>
            <a:r>
              <a:rPr lang="de-DE" smtClean="0"/>
              <a:t>Master Lab Course Web Applications</a:t>
            </a:r>
            <a:endParaRPr lang="de-DE" dirty="0"/>
          </a:p>
        </p:txBody>
      </p:sp>
      <p:sp>
        <p:nvSpPr>
          <p:cNvPr id="6" name="Symbol zastępczy numeru slajdu 5"/>
          <p:cNvSpPr>
            <a:spLocks noGrp="1"/>
          </p:cNvSpPr>
          <p:nvPr>
            <p:ph type="sldNum" sz="quarter" idx="12"/>
          </p:nvPr>
        </p:nvSpPr>
        <p:spPr/>
        <p:txBody>
          <a:bodyPr/>
          <a:lstStyle/>
          <a:p>
            <a:fld id="{121E5A8C-2088-45D2-9D84-10B3EA412A4C}" type="slidenum">
              <a:rPr lang="de-DE" smtClean="0"/>
              <a:pPr/>
              <a:t>2</a:t>
            </a:fld>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8000" y="914400"/>
            <a:ext cx="7993090" cy="585774"/>
          </a:xfrm>
        </p:spPr>
        <p:txBody>
          <a:bodyPr/>
          <a:lstStyle/>
          <a:p>
            <a:r>
              <a:rPr lang="de-DE" dirty="0" err="1" smtClean="0"/>
              <a:t>Use</a:t>
            </a:r>
            <a:r>
              <a:rPr lang="de-DE" dirty="0" smtClean="0"/>
              <a:t> Case – </a:t>
            </a:r>
            <a:r>
              <a:rPr lang="de-DE" dirty="0" err="1" smtClean="0"/>
              <a:t>Deploy</a:t>
            </a:r>
            <a:r>
              <a:rPr lang="de-DE" dirty="0" smtClean="0"/>
              <a:t> Units</a:t>
            </a:r>
            <a:endParaRPr lang="pl-PL" dirty="0"/>
          </a:p>
        </p:txBody>
      </p:sp>
      <p:sp>
        <p:nvSpPr>
          <p:cNvPr id="5" name="Symbol zastępczy stopki 4"/>
          <p:cNvSpPr>
            <a:spLocks noGrp="1"/>
          </p:cNvSpPr>
          <p:nvPr>
            <p:ph type="ftr" sz="quarter" idx="11"/>
          </p:nvPr>
        </p:nvSpPr>
        <p:spPr/>
        <p:txBody>
          <a:bodyPr/>
          <a:lstStyle/>
          <a:p>
            <a:r>
              <a:rPr lang="de-DE" smtClean="0"/>
              <a:t>Master Lab Course Web Applications</a:t>
            </a:r>
            <a:endParaRPr lang="de-DE" dirty="0"/>
          </a:p>
        </p:txBody>
      </p:sp>
      <p:sp>
        <p:nvSpPr>
          <p:cNvPr id="6" name="Symbol zastępczy numeru slajdu 5"/>
          <p:cNvSpPr>
            <a:spLocks noGrp="1"/>
          </p:cNvSpPr>
          <p:nvPr>
            <p:ph type="sldNum" sz="quarter" idx="12"/>
          </p:nvPr>
        </p:nvSpPr>
        <p:spPr/>
        <p:txBody>
          <a:bodyPr/>
          <a:lstStyle/>
          <a:p>
            <a:fld id="{121E5A8C-2088-45D2-9D84-10B3EA412A4C}" type="slidenum">
              <a:rPr lang="de-DE" smtClean="0"/>
              <a:pPr/>
              <a:t>3</a:t>
            </a:fld>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901846094"/>
              </p:ext>
            </p:extLst>
          </p:nvPr>
        </p:nvGraphicFramePr>
        <p:xfrm>
          <a:off x="611560" y="1828800"/>
          <a:ext cx="7920880" cy="4365194"/>
        </p:xfrm>
        <a:graphic>
          <a:graphicData uri="http://schemas.openxmlformats.org/drawingml/2006/table">
            <a:tbl>
              <a:tblPr>
                <a:tableStyleId>{5C22544A-7EE6-4342-B048-85BDC9FD1C3A}</a:tableStyleId>
              </a:tblPr>
              <a:tblGrid>
                <a:gridCol w="1512168"/>
                <a:gridCol w="6408712"/>
              </a:tblGrid>
              <a:tr h="204134">
                <a:tc>
                  <a:txBody>
                    <a:bodyPr/>
                    <a:lstStyle/>
                    <a:p>
                      <a:pPr>
                        <a:lnSpc>
                          <a:spcPct val="115000"/>
                        </a:lnSpc>
                        <a:spcAft>
                          <a:spcPts val="0"/>
                        </a:spcAft>
                      </a:pPr>
                      <a:r>
                        <a:rPr lang="de-DE" sz="1600" b="1" dirty="0" err="1">
                          <a:solidFill>
                            <a:srgbClr val="FFC000"/>
                          </a:solidFill>
                          <a:effectLst/>
                        </a:rPr>
                        <a:t>Actor</a:t>
                      </a:r>
                      <a:endParaRPr lang="de-DE" sz="1600" b="1" dirty="0">
                        <a:solidFill>
                          <a:srgbClr val="FFC000"/>
                        </a:solidFill>
                        <a:effectLst/>
                        <a:latin typeface="Arial"/>
                        <a:ea typeface="Arial"/>
                        <a:cs typeface="Times New Roman"/>
                      </a:endParaRPr>
                    </a:p>
                  </a:txBody>
                  <a:tcPr marL="40535" marR="40535" marT="40535" marB="40535">
                    <a:lnB w="12700" cap="flat" cmpd="sng" algn="ctr">
                      <a:solidFill>
                        <a:schemeClr val="bg1">
                          <a:lumMod val="85000"/>
                        </a:schemeClr>
                      </a:solidFill>
                      <a:prstDash val="solid"/>
                      <a:round/>
                      <a:headEnd type="none" w="med" len="med"/>
                      <a:tailEnd type="none" w="med" len="med"/>
                    </a:lnB>
                    <a:solidFill>
                      <a:schemeClr val="tx1">
                        <a:lumMod val="50000"/>
                        <a:lumOff val="50000"/>
                      </a:schemeClr>
                    </a:solidFill>
                  </a:tcPr>
                </a:tc>
                <a:tc>
                  <a:txBody>
                    <a:bodyPr/>
                    <a:lstStyle/>
                    <a:p>
                      <a:pPr>
                        <a:lnSpc>
                          <a:spcPct val="115000"/>
                        </a:lnSpc>
                        <a:spcAft>
                          <a:spcPts val="0"/>
                        </a:spcAft>
                      </a:pPr>
                      <a:r>
                        <a:rPr lang="de-DE" sz="1600" dirty="0">
                          <a:effectLst/>
                        </a:rPr>
                        <a:t>Player</a:t>
                      </a:r>
                      <a:endParaRPr lang="de-DE" sz="1600" dirty="0">
                        <a:solidFill>
                          <a:srgbClr val="000000"/>
                        </a:solidFill>
                        <a:effectLst/>
                        <a:latin typeface="Arial"/>
                        <a:ea typeface="Arial"/>
                        <a:cs typeface="Times New Roman"/>
                      </a:endParaRPr>
                    </a:p>
                  </a:txBody>
                  <a:tcPr marL="40535" marR="40535" marT="40535" marB="40535">
                    <a:lnB w="12700" cap="flat" cmpd="sng" algn="ctr">
                      <a:solidFill>
                        <a:schemeClr val="tx1"/>
                      </a:solidFill>
                      <a:prstDash val="solid"/>
                      <a:round/>
                      <a:headEnd type="none" w="med" len="med"/>
                      <a:tailEnd type="none" w="med" len="med"/>
                    </a:lnB>
                    <a:noFill/>
                  </a:tcPr>
                </a:tc>
              </a:tr>
              <a:tr h="573326">
                <a:tc>
                  <a:txBody>
                    <a:bodyPr/>
                    <a:lstStyle/>
                    <a:p>
                      <a:pPr>
                        <a:lnSpc>
                          <a:spcPct val="115000"/>
                        </a:lnSpc>
                        <a:spcAft>
                          <a:spcPts val="0"/>
                        </a:spcAft>
                      </a:pPr>
                      <a:r>
                        <a:rPr lang="de-DE" sz="1600" b="1" dirty="0" err="1">
                          <a:solidFill>
                            <a:srgbClr val="FFC000"/>
                          </a:solidFill>
                          <a:effectLst/>
                        </a:rPr>
                        <a:t>Precondition</a:t>
                      </a:r>
                      <a:endParaRPr lang="de-DE" sz="1600" b="1" dirty="0">
                        <a:solidFill>
                          <a:srgbClr val="FFC000"/>
                        </a:solidFill>
                        <a:effectLst/>
                        <a:latin typeface="Arial"/>
                        <a:ea typeface="Arial"/>
                        <a:cs typeface="Times New Roman"/>
                      </a:endParaRPr>
                    </a:p>
                  </a:txBody>
                  <a:tcPr marL="40535" marR="40535" marT="40535" marB="40535">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50000"/>
                        <a:lumOff val="50000"/>
                      </a:schemeClr>
                    </a:solidFill>
                  </a:tcPr>
                </a:tc>
                <a:tc>
                  <a:txBody>
                    <a:bodyPr/>
                    <a:lstStyle/>
                    <a:p>
                      <a:pPr algn="just">
                        <a:lnSpc>
                          <a:spcPct val="115000"/>
                        </a:lnSpc>
                        <a:spcAft>
                          <a:spcPts val="0"/>
                        </a:spcAft>
                      </a:pPr>
                      <a:r>
                        <a:rPr lang="en-US" sz="1600" dirty="0">
                          <a:effectLst/>
                        </a:rPr>
                        <a:t>The player has to be logged in and have at least one place already conquered.</a:t>
                      </a:r>
                      <a:endParaRPr lang="de-DE" sz="1600" dirty="0">
                        <a:solidFill>
                          <a:srgbClr val="000000"/>
                        </a:solidFill>
                        <a:effectLst/>
                        <a:latin typeface="Arial"/>
                        <a:ea typeface="Arial"/>
                        <a:cs typeface="Times New Roman"/>
                      </a:endParaRPr>
                    </a:p>
                  </a:txBody>
                  <a:tcPr marL="40535" marR="40535" marT="40535" marB="4053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0262">
                <a:tc>
                  <a:txBody>
                    <a:bodyPr/>
                    <a:lstStyle/>
                    <a:p>
                      <a:pPr>
                        <a:lnSpc>
                          <a:spcPct val="115000"/>
                        </a:lnSpc>
                        <a:spcAft>
                          <a:spcPts val="0"/>
                        </a:spcAft>
                      </a:pPr>
                      <a:r>
                        <a:rPr lang="de-DE" sz="1600" b="1" dirty="0" err="1">
                          <a:solidFill>
                            <a:srgbClr val="FFC000"/>
                          </a:solidFill>
                          <a:effectLst/>
                        </a:rPr>
                        <a:t>Postcondition</a:t>
                      </a:r>
                      <a:endParaRPr lang="de-DE" sz="1600" b="1" dirty="0">
                        <a:solidFill>
                          <a:srgbClr val="FFC000"/>
                        </a:solidFill>
                        <a:effectLst/>
                        <a:latin typeface="Arial"/>
                        <a:ea typeface="Arial"/>
                        <a:cs typeface="Times New Roman"/>
                      </a:endParaRPr>
                    </a:p>
                  </a:txBody>
                  <a:tcPr marL="40535" marR="40535" marT="40535" marB="40535">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50000"/>
                        <a:lumOff val="50000"/>
                      </a:schemeClr>
                    </a:solidFill>
                  </a:tcPr>
                </a:tc>
                <a:tc>
                  <a:txBody>
                    <a:bodyPr/>
                    <a:lstStyle/>
                    <a:p>
                      <a:pPr algn="just">
                        <a:lnSpc>
                          <a:spcPct val="115000"/>
                        </a:lnSpc>
                        <a:spcAft>
                          <a:spcPts val="0"/>
                        </a:spcAft>
                      </a:pPr>
                      <a:r>
                        <a:rPr lang="en-US" sz="1600" dirty="0">
                          <a:effectLst/>
                        </a:rPr>
                        <a:t>The place gains the number of units that where deployed.</a:t>
                      </a:r>
                      <a:endParaRPr lang="de-DE" sz="1600" dirty="0">
                        <a:solidFill>
                          <a:srgbClr val="000000"/>
                        </a:solidFill>
                        <a:effectLst/>
                        <a:latin typeface="Arial"/>
                        <a:ea typeface="Arial"/>
                        <a:cs typeface="Times New Roman"/>
                      </a:endParaRPr>
                    </a:p>
                  </a:txBody>
                  <a:tcPr marL="40535" marR="40535" marT="40535" marB="4053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11544">
                <a:tc>
                  <a:txBody>
                    <a:bodyPr/>
                    <a:lstStyle/>
                    <a:p>
                      <a:pPr>
                        <a:lnSpc>
                          <a:spcPct val="115000"/>
                        </a:lnSpc>
                        <a:spcAft>
                          <a:spcPts val="0"/>
                        </a:spcAft>
                      </a:pPr>
                      <a:r>
                        <a:rPr lang="de-DE" sz="1600" b="1" dirty="0">
                          <a:solidFill>
                            <a:srgbClr val="FFC000"/>
                          </a:solidFill>
                          <a:effectLst/>
                        </a:rPr>
                        <a:t>Scenario</a:t>
                      </a:r>
                      <a:endParaRPr lang="de-DE" sz="1600" b="1" dirty="0">
                        <a:solidFill>
                          <a:srgbClr val="FFC000"/>
                        </a:solidFill>
                        <a:effectLst/>
                        <a:latin typeface="Arial"/>
                        <a:ea typeface="Arial"/>
                        <a:cs typeface="Times New Roman"/>
                      </a:endParaRPr>
                    </a:p>
                  </a:txBody>
                  <a:tcPr marL="40535" marR="40535" marT="40535" marB="40535">
                    <a:lnT w="12700" cap="flat" cmpd="sng" algn="ctr">
                      <a:solidFill>
                        <a:schemeClr val="bg1">
                          <a:lumMod val="85000"/>
                        </a:schemeClr>
                      </a:solidFill>
                      <a:prstDash val="solid"/>
                      <a:round/>
                      <a:headEnd type="none" w="med" len="med"/>
                      <a:tailEnd type="none" w="med" len="med"/>
                    </a:lnT>
                    <a:solidFill>
                      <a:schemeClr val="tx1">
                        <a:lumMod val="50000"/>
                        <a:lumOff val="50000"/>
                      </a:schemeClr>
                    </a:solidFill>
                  </a:tcPr>
                </a:tc>
                <a:tc>
                  <a:txBody>
                    <a:bodyPr/>
                    <a:lstStyle/>
                    <a:p>
                      <a:pPr algn="just">
                        <a:lnSpc>
                          <a:spcPct val="115000"/>
                        </a:lnSpc>
                        <a:spcAft>
                          <a:spcPts val="0"/>
                        </a:spcAft>
                      </a:pPr>
                      <a:r>
                        <a:rPr lang="en-US" sz="1600" dirty="0">
                          <a:effectLst/>
                        </a:rPr>
                        <a:t>The player deploys units to conquered places to defend them.</a:t>
                      </a:r>
                      <a:endParaRPr lang="de-DE" sz="1600" dirty="0">
                        <a:effectLst/>
                      </a:endParaRPr>
                    </a:p>
                    <a:p>
                      <a:pPr algn="just">
                        <a:lnSpc>
                          <a:spcPct val="115000"/>
                        </a:lnSpc>
                        <a:spcAft>
                          <a:spcPts val="0"/>
                        </a:spcAft>
                      </a:pPr>
                      <a:r>
                        <a:rPr lang="en-US" sz="1600" dirty="0">
                          <a:effectLst/>
                        </a:rPr>
                        <a:t>At the places overview the player has access to all the places his team already has conquered. To deploy units the player enters the desired quantity of units he wants to deploy and confirms his choice. The quantity is restricted by the available (</a:t>
                      </a:r>
                      <a:r>
                        <a:rPr lang="en-US" sz="1600" dirty="0" err="1">
                          <a:effectLst/>
                        </a:rPr>
                        <a:t>undeployed</a:t>
                      </a:r>
                      <a:r>
                        <a:rPr lang="en-US" sz="1600" dirty="0">
                          <a:effectLst/>
                        </a:rPr>
                        <a:t>) units. As the result of the “Deploy Units” action the units are assigned to the place.</a:t>
                      </a:r>
                      <a:endParaRPr lang="de-DE" sz="1600" dirty="0">
                        <a:solidFill>
                          <a:srgbClr val="000000"/>
                        </a:solidFill>
                        <a:effectLst/>
                        <a:latin typeface="Arial"/>
                        <a:ea typeface="Arial"/>
                        <a:cs typeface="Times New Roman"/>
                      </a:endParaRPr>
                    </a:p>
                  </a:txBody>
                  <a:tcPr marL="40535" marR="40535" marT="40535" marB="40535">
                    <a:lnT w="12700" cap="flat" cmpd="sng" algn="ctr">
                      <a:solidFill>
                        <a:schemeClr val="tx1"/>
                      </a:solidFill>
                      <a:prstDash val="solid"/>
                      <a:round/>
                      <a:headEnd type="none" w="med" len="med"/>
                      <a:tailEnd type="none" w="med" len="med"/>
                    </a:lnT>
                    <a:noFill/>
                  </a:tcPr>
                </a:tc>
              </a:tr>
            </a:tbl>
          </a:graphicData>
        </a:graphic>
      </p:graphicFrame>
      <p:sp>
        <p:nvSpPr>
          <p:cNvPr id="8" name="Symbol zastępczy daty 3"/>
          <p:cNvSpPr>
            <a:spLocks noGrp="1"/>
          </p:cNvSpPr>
          <p:nvPr>
            <p:ph type="dt" sz="half" idx="10"/>
          </p:nvPr>
        </p:nvSpPr>
        <p:spPr>
          <a:xfrm>
            <a:off x="508000" y="6400800"/>
            <a:ext cx="1905000" cy="304800"/>
          </a:xfrm>
        </p:spPr>
        <p:txBody>
          <a:bodyPr/>
          <a:lstStyle/>
          <a:p>
            <a:r>
              <a:rPr lang="de-DE" dirty="0" smtClean="0"/>
              <a:t>03</a:t>
            </a:r>
            <a:r>
              <a:rPr lang="de-DE" dirty="0" smtClean="0"/>
              <a:t>.12.2012</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de-DE" dirty="0" err="1" smtClean="0"/>
              <a:t>Use</a:t>
            </a:r>
            <a:r>
              <a:rPr lang="de-DE" dirty="0" smtClean="0"/>
              <a:t> Case – Manage </a:t>
            </a:r>
            <a:r>
              <a:rPr lang="de-DE" dirty="0" err="1" smtClean="0"/>
              <a:t>team</a:t>
            </a:r>
            <a:endParaRPr lang="pl-PL"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702851042"/>
              </p:ext>
            </p:extLst>
          </p:nvPr>
        </p:nvGraphicFramePr>
        <p:xfrm>
          <a:off x="611557" y="1828800"/>
          <a:ext cx="7920882" cy="4041579"/>
        </p:xfrm>
        <a:graphic>
          <a:graphicData uri="http://schemas.openxmlformats.org/drawingml/2006/table">
            <a:tbl>
              <a:tblPr>
                <a:tableStyleId>{5C22544A-7EE6-4342-B048-85BDC9FD1C3A}</a:tableStyleId>
              </a:tblPr>
              <a:tblGrid>
                <a:gridCol w="1584179"/>
                <a:gridCol w="6336703"/>
              </a:tblGrid>
              <a:tr h="263967">
                <a:tc>
                  <a:txBody>
                    <a:bodyPr/>
                    <a:lstStyle/>
                    <a:p>
                      <a:pPr>
                        <a:lnSpc>
                          <a:spcPct val="115000"/>
                        </a:lnSpc>
                        <a:spcAft>
                          <a:spcPts val="0"/>
                        </a:spcAft>
                      </a:pPr>
                      <a:r>
                        <a:rPr lang="de-DE" sz="1600" b="1" dirty="0" err="1">
                          <a:solidFill>
                            <a:srgbClr val="FFC000"/>
                          </a:solidFill>
                          <a:effectLst/>
                        </a:rPr>
                        <a:t>Actor</a:t>
                      </a:r>
                      <a:endParaRPr lang="de-DE" sz="1600" b="1" dirty="0">
                        <a:solidFill>
                          <a:srgbClr val="FFC000"/>
                        </a:solidFill>
                        <a:effectLst/>
                        <a:latin typeface="Arial"/>
                        <a:ea typeface="Arial"/>
                        <a:cs typeface="Times New Roman"/>
                      </a:endParaRPr>
                    </a:p>
                  </a:txBody>
                  <a:tcPr marL="52416" marR="52416" marT="52416" marB="52416">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nSpc>
                          <a:spcPct val="115000"/>
                        </a:lnSpc>
                        <a:spcAft>
                          <a:spcPts val="0"/>
                        </a:spcAft>
                      </a:pPr>
                      <a:r>
                        <a:rPr lang="de-DE" sz="1600" dirty="0">
                          <a:effectLst/>
                        </a:rPr>
                        <a:t>Player</a:t>
                      </a:r>
                      <a:endParaRPr lang="de-DE" sz="1600" dirty="0">
                        <a:solidFill>
                          <a:srgbClr val="000000"/>
                        </a:solidFill>
                        <a:effectLst/>
                        <a:latin typeface="Arial"/>
                        <a:ea typeface="Arial"/>
                        <a:cs typeface="Times New Roman"/>
                      </a:endParaRPr>
                    </a:p>
                  </a:txBody>
                  <a:tcPr marL="52416" marR="52416" marT="52416" marB="52416">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23102">
                <a:tc>
                  <a:txBody>
                    <a:bodyPr/>
                    <a:lstStyle/>
                    <a:p>
                      <a:pPr>
                        <a:lnSpc>
                          <a:spcPct val="115000"/>
                        </a:lnSpc>
                        <a:spcAft>
                          <a:spcPts val="0"/>
                        </a:spcAft>
                      </a:pPr>
                      <a:r>
                        <a:rPr lang="de-DE" sz="1600" b="1" dirty="0" err="1">
                          <a:solidFill>
                            <a:srgbClr val="FFC000"/>
                          </a:solidFill>
                          <a:effectLst/>
                        </a:rPr>
                        <a:t>Precondition</a:t>
                      </a:r>
                      <a:endParaRPr lang="de-DE" sz="1600" b="1" dirty="0">
                        <a:solidFill>
                          <a:srgbClr val="FFC000"/>
                        </a:solidFill>
                        <a:effectLst/>
                        <a:latin typeface="Arial"/>
                        <a:ea typeface="Arial"/>
                        <a:cs typeface="Times New Roman"/>
                      </a:endParaRPr>
                    </a:p>
                  </a:txBody>
                  <a:tcPr marL="52416" marR="52416" marT="52416" marB="52416">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dirty="0">
                          <a:effectLst/>
                        </a:rPr>
                        <a:t>The player has to be logged in.</a:t>
                      </a:r>
                      <a:endParaRPr lang="de-DE" sz="1600" dirty="0">
                        <a:solidFill>
                          <a:srgbClr val="000000"/>
                        </a:solidFill>
                        <a:effectLst/>
                        <a:latin typeface="Arial"/>
                        <a:ea typeface="Arial"/>
                        <a:cs typeface="Times New Roman"/>
                      </a:endParaRPr>
                    </a:p>
                  </a:txBody>
                  <a:tcPr marL="52416" marR="52416" marT="52416" marB="52416">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41372">
                <a:tc>
                  <a:txBody>
                    <a:bodyPr/>
                    <a:lstStyle/>
                    <a:p>
                      <a:pPr>
                        <a:lnSpc>
                          <a:spcPct val="115000"/>
                        </a:lnSpc>
                        <a:spcAft>
                          <a:spcPts val="0"/>
                        </a:spcAft>
                      </a:pPr>
                      <a:r>
                        <a:rPr lang="de-DE" sz="1600" b="1" dirty="0" err="1">
                          <a:solidFill>
                            <a:srgbClr val="FFC000"/>
                          </a:solidFill>
                          <a:effectLst/>
                        </a:rPr>
                        <a:t>Postcondition</a:t>
                      </a:r>
                      <a:endParaRPr lang="de-DE" sz="1600" b="1" dirty="0">
                        <a:solidFill>
                          <a:srgbClr val="FFC000"/>
                        </a:solidFill>
                        <a:effectLst/>
                        <a:latin typeface="Arial"/>
                        <a:ea typeface="Arial"/>
                        <a:cs typeface="Times New Roman"/>
                      </a:endParaRPr>
                    </a:p>
                  </a:txBody>
                  <a:tcPr marL="52416" marR="52416" marT="52416" marB="52416">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dirty="0">
                          <a:effectLst/>
                        </a:rPr>
                        <a:t>An overview of all places conquered by his team is shown to the player.</a:t>
                      </a:r>
                      <a:endParaRPr lang="de-DE" sz="1600" dirty="0">
                        <a:solidFill>
                          <a:srgbClr val="000000"/>
                        </a:solidFill>
                        <a:effectLst/>
                        <a:latin typeface="Arial"/>
                        <a:ea typeface="Arial"/>
                        <a:cs typeface="Times New Roman"/>
                      </a:endParaRPr>
                    </a:p>
                  </a:txBody>
                  <a:tcPr marL="52416" marR="52416" marT="52416" marB="52416">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91857">
                <a:tc>
                  <a:txBody>
                    <a:bodyPr/>
                    <a:lstStyle/>
                    <a:p>
                      <a:pPr>
                        <a:lnSpc>
                          <a:spcPct val="115000"/>
                        </a:lnSpc>
                        <a:spcAft>
                          <a:spcPts val="0"/>
                        </a:spcAft>
                      </a:pPr>
                      <a:r>
                        <a:rPr lang="de-DE" sz="1600" b="1" dirty="0">
                          <a:solidFill>
                            <a:srgbClr val="FFC000"/>
                          </a:solidFill>
                          <a:effectLst/>
                        </a:rPr>
                        <a:t>Scenario</a:t>
                      </a:r>
                      <a:endParaRPr lang="de-DE" sz="1600" b="1" dirty="0">
                        <a:solidFill>
                          <a:srgbClr val="FFC000"/>
                        </a:solidFill>
                        <a:effectLst/>
                        <a:latin typeface="Arial"/>
                        <a:ea typeface="Arial"/>
                        <a:cs typeface="Times New Roman"/>
                      </a:endParaRPr>
                    </a:p>
                  </a:txBody>
                  <a:tcPr marL="52416" marR="52416" marT="52416" marB="52416">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50000"/>
                        <a:lumOff val="50000"/>
                      </a:schemeClr>
                    </a:solidFill>
                  </a:tcPr>
                </a:tc>
                <a:tc>
                  <a:txBody>
                    <a:bodyPr/>
                    <a:lstStyle/>
                    <a:p>
                      <a:pPr algn="just">
                        <a:lnSpc>
                          <a:spcPct val="115000"/>
                        </a:lnSpc>
                        <a:spcAft>
                          <a:spcPts val="0"/>
                        </a:spcAft>
                      </a:pPr>
                      <a:r>
                        <a:rPr lang="en-US" sz="1600" dirty="0">
                          <a:effectLst/>
                        </a:rPr>
                        <a:t>The player invokes the overview of all places conquered by his team. He is shown the status of the places belonging to the team including additional information about the places the team has taken over, and the ones which have been recently lost. There is an option to deploy units to the places.</a:t>
                      </a:r>
                      <a:endParaRPr lang="de-DE" sz="1600" dirty="0">
                        <a:solidFill>
                          <a:srgbClr val="000000"/>
                        </a:solidFill>
                        <a:effectLst/>
                        <a:latin typeface="Arial"/>
                        <a:ea typeface="Arial"/>
                        <a:cs typeface="Times New Roman"/>
                      </a:endParaRPr>
                    </a:p>
                  </a:txBody>
                  <a:tcPr marL="52416" marR="52416" marT="52416" marB="52416">
                    <a:lnL w="12700" cmpd="sng">
                      <a:noFill/>
                    </a:lnL>
                    <a:lnT w="12700" cap="flat" cmpd="sng" algn="ctr">
                      <a:solidFill>
                        <a:schemeClr val="tx1"/>
                      </a:solidFill>
                      <a:prstDash val="solid"/>
                      <a:round/>
                      <a:headEnd type="none" w="med" len="med"/>
                      <a:tailEnd type="none" w="med" len="med"/>
                    </a:lnT>
                    <a:noFill/>
                  </a:tcPr>
                </a:tc>
              </a:tr>
            </a:tbl>
          </a:graphicData>
        </a:graphic>
      </p:graphicFrame>
      <p:sp>
        <p:nvSpPr>
          <p:cNvPr id="5" name="Symbol zastępczy stopki 4"/>
          <p:cNvSpPr>
            <a:spLocks noGrp="1"/>
          </p:cNvSpPr>
          <p:nvPr>
            <p:ph type="ftr" sz="quarter" idx="11"/>
          </p:nvPr>
        </p:nvSpPr>
        <p:spPr/>
        <p:txBody>
          <a:bodyPr/>
          <a:lstStyle/>
          <a:p>
            <a:r>
              <a:rPr lang="de-DE" smtClean="0"/>
              <a:t>Master Lab Course Web Applications</a:t>
            </a:r>
            <a:endParaRPr lang="de-DE" dirty="0"/>
          </a:p>
        </p:txBody>
      </p:sp>
      <p:sp>
        <p:nvSpPr>
          <p:cNvPr id="6" name="Symbol zastępczy numeru slajdu 5"/>
          <p:cNvSpPr>
            <a:spLocks noGrp="1"/>
          </p:cNvSpPr>
          <p:nvPr>
            <p:ph type="sldNum" sz="quarter" idx="12"/>
          </p:nvPr>
        </p:nvSpPr>
        <p:spPr/>
        <p:txBody>
          <a:bodyPr/>
          <a:lstStyle/>
          <a:p>
            <a:fld id="{121E5A8C-2088-45D2-9D84-10B3EA412A4C}" type="slidenum">
              <a:rPr lang="de-DE" smtClean="0"/>
              <a:pPr/>
              <a:t>4</a:t>
            </a:fld>
            <a:endParaRPr lang="de-DE" dirty="0"/>
          </a:p>
        </p:txBody>
      </p:sp>
      <p:sp>
        <p:nvSpPr>
          <p:cNvPr id="9" name="Symbol zastępczy daty 3"/>
          <p:cNvSpPr>
            <a:spLocks noGrp="1"/>
          </p:cNvSpPr>
          <p:nvPr>
            <p:ph type="dt" sz="half" idx="10"/>
          </p:nvPr>
        </p:nvSpPr>
        <p:spPr>
          <a:xfrm>
            <a:off x="508000" y="6400800"/>
            <a:ext cx="1905000" cy="304800"/>
          </a:xfrm>
        </p:spPr>
        <p:txBody>
          <a:bodyPr/>
          <a:lstStyle/>
          <a:p>
            <a:r>
              <a:rPr lang="de-DE" dirty="0" smtClean="0"/>
              <a:t>03</a:t>
            </a:r>
            <a:r>
              <a:rPr lang="de-DE" dirty="0" smtClean="0"/>
              <a:t>.12.2012</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Data </a:t>
            </a:r>
            <a:r>
              <a:rPr lang="pl-PL" dirty="0" smtClean="0"/>
              <a:t>Model</a:t>
            </a:r>
            <a:r>
              <a:rPr lang="de-DE" dirty="0" smtClean="0"/>
              <a:t> (1/2)</a:t>
            </a:r>
            <a:endParaRPr lang="pl-PL" dirty="0"/>
          </a:p>
        </p:txBody>
      </p:sp>
      <p:sp>
        <p:nvSpPr>
          <p:cNvPr id="5" name="Symbol zastępczy stopki 4"/>
          <p:cNvSpPr>
            <a:spLocks noGrp="1"/>
          </p:cNvSpPr>
          <p:nvPr>
            <p:ph type="ftr" sz="quarter" idx="11"/>
          </p:nvPr>
        </p:nvSpPr>
        <p:spPr/>
        <p:txBody>
          <a:bodyPr/>
          <a:lstStyle/>
          <a:p>
            <a:r>
              <a:rPr lang="de-DE" smtClean="0"/>
              <a:t>Master Lab Course Web Applications</a:t>
            </a:r>
            <a:endParaRPr lang="de-DE" dirty="0"/>
          </a:p>
        </p:txBody>
      </p:sp>
      <p:sp>
        <p:nvSpPr>
          <p:cNvPr id="6" name="Symbol zastępczy numeru slajdu 5"/>
          <p:cNvSpPr>
            <a:spLocks noGrp="1"/>
          </p:cNvSpPr>
          <p:nvPr>
            <p:ph type="sldNum" sz="quarter" idx="12"/>
          </p:nvPr>
        </p:nvSpPr>
        <p:spPr/>
        <p:txBody>
          <a:bodyPr/>
          <a:lstStyle/>
          <a:p>
            <a:fld id="{121E5A8C-2088-45D2-9D84-10B3EA412A4C}" type="slidenum">
              <a:rPr lang="de-DE" smtClean="0"/>
              <a:pPr/>
              <a:t>5</a:t>
            </a:fld>
            <a:endParaRPr lang="de-DE" dirty="0"/>
          </a:p>
        </p:txBody>
      </p:sp>
      <p:sp>
        <p:nvSpPr>
          <p:cNvPr id="7" name="Symbol zastępczy daty 3"/>
          <p:cNvSpPr>
            <a:spLocks noGrp="1"/>
          </p:cNvSpPr>
          <p:nvPr>
            <p:ph type="dt" sz="half" idx="10"/>
          </p:nvPr>
        </p:nvSpPr>
        <p:spPr>
          <a:xfrm>
            <a:off x="508000" y="6400800"/>
            <a:ext cx="1905000" cy="304800"/>
          </a:xfrm>
        </p:spPr>
        <p:txBody>
          <a:bodyPr/>
          <a:lstStyle/>
          <a:p>
            <a:r>
              <a:rPr lang="de-DE" dirty="0" smtClean="0"/>
              <a:t>03</a:t>
            </a:r>
            <a:r>
              <a:rPr lang="de-DE" dirty="0" smtClean="0"/>
              <a:t>.12.2012</a:t>
            </a:r>
            <a:endParaRPr lang="de-DE" dirty="0"/>
          </a:p>
        </p:txBody>
      </p:sp>
      <p:pic>
        <p:nvPicPr>
          <p:cNvPr id="3" name="Picture 2" descr="C:\Users\Peter\Dropbox\Documents\Eclipse\WebAppLabCourse\hg\docs\datamodel-v1-woshadows.png"/>
          <p:cNvPicPr>
            <a:picLocks noChangeAspect="1" noChangeArrowheads="1"/>
          </p:cNvPicPr>
          <p:nvPr/>
        </p:nvPicPr>
        <p:blipFill rotWithShape="1">
          <a:blip r:embed="rId2">
            <a:extLst>
              <a:ext uri="{28A0092B-C50C-407E-A947-70E740481C1C}">
                <a14:useLocalDpi xmlns:a14="http://schemas.microsoft.com/office/drawing/2010/main" val="0"/>
              </a:ext>
            </a:extLst>
          </a:blip>
          <a:srcRect b="41858"/>
          <a:stretch/>
        </p:blipFill>
        <p:spPr bwMode="auto">
          <a:xfrm>
            <a:off x="160218" y="1629723"/>
            <a:ext cx="8749386" cy="4176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Data </a:t>
            </a:r>
            <a:r>
              <a:rPr lang="pl-PL" dirty="0" smtClean="0"/>
              <a:t>Model</a:t>
            </a:r>
            <a:r>
              <a:rPr lang="de-DE" dirty="0" smtClean="0"/>
              <a:t> (2/2)</a:t>
            </a:r>
            <a:endParaRPr lang="pl-PL" dirty="0"/>
          </a:p>
        </p:txBody>
      </p:sp>
      <p:sp>
        <p:nvSpPr>
          <p:cNvPr id="5" name="Symbol zastępczy stopki 4"/>
          <p:cNvSpPr>
            <a:spLocks noGrp="1"/>
          </p:cNvSpPr>
          <p:nvPr>
            <p:ph type="ftr" sz="quarter" idx="11"/>
          </p:nvPr>
        </p:nvSpPr>
        <p:spPr/>
        <p:txBody>
          <a:bodyPr/>
          <a:lstStyle/>
          <a:p>
            <a:r>
              <a:rPr lang="de-DE" smtClean="0"/>
              <a:t>Master Lab Course Web Applications</a:t>
            </a:r>
            <a:endParaRPr lang="de-DE" dirty="0"/>
          </a:p>
        </p:txBody>
      </p:sp>
      <p:sp>
        <p:nvSpPr>
          <p:cNvPr id="6" name="Symbol zastępczy numeru slajdu 5"/>
          <p:cNvSpPr>
            <a:spLocks noGrp="1"/>
          </p:cNvSpPr>
          <p:nvPr>
            <p:ph type="sldNum" sz="quarter" idx="12"/>
          </p:nvPr>
        </p:nvSpPr>
        <p:spPr/>
        <p:txBody>
          <a:bodyPr/>
          <a:lstStyle/>
          <a:p>
            <a:fld id="{121E5A8C-2088-45D2-9D84-10B3EA412A4C}" type="slidenum">
              <a:rPr lang="de-DE" smtClean="0"/>
              <a:pPr/>
              <a:t>6</a:t>
            </a:fld>
            <a:endParaRPr lang="de-DE" dirty="0"/>
          </a:p>
        </p:txBody>
      </p:sp>
      <p:sp>
        <p:nvSpPr>
          <p:cNvPr id="7" name="Symbol zastępczy daty 3"/>
          <p:cNvSpPr>
            <a:spLocks noGrp="1"/>
          </p:cNvSpPr>
          <p:nvPr>
            <p:ph type="dt" sz="half" idx="10"/>
          </p:nvPr>
        </p:nvSpPr>
        <p:spPr>
          <a:xfrm>
            <a:off x="508000" y="6400800"/>
            <a:ext cx="1905000" cy="304800"/>
          </a:xfrm>
        </p:spPr>
        <p:txBody>
          <a:bodyPr/>
          <a:lstStyle/>
          <a:p>
            <a:r>
              <a:rPr lang="de-DE" dirty="0" smtClean="0"/>
              <a:t>03</a:t>
            </a:r>
            <a:r>
              <a:rPr lang="de-DE" dirty="0" smtClean="0"/>
              <a:t>.12.2012</a:t>
            </a:r>
            <a:endParaRPr lang="de-DE" dirty="0"/>
          </a:p>
        </p:txBody>
      </p:sp>
      <p:pic>
        <p:nvPicPr>
          <p:cNvPr id="3" name="Picture 2" descr="C:\Users\Peter\Dropbox\Documents\Eclipse\WebAppLabCourse\hg\docs\datamodel-v1-woshadows.png"/>
          <p:cNvPicPr>
            <a:picLocks noChangeAspect="1" noChangeArrowheads="1"/>
          </p:cNvPicPr>
          <p:nvPr/>
        </p:nvPicPr>
        <p:blipFill rotWithShape="1">
          <a:blip r:embed="rId2">
            <a:extLst>
              <a:ext uri="{28A0092B-C50C-407E-A947-70E740481C1C}">
                <a14:useLocalDpi xmlns:a14="http://schemas.microsoft.com/office/drawing/2010/main" val="0"/>
              </a:ext>
            </a:extLst>
          </a:blip>
          <a:srcRect t="57089" r="42108" b="409"/>
          <a:stretch/>
        </p:blipFill>
        <p:spPr bwMode="auto">
          <a:xfrm>
            <a:off x="899592" y="1700808"/>
            <a:ext cx="7200800" cy="434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31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UM_Vorlage_hellblau">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TUM_Vorlage_weiss</Template>
  <TotalTime>0</TotalTime>
  <Words>326</Words>
  <Application>Microsoft Office PowerPoint</Application>
  <PresentationFormat>Bildschirmpräsentation (4:3)</PresentationFormat>
  <Paragraphs>54</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TUM_Vorlage_hellblau</vt:lpstr>
      <vt:lpstr>Master Lab Course Web Applications: Exercise 3 – Data Model &amp; Additional Use Cases </vt:lpstr>
      <vt:lpstr>Use Case – Build Units</vt:lpstr>
      <vt:lpstr>Use Case – Deploy Units</vt:lpstr>
      <vt:lpstr>Use Case – Manage team</vt:lpstr>
      <vt:lpstr>Data Model (1/2)</vt:lpstr>
      <vt:lpstr>Data Model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und Strategie</dc:title>
  <dc:creator>Florian</dc:creator>
  <cp:lastModifiedBy>Peter</cp:lastModifiedBy>
  <cp:revision>130</cp:revision>
  <dcterms:created xsi:type="dcterms:W3CDTF">2012-10-18T06:45:23Z</dcterms:created>
  <dcterms:modified xsi:type="dcterms:W3CDTF">2012-12-03T08:10:03Z</dcterms:modified>
</cp:coreProperties>
</file>