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6" r:id="rId3"/>
    <p:sldId id="277" r:id="rId4"/>
    <p:sldId id="283" r:id="rId5"/>
    <p:sldId id="285" r:id="rId6"/>
    <p:sldId id="286" r:id="rId7"/>
    <p:sldId id="291" r:id="rId8"/>
    <p:sldId id="287" r:id="rId9"/>
    <p:sldId id="288" r:id="rId10"/>
    <p:sldId id="290" r:id="rId11"/>
    <p:sldId id="289" r:id="rId12"/>
    <p:sldId id="263" r:id="rId13"/>
    <p:sldId id="284" r:id="rId14"/>
    <p:sldId id="292" r:id="rId15"/>
    <p:sldId id="293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404040"/>
    <a:srgbClr val="292929"/>
    <a:srgbClr val="FFFFFF"/>
    <a:srgbClr val="D6E1FF"/>
    <a:srgbClr val="D6FFFF"/>
    <a:srgbClr val="EEF2FF"/>
    <a:srgbClr val="C6D6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08" autoAdjust="0"/>
  </p:normalViewPr>
  <p:slideViewPr>
    <p:cSldViewPr>
      <p:cViewPr varScale="1">
        <p:scale>
          <a:sx n="117" d="100"/>
          <a:sy n="117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D170F-C4DC-4970-8523-1EDF1DABFF2F}" type="datetimeFigureOut">
              <a:rPr lang="de-DE" smtClean="0"/>
              <a:pPr/>
              <a:t>14.02.2013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E34E0-06B0-4097-BDB1-19F4CB9F3AF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507328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B6049-45AF-4855-985C-185012BA219A}" type="datetimeFigureOut">
              <a:rPr lang="de-DE" smtClean="0"/>
              <a:pPr/>
              <a:t>14.02.2013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CEC5D-4A85-40E8-8CE8-2BEB4B481F3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095461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EC5D-4A85-40E8-8CE8-2BEB4B481F32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394399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6229350" y="4794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Technische Universität München</a:t>
            </a:r>
          </a:p>
        </p:txBody>
      </p:sp>
      <p:sp>
        <p:nvSpPr>
          <p:cNvPr id="5" name="Line 22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6" name="Line 23"/>
          <p:cNvSpPr>
            <a:spLocks noChangeShapeType="1"/>
          </p:cNvSpPr>
          <p:nvPr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7" name="Picture 2" descr="C:\Users\Flopc\Desktop\ppt\TUMLogo_oZ_Vollfl_blau_RGB.emf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5300" y="1828800"/>
            <a:ext cx="8128000" cy="12954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8000" y="3429000"/>
            <a:ext cx="81280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08000" y="6400800"/>
            <a:ext cx="8153400" cy="304800"/>
          </a:xfrm>
        </p:spPr>
        <p:txBody>
          <a:bodyPr anchor="t"/>
          <a:lstStyle>
            <a:lvl1pPr>
              <a:defRPr sz="1200"/>
            </a:lvl1pPr>
          </a:lstStyle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64360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/>
            </a:lvl1pPr>
          </a:lstStyle>
          <a:p>
            <a:fld id="{121E5A8C-2088-45D2-9D84-10B3EA412A4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0330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39878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9878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1E5A8C-2088-45D2-9D84-10B3EA412A4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266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14400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8128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396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21E5A8C-2088-45D2-9D84-10B3EA412A4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6229350" y="4794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Technische Universität München</a:t>
            </a:r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1033" name="Picture 2" descr="C:\Users\Flopc\Desktop\ppt\TUMLogo_oZ_Vollfl_blau_RGB.emf"/>
          <p:cNvPicPr>
            <a:picLocks noChangeAspect="1" noChangeArrowheads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2053" name="Picture 5" descr="C:\Users\Peter\Dropbox\Documents\Eclipse\WebAppLabCourse\hg\resources\img\logo\ARWars_Logo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99" y="142019"/>
            <a:ext cx="1190882" cy="5264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ＭＳ Ｐゴシック" pitchFamily="-65" charset="-128"/>
          <a:cs typeface="ＭＳ Ｐゴシック" pitchFamily="18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ＭＳ Ｐゴシック" pitchFamily="-65" charset="-128"/>
          <a:cs typeface="ＭＳ Ｐゴシック" pitchFamily="18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ＭＳ Ｐゴシック" pitchFamily="-65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ＭＳ Ｐゴシック" pitchFamily="-65" charset="-128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ＭＳ Ｐゴシック" pitchFamily="-65" charset="-128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pitchFamily="-65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winkliges Dreieck 8"/>
          <p:cNvSpPr/>
          <p:nvPr/>
        </p:nvSpPr>
        <p:spPr bwMode="auto">
          <a:xfrm rot="16200000">
            <a:off x="2890869" y="69574"/>
            <a:ext cx="5630008" cy="6876254"/>
          </a:xfrm>
          <a:prstGeom prst="rtTriangle">
            <a:avLst/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DE" sz="2400" b="0" dirty="0">
                <a:solidFill>
                  <a:schemeClr val="bg1">
                    <a:lumMod val="75000"/>
                  </a:schemeClr>
                </a:solidFill>
              </a:rPr>
              <a:t>Master Lab </a:t>
            </a:r>
            <a:r>
              <a:rPr lang="de-DE" sz="2400" b="0" dirty="0" err="1">
                <a:solidFill>
                  <a:schemeClr val="bg1">
                    <a:lumMod val="75000"/>
                  </a:schemeClr>
                </a:solidFill>
              </a:rPr>
              <a:t>Course</a:t>
            </a:r>
            <a:r>
              <a:rPr lang="de-DE" sz="2400" b="0" dirty="0">
                <a:solidFill>
                  <a:schemeClr val="bg1">
                    <a:lumMod val="75000"/>
                  </a:schemeClr>
                </a:solidFill>
              </a:rPr>
              <a:t> Web </a:t>
            </a:r>
            <a:r>
              <a:rPr lang="de-DE" sz="2400" b="0" dirty="0" err="1">
                <a:solidFill>
                  <a:schemeClr val="bg1">
                    <a:lumMod val="75000"/>
                  </a:schemeClr>
                </a:solidFill>
              </a:rPr>
              <a:t>Applications</a:t>
            </a:r>
            <a:r>
              <a:rPr lang="de-DE" sz="2400" b="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de-DE" sz="2400" b="0" dirty="0" smtClean="0"/>
              <a:t/>
            </a:r>
            <a:br>
              <a:rPr lang="de-DE" sz="2400" b="0" dirty="0" smtClean="0"/>
            </a:br>
            <a:r>
              <a:rPr lang="de-DE" dirty="0" err="1" smtClean="0">
                <a:solidFill>
                  <a:schemeClr val="bg1"/>
                </a:solidFill>
              </a:rPr>
              <a:t>Exercise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4</a:t>
            </a:r>
            <a:r>
              <a:rPr lang="de-DE" dirty="0" smtClean="0">
                <a:solidFill>
                  <a:schemeClr val="bg1"/>
                </a:solidFill>
              </a:rPr>
              <a:t> – </a:t>
            </a:r>
            <a:r>
              <a:rPr lang="de-DE" dirty="0">
                <a:solidFill>
                  <a:schemeClr val="bg1"/>
                </a:solidFill>
              </a:rPr>
              <a:t>Final </a:t>
            </a:r>
            <a:r>
              <a:rPr lang="de-DE" dirty="0" err="1">
                <a:solidFill>
                  <a:schemeClr val="bg1"/>
                </a:solidFill>
              </a:rPr>
              <a:t>Presentation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8000" y="3284984"/>
            <a:ext cx="8128000" cy="1752600"/>
          </a:xfrm>
        </p:spPr>
        <p:txBody>
          <a:bodyPr/>
          <a:lstStyle/>
          <a:p>
            <a:pPr algn="l"/>
            <a:r>
              <a:rPr lang="de-DE" sz="1600" b="1" dirty="0" smtClean="0">
                <a:solidFill>
                  <a:srgbClr val="FF9900"/>
                </a:solidFill>
              </a:rPr>
              <a:t>Team 4</a:t>
            </a:r>
          </a:p>
          <a:p>
            <a:pPr algn="l"/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Markus </a:t>
            </a:r>
            <a:r>
              <a:rPr lang="de-DE" sz="1600" dirty="0" err="1" smtClean="0">
                <a:solidFill>
                  <a:schemeClr val="bg1">
                    <a:lumMod val="75000"/>
                  </a:schemeClr>
                </a:solidFill>
              </a:rPr>
              <a:t>Fensterer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  <a:p>
            <a:pPr algn="l"/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Kamil </a:t>
            </a:r>
            <a:r>
              <a:rPr lang="de-DE" sz="1600" dirty="0" err="1" smtClean="0">
                <a:solidFill>
                  <a:schemeClr val="bg1">
                    <a:lumMod val="75000"/>
                  </a:schemeClr>
                </a:solidFill>
              </a:rPr>
              <a:t>Neczaj</a:t>
            </a:r>
            <a:endParaRPr lang="de-DE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l"/>
            <a:r>
              <a:rPr lang="de-DE" sz="1600" dirty="0" smtClean="0">
                <a:solidFill>
                  <a:schemeClr val="bg1">
                    <a:lumMod val="75000"/>
                  </a:schemeClr>
                </a:solidFill>
              </a:rPr>
              <a:t>Peter Retzer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  <a:p>
            <a:pPr algn="l"/>
            <a:r>
              <a:rPr lang="de-DE" sz="1600" dirty="0" smtClean="0">
                <a:solidFill>
                  <a:schemeClr val="bg1">
                    <a:lumMod val="75000"/>
                  </a:schemeClr>
                </a:solidFill>
              </a:rPr>
              <a:t>Michael Schätzlein</a:t>
            </a:r>
          </a:p>
          <a:p>
            <a:pPr algn="l"/>
            <a:endParaRPr lang="de-DE" sz="1600" dirty="0" smtClean="0"/>
          </a:p>
          <a:p>
            <a:pPr algn="l"/>
            <a:endParaRPr lang="de-DE" sz="1600" dirty="0" smtClean="0"/>
          </a:p>
          <a:p>
            <a:pPr algn="l">
              <a:lnSpc>
                <a:spcPct val="150000"/>
              </a:lnSpc>
            </a:pPr>
            <a:r>
              <a:rPr lang="de-DE" sz="1600" dirty="0" smtClean="0">
                <a:solidFill>
                  <a:schemeClr val="bg1">
                    <a:lumMod val="75000"/>
                  </a:schemeClr>
                </a:solidFill>
              </a:rPr>
              <a:t>25.02.2013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Picture 2" descr="C:\Users\Peter\Dropbox\Documents\Eclipse\WebAppLabCourse\hg\resources\img\logo\ARWars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7" y="4124325"/>
            <a:ext cx="3802745" cy="16809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5186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495300" y="2493640"/>
            <a:ext cx="8128000" cy="1295400"/>
          </a:xfrm>
        </p:spPr>
        <p:txBody>
          <a:bodyPr/>
          <a:lstStyle/>
          <a:p>
            <a:r>
              <a:rPr lang="de-DE" sz="5400" dirty="0" smtClean="0"/>
              <a:t>Demo</a:t>
            </a:r>
            <a:endParaRPr lang="de-DE" sz="54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4294967295"/>
          </p:nvPr>
        </p:nvSpPr>
        <p:spPr>
          <a:xfrm>
            <a:off x="0" y="6400800"/>
            <a:ext cx="1905000" cy="304800"/>
          </a:xfrm>
        </p:spPr>
        <p:txBody>
          <a:bodyPr/>
          <a:lstStyle/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304800"/>
          </a:xfrm>
        </p:spPr>
        <p:txBody>
          <a:bodyPr/>
          <a:lstStyle/>
          <a:p>
            <a:fld id="{121E5A8C-2088-45D2-9D84-10B3EA412A4C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898927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Conquering</a:t>
            </a:r>
            <a:r>
              <a:rPr lang="de-DE" dirty="0" smtClean="0"/>
              <a:t> Places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Initiate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conquering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attempt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members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1"/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participants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currently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nearby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(150m)</a:t>
            </a:r>
          </a:p>
          <a:p>
            <a:pPr lvl="1"/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sufficient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evenly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across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participants</a:t>
            </a:r>
            <a:endParaRPr lang="de-DE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de-DE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initiator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Conduct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battle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not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known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upfront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failure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chance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btw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5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10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percent</a:t>
            </a:r>
            <a:endParaRPr lang="de-DE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de-DE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trength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uniformly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btw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minStrength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maxStrength</a:t>
            </a:r>
            <a:endParaRPr lang="de-DE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de-DE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00050">
              <a:buFont typeface="+mj-lt"/>
              <a:buAutoNum type="arabicPeriod"/>
            </a:pP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participants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endParaRPr lang="de-DE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1026" name="Picture 2" descr="C:\Users\fenhel-new\Downloads\soldi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924" y="1412776"/>
            <a:ext cx="1768484" cy="13737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8340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7993090" cy="585774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Deploying</a:t>
            </a:r>
            <a:r>
              <a:rPr lang="de-DE" dirty="0" smtClean="0">
                <a:solidFill>
                  <a:schemeClr val="bg1"/>
                </a:solidFill>
              </a:rPr>
              <a:t> Units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8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508000" y="6400800"/>
            <a:ext cx="1905000" cy="304800"/>
          </a:xfrm>
        </p:spPr>
        <p:txBody>
          <a:bodyPr/>
          <a:lstStyle/>
          <a:p>
            <a:r>
              <a:rPr lang="de-DE" smtClean="0"/>
              <a:t>25.02.2013</a:t>
            </a:r>
            <a:endParaRPr lang="de-D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42439"/>
            <a:ext cx="4824536" cy="30945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417" y="3142439"/>
            <a:ext cx="3458149" cy="31139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8"/>
          <p:cNvSpPr/>
          <p:nvPr/>
        </p:nvSpPr>
        <p:spPr bwMode="auto">
          <a:xfrm>
            <a:off x="395536" y="1556792"/>
            <a:ext cx="8136904" cy="1513639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 bwMode="auto">
          <a:xfrm>
            <a:off x="430968" y="1628800"/>
            <a:ext cx="8101472" cy="1671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/>
              <a:t>P</a:t>
            </a:r>
            <a:r>
              <a:rPr lang="en-US" sz="1600" dirty="0" smtClean="0"/>
              <a:t>layer </a:t>
            </a:r>
            <a:r>
              <a:rPr lang="en-US" sz="1600" dirty="0"/>
              <a:t>can deploy units to his conquered places to </a:t>
            </a:r>
            <a:r>
              <a:rPr lang="en-US" sz="1600" dirty="0">
                <a:solidFill>
                  <a:srgbClr val="FF9900"/>
                </a:solidFill>
              </a:rPr>
              <a:t>defend</a:t>
            </a:r>
            <a:r>
              <a:rPr lang="en-US" sz="1600" dirty="0"/>
              <a:t> </a:t>
            </a:r>
            <a:r>
              <a:rPr lang="en-US" sz="1600" dirty="0" smtClean="0"/>
              <a:t>them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/>
              <a:t>Deploy </a:t>
            </a:r>
            <a:r>
              <a:rPr lang="en-US" sz="1600" dirty="0" smtClean="0">
                <a:solidFill>
                  <a:srgbClr val="FF9900"/>
                </a:solidFill>
              </a:rPr>
              <a:t>menu</a:t>
            </a:r>
            <a:r>
              <a:rPr lang="en-US" sz="1600" dirty="0" smtClean="0"/>
              <a:t> can be invoked </a:t>
            </a:r>
          </a:p>
          <a:p>
            <a:pPr lvl="1"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/>
              <a:t>from </a:t>
            </a:r>
            <a:r>
              <a:rPr lang="en-US" sz="1600" dirty="0" smtClean="0">
                <a:solidFill>
                  <a:srgbClr val="FF9900"/>
                </a:solidFill>
              </a:rPr>
              <a:t>sidebar</a:t>
            </a:r>
            <a:r>
              <a:rPr lang="en-US" sz="1600" dirty="0" smtClean="0"/>
              <a:t> (where the conquered places of the player are listed) or</a:t>
            </a:r>
          </a:p>
          <a:p>
            <a:pPr lvl="1"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/>
              <a:t>directly from the place </a:t>
            </a:r>
            <a:r>
              <a:rPr lang="en-US" sz="1600" dirty="0" smtClean="0">
                <a:solidFill>
                  <a:srgbClr val="FF9900"/>
                </a:solidFill>
              </a:rPr>
              <a:t>popup window </a:t>
            </a:r>
            <a:r>
              <a:rPr lang="en-US" sz="1600" dirty="0" smtClean="0"/>
              <a:t>on the 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7993090" cy="585774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Building</a:t>
            </a:r>
            <a:r>
              <a:rPr lang="de-DE" dirty="0" smtClean="0">
                <a:solidFill>
                  <a:schemeClr val="bg1"/>
                </a:solidFill>
              </a:rPr>
              <a:t> Units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8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508000" y="6400800"/>
            <a:ext cx="1905000" cy="304800"/>
          </a:xfrm>
        </p:spPr>
        <p:txBody>
          <a:bodyPr/>
          <a:lstStyle/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395536" y="1556792"/>
            <a:ext cx="8136904" cy="1513639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 bwMode="auto">
          <a:xfrm>
            <a:off x="430968" y="1809555"/>
            <a:ext cx="8101472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smtClean="0"/>
              <a:t>Players can use their resources to </a:t>
            </a:r>
            <a:r>
              <a:rPr lang="en-US" sz="1600" smtClean="0">
                <a:solidFill>
                  <a:srgbClr val="FF9900"/>
                </a:solidFill>
              </a:rPr>
              <a:t>build</a:t>
            </a:r>
            <a:r>
              <a:rPr lang="en-US" sz="1600" smtClean="0"/>
              <a:t> units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smtClean="0"/>
              <a:t>Total amount of units is </a:t>
            </a:r>
            <a:r>
              <a:rPr lang="en-US" sz="1600" smtClean="0">
                <a:solidFill>
                  <a:srgbClr val="FF9900"/>
                </a:solidFill>
              </a:rPr>
              <a:t>limited</a:t>
            </a:r>
            <a:r>
              <a:rPr lang="en-US" sz="1600" smtClean="0"/>
              <a:t> by the </a:t>
            </a:r>
            <a:r>
              <a:rPr lang="en-US" sz="1600" smtClean="0">
                <a:solidFill>
                  <a:srgbClr val="FF9900"/>
                </a:solidFill>
              </a:rPr>
              <a:t>food</a:t>
            </a:r>
            <a:r>
              <a:rPr lang="en-US" sz="1600" smtClean="0"/>
              <a:t> resource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smtClean="0"/>
              <a:t>Units live until they </a:t>
            </a:r>
            <a:r>
              <a:rPr lang="en-US" sz="1600" smtClean="0">
                <a:solidFill>
                  <a:srgbClr val="FF9900"/>
                </a:solidFill>
              </a:rPr>
              <a:t>fail</a:t>
            </a:r>
            <a:r>
              <a:rPr lang="en-US" sz="1600" smtClean="0"/>
              <a:t> at a conquering attempt</a:t>
            </a:r>
            <a:endParaRPr lang="en-US" sz="1600" dirty="0" smtClean="0"/>
          </a:p>
        </p:txBody>
      </p:sp>
      <p:pic>
        <p:nvPicPr>
          <p:cNvPr id="1026" name="Picture 2" descr="G:\WebAppLab\pi-puppids\docs\buildUni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212976"/>
            <a:ext cx="5328592" cy="29613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 descr="G:\WebAppLab\pi-puppids\docs\unitTa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124" y="3356992"/>
            <a:ext cx="2552700" cy="2609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Team management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Rounded Rectangle 8"/>
          <p:cNvSpPr>
            <a:spLocks noGrp="1"/>
          </p:cNvSpPr>
          <p:nvPr>
            <p:ph idx="1"/>
          </p:nvPr>
        </p:nvSpPr>
        <p:spPr bwMode="auto">
          <a:xfrm>
            <a:off x="428596" y="3571876"/>
            <a:ext cx="3778248" cy="2428892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pl-PL" sz="2000" dirty="0" err="1" smtClean="0"/>
              <a:t>Actions</a:t>
            </a:r>
            <a:endParaRPr lang="pl-PL" sz="2000" dirty="0" smtClean="0"/>
          </a:p>
          <a:p>
            <a:r>
              <a:rPr lang="pl-PL" sz="2000" dirty="0" err="1" smtClean="0"/>
              <a:t>Inviting</a:t>
            </a:r>
            <a:r>
              <a:rPr lang="pl-PL" sz="2000" dirty="0" smtClean="0"/>
              <a:t> </a:t>
            </a:r>
            <a:r>
              <a:rPr lang="pl-PL" sz="2000" dirty="0" err="1" smtClean="0"/>
              <a:t>players</a:t>
            </a:r>
            <a:r>
              <a:rPr lang="pl-PL" sz="2000" dirty="0" smtClean="0"/>
              <a:t> to </a:t>
            </a:r>
            <a:r>
              <a:rPr lang="pl-PL" sz="2000" dirty="0" err="1" smtClean="0"/>
              <a:t>the</a:t>
            </a:r>
            <a:r>
              <a:rPr lang="pl-PL" sz="2000" dirty="0" smtClean="0"/>
              <a:t> team</a:t>
            </a:r>
          </a:p>
          <a:p>
            <a:r>
              <a:rPr lang="pl-PL" sz="2000" dirty="0" err="1" smtClean="0"/>
              <a:t>Inviting</a:t>
            </a:r>
            <a:r>
              <a:rPr lang="pl-PL" sz="2000" dirty="0" smtClean="0"/>
              <a:t> </a:t>
            </a:r>
            <a:r>
              <a:rPr lang="pl-PL" sz="2000" dirty="0" err="1" smtClean="0"/>
              <a:t>stragers</a:t>
            </a:r>
            <a:endParaRPr lang="pl-PL" sz="2000" dirty="0" smtClean="0"/>
          </a:p>
          <a:p>
            <a:r>
              <a:rPr lang="pl-PL" sz="2000" dirty="0" err="1" smtClean="0"/>
              <a:t>Deleting</a:t>
            </a:r>
            <a:r>
              <a:rPr lang="pl-PL" sz="2000" dirty="0" smtClean="0"/>
              <a:t> </a:t>
            </a:r>
            <a:r>
              <a:rPr lang="pl-PL" sz="2000" dirty="0" err="1" smtClean="0"/>
              <a:t>players</a:t>
            </a:r>
            <a:endParaRPr lang="pl-PL" sz="2000" dirty="0" smtClean="0"/>
          </a:p>
          <a:p>
            <a:r>
              <a:rPr lang="pl-PL" sz="2000" dirty="0" err="1" smtClean="0"/>
              <a:t>Changing</a:t>
            </a:r>
            <a:r>
              <a:rPr lang="pl-PL" sz="2000" dirty="0" smtClean="0"/>
              <a:t> team </a:t>
            </a:r>
            <a:r>
              <a:rPr lang="pl-PL" sz="2000" dirty="0" err="1" smtClean="0"/>
              <a:t>name</a:t>
            </a:r>
            <a:r>
              <a:rPr lang="pl-PL" sz="2000" dirty="0" smtClean="0"/>
              <a:t> and </a:t>
            </a:r>
            <a:r>
              <a:rPr lang="pl-PL" sz="2000" dirty="0" err="1" smtClean="0"/>
              <a:t>avatar</a:t>
            </a:r>
            <a:endParaRPr lang="pl-PL" sz="2000" dirty="0" smtClean="0"/>
          </a:p>
          <a:p>
            <a:endParaRPr lang="pl-PL" dirty="0"/>
          </a:p>
        </p:txBody>
      </p:sp>
      <p:sp>
        <p:nvSpPr>
          <p:cNvPr id="8" name="Rounded Rectangle 8"/>
          <p:cNvSpPr txBox="1">
            <a:spLocks/>
          </p:cNvSpPr>
          <p:nvPr/>
        </p:nvSpPr>
        <p:spPr bwMode="auto">
          <a:xfrm>
            <a:off x="428596" y="1714488"/>
            <a:ext cx="3786214" cy="1714512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Team master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l-PL" sz="2000" kern="0" dirty="0" err="1" smtClean="0">
                <a:solidFill>
                  <a:schemeClr val="bg1"/>
                </a:solidFill>
                <a:ea typeface="ＭＳ Ｐゴシック" pitchFamily="-65" charset="-128"/>
                <a:cs typeface="ＭＳ Ｐゴシック" pitchFamily="18" charset="-128"/>
              </a:rPr>
              <a:t>Permissions</a:t>
            </a:r>
            <a:endParaRPr kumimoji="0" lang="pl-PL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18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l-PL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Who</a:t>
            </a:r>
            <a:r>
              <a:rPr kumimoji="0" lang="pl-PL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pl-PL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becomes</a:t>
            </a:r>
            <a:r>
              <a:rPr kumimoji="0" lang="pl-PL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 a team master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l-PL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18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2" y="1428736"/>
            <a:ext cx="440055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Acceptance</a:t>
            </a:r>
            <a:r>
              <a:rPr lang="pl-PL" dirty="0" smtClean="0"/>
              <a:t> of an </a:t>
            </a:r>
            <a:r>
              <a:rPr lang="pl-PL" dirty="0" err="1" smtClean="0"/>
              <a:t>invitation</a:t>
            </a:r>
            <a:r>
              <a:rPr lang="pl-PL" dirty="0" smtClean="0"/>
              <a:t> – </a:t>
            </a:r>
            <a:r>
              <a:rPr lang="pl-PL" dirty="0" err="1" smtClean="0"/>
              <a:t>schema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8" name="Prostokąt 7"/>
          <p:cNvSpPr/>
          <p:nvPr/>
        </p:nvSpPr>
        <p:spPr bwMode="auto">
          <a:xfrm>
            <a:off x="785786" y="1928802"/>
            <a:ext cx="7715304" cy="2857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Team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master </a:t>
            </a:r>
            <a:r>
              <a:rPr kumimoji="0" lang="pl-PL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invites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someone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Prostokąt 8"/>
          <p:cNvSpPr/>
          <p:nvPr/>
        </p:nvSpPr>
        <p:spPr bwMode="auto">
          <a:xfrm>
            <a:off x="785786" y="2285992"/>
            <a:ext cx="2571768" cy="5715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registred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player </a:t>
            </a:r>
            <a:r>
              <a:rPr kumimoji="0" lang="pl-PL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already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belonging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to a team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Prostokąt 9"/>
          <p:cNvSpPr/>
          <p:nvPr/>
        </p:nvSpPr>
        <p:spPr bwMode="auto">
          <a:xfrm>
            <a:off x="3428992" y="2285992"/>
            <a:ext cx="2500330" cy="5715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registred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player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1400" baseline="0" dirty="0" err="1" smtClean="0">
                <a:latin typeface="Arial" pitchFamily="34" charset="0"/>
              </a:rPr>
              <a:t>before</a:t>
            </a:r>
            <a:r>
              <a:rPr lang="pl-PL" sz="1400" dirty="0" smtClean="0">
                <a:latin typeface="Arial" pitchFamily="34" charset="0"/>
              </a:rPr>
              <a:t> first </a:t>
            </a:r>
            <a:r>
              <a:rPr lang="pl-PL" sz="1400" dirty="0" err="1" smtClean="0">
                <a:latin typeface="Arial" pitchFamily="34" charset="0"/>
              </a:rPr>
              <a:t>logging</a:t>
            </a:r>
            <a:r>
              <a:rPr lang="pl-PL" sz="1400" dirty="0" smtClean="0">
                <a:latin typeface="Arial" pitchFamily="34" charset="0"/>
              </a:rPr>
              <a:t> </a:t>
            </a:r>
            <a:r>
              <a:rPr lang="pl-PL" sz="1400" dirty="0" err="1" smtClean="0">
                <a:latin typeface="Arial" pitchFamily="34" charset="0"/>
              </a:rPr>
              <a:t>in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Prostokąt 10"/>
          <p:cNvSpPr/>
          <p:nvPr/>
        </p:nvSpPr>
        <p:spPr bwMode="auto">
          <a:xfrm>
            <a:off x="6000760" y="2285992"/>
            <a:ext cx="2500330" cy="5715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Not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registered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person by email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Prostokąt 11"/>
          <p:cNvSpPr/>
          <p:nvPr/>
        </p:nvSpPr>
        <p:spPr bwMode="auto">
          <a:xfrm>
            <a:off x="785786" y="2928934"/>
            <a:ext cx="5143536" cy="5000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Invitation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is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sent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to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the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player’s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email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address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Prostokąt 13"/>
          <p:cNvSpPr/>
          <p:nvPr/>
        </p:nvSpPr>
        <p:spPr bwMode="auto">
          <a:xfrm>
            <a:off x="6000760" y="2928934"/>
            <a:ext cx="2500330" cy="5000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Invitation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is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sent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to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the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given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email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address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Prostokąt 14"/>
          <p:cNvSpPr/>
          <p:nvPr/>
        </p:nvSpPr>
        <p:spPr bwMode="auto">
          <a:xfrm>
            <a:off x="785786" y="3500438"/>
            <a:ext cx="7715304" cy="2857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The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perso</a:t>
            </a:r>
            <a:r>
              <a:rPr lang="pl-PL" sz="1400" dirty="0" smtClean="0">
                <a:latin typeface="Arial" pitchFamily="34" charset="0"/>
              </a:rPr>
              <a:t>n </a:t>
            </a:r>
            <a:r>
              <a:rPr lang="pl-PL" sz="1400" dirty="0" err="1" smtClean="0">
                <a:latin typeface="Arial" pitchFamily="34" charset="0"/>
              </a:rPr>
              <a:t>clicks</a:t>
            </a:r>
            <a:r>
              <a:rPr lang="pl-PL" sz="1400" dirty="0" smtClean="0">
                <a:latin typeface="Arial" pitchFamily="34" charset="0"/>
              </a:rPr>
              <a:t> on </a:t>
            </a:r>
            <a:r>
              <a:rPr lang="pl-PL" sz="1400" dirty="0" err="1" smtClean="0">
                <a:latin typeface="Arial" pitchFamily="34" charset="0"/>
              </a:rPr>
              <a:t>the</a:t>
            </a:r>
            <a:r>
              <a:rPr lang="pl-PL" sz="1400" dirty="0" smtClean="0">
                <a:latin typeface="Arial" pitchFamily="34" charset="0"/>
              </a:rPr>
              <a:t> </a:t>
            </a:r>
            <a:r>
              <a:rPr lang="pl-PL" sz="1400" dirty="0" err="1" smtClean="0">
                <a:latin typeface="Arial" pitchFamily="34" charset="0"/>
              </a:rPr>
              <a:t>confirmation</a:t>
            </a:r>
            <a:r>
              <a:rPr lang="pl-PL" sz="1400" dirty="0" smtClean="0">
                <a:latin typeface="Arial" pitchFamily="34" charset="0"/>
              </a:rPr>
              <a:t> link </a:t>
            </a:r>
            <a:r>
              <a:rPr lang="pl-PL" sz="1400" dirty="0" err="1" smtClean="0">
                <a:latin typeface="Arial" pitchFamily="34" charset="0"/>
              </a:rPr>
              <a:t>in</a:t>
            </a:r>
            <a:r>
              <a:rPr lang="pl-PL" sz="1400" dirty="0" smtClean="0">
                <a:latin typeface="Arial" pitchFamily="34" charset="0"/>
              </a:rPr>
              <a:t> </a:t>
            </a:r>
            <a:r>
              <a:rPr lang="pl-PL" sz="1400" dirty="0" err="1" smtClean="0">
                <a:latin typeface="Arial" pitchFamily="34" charset="0"/>
              </a:rPr>
              <a:t>the</a:t>
            </a:r>
            <a:r>
              <a:rPr lang="pl-PL" sz="1400" dirty="0" smtClean="0">
                <a:latin typeface="Arial" pitchFamily="34" charset="0"/>
              </a:rPr>
              <a:t> email to </a:t>
            </a:r>
            <a:r>
              <a:rPr lang="pl-PL" sz="1400" dirty="0" err="1" smtClean="0">
                <a:latin typeface="Arial" pitchFamily="34" charset="0"/>
              </a:rPr>
              <a:t>proceed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Prostokąt 15"/>
          <p:cNvSpPr/>
          <p:nvPr/>
        </p:nvSpPr>
        <p:spPr bwMode="auto">
          <a:xfrm>
            <a:off x="6000760" y="3857628"/>
            <a:ext cx="2500330" cy="5000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Redirection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to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the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registration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page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Prostokąt 16"/>
          <p:cNvSpPr/>
          <p:nvPr/>
        </p:nvSpPr>
        <p:spPr bwMode="auto">
          <a:xfrm>
            <a:off x="785786" y="3857628"/>
            <a:ext cx="5143536" cy="5000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Redirection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to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the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log-in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page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if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not </a:t>
            </a:r>
            <a:r>
              <a:rPr kumimoji="0" lang="pl-PL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logged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in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Prostokąt 17"/>
          <p:cNvSpPr/>
          <p:nvPr/>
        </p:nvSpPr>
        <p:spPr bwMode="auto">
          <a:xfrm>
            <a:off x="785786" y="5214950"/>
            <a:ext cx="7715304" cy="2857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The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player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joins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the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new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team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Prostokąt 20"/>
          <p:cNvSpPr/>
          <p:nvPr/>
        </p:nvSpPr>
        <p:spPr bwMode="auto">
          <a:xfrm>
            <a:off x="785786" y="4429132"/>
            <a:ext cx="2571768" cy="7143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If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faction</a:t>
            </a:r>
            <a:r>
              <a:rPr lang="pl-PL" sz="1400" dirty="0" smtClean="0">
                <a:latin typeface="Arial" pitchFamily="34" charset="0"/>
              </a:rPr>
              <a:t> </a:t>
            </a:r>
            <a:r>
              <a:rPr lang="pl-PL" sz="1400" dirty="0" smtClean="0">
                <a:latin typeface="Arial" pitchFamily="34" charset="0"/>
              </a:rPr>
              <a:t>and/</a:t>
            </a:r>
            <a:r>
              <a:rPr lang="pl-PL" sz="1400" dirty="0" err="1" smtClean="0">
                <a:latin typeface="Arial" pitchFamily="34" charset="0"/>
              </a:rPr>
              <a:t>or</a:t>
            </a:r>
            <a:r>
              <a:rPr lang="pl-PL" sz="1400" dirty="0" smtClean="0">
                <a:latin typeface="Arial" pitchFamily="34" charset="0"/>
              </a:rPr>
              <a:t> city </a:t>
            </a:r>
            <a:r>
              <a:rPr lang="pl-PL" sz="1400" dirty="0" err="1" smtClean="0">
                <a:latin typeface="Arial" pitchFamily="34" charset="0"/>
              </a:rPr>
              <a:t>differs</a:t>
            </a:r>
            <a:r>
              <a:rPr lang="pl-PL" sz="1400" dirty="0" smtClean="0">
                <a:latin typeface="Arial" pitchFamily="34" charset="0"/>
              </a:rPr>
              <a:t> </a:t>
            </a:r>
            <a:r>
              <a:rPr lang="pl-PL" sz="1400" dirty="0" err="1" smtClean="0">
                <a:latin typeface="Arial" pitchFamily="34" charset="0"/>
              </a:rPr>
              <a:t>the</a:t>
            </a:r>
            <a:r>
              <a:rPr lang="pl-PL" sz="1400" dirty="0" smtClean="0">
                <a:latin typeface="Arial" pitchFamily="34" charset="0"/>
              </a:rPr>
              <a:t> player </a:t>
            </a:r>
            <a:r>
              <a:rPr lang="pl-PL" sz="1400" dirty="0" err="1" smtClean="0">
                <a:latin typeface="Arial" pitchFamily="34" charset="0"/>
              </a:rPr>
              <a:t>is</a:t>
            </a:r>
            <a:r>
              <a:rPr lang="pl-PL" sz="1400" dirty="0" smtClean="0">
                <a:latin typeface="Arial" pitchFamily="34" charset="0"/>
              </a:rPr>
              <a:t> </a:t>
            </a:r>
            <a:r>
              <a:rPr lang="pl-PL" sz="1400" dirty="0" err="1" smtClean="0">
                <a:latin typeface="Arial" pitchFamily="34" charset="0"/>
              </a:rPr>
              <a:t>asked</a:t>
            </a:r>
            <a:r>
              <a:rPr lang="pl-PL" sz="1400" dirty="0" smtClean="0">
                <a:latin typeface="Arial" pitchFamily="34" charset="0"/>
              </a:rPr>
              <a:t> to </a:t>
            </a:r>
            <a:r>
              <a:rPr lang="pl-PL" sz="1400" dirty="0" err="1" smtClean="0">
                <a:latin typeface="Arial" pitchFamily="34" charset="0"/>
              </a:rPr>
              <a:t>pay</a:t>
            </a:r>
            <a:r>
              <a:rPr lang="pl-PL" sz="1400" dirty="0" smtClean="0">
                <a:latin typeface="Arial" pitchFamily="34" charset="0"/>
              </a:rPr>
              <a:t> for </a:t>
            </a:r>
            <a:r>
              <a:rPr lang="pl-PL" sz="1400" dirty="0" err="1" smtClean="0">
                <a:latin typeface="Arial" pitchFamily="34" charset="0"/>
              </a:rPr>
              <a:t>the</a:t>
            </a:r>
            <a:r>
              <a:rPr lang="pl-PL" sz="1400" dirty="0" smtClean="0">
                <a:latin typeface="Arial" pitchFamily="34" charset="0"/>
              </a:rPr>
              <a:t> </a:t>
            </a:r>
            <a:r>
              <a:rPr lang="pl-PL" sz="1400" dirty="0" err="1" smtClean="0">
                <a:latin typeface="Arial" pitchFamily="34" charset="0"/>
              </a:rPr>
              <a:t>change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Prostokąt 21"/>
          <p:cNvSpPr/>
          <p:nvPr/>
        </p:nvSpPr>
        <p:spPr bwMode="auto">
          <a:xfrm>
            <a:off x="3428992" y="4429132"/>
            <a:ext cx="5072098" cy="7143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1400" dirty="0" err="1" smtClean="0">
                <a:latin typeface="Arial" pitchFamily="34" charset="0"/>
              </a:rPr>
              <a:t>If</a:t>
            </a:r>
            <a:r>
              <a:rPr lang="pl-PL" sz="1400" dirty="0" smtClean="0">
                <a:latin typeface="Arial" pitchFamily="34" charset="0"/>
              </a:rPr>
              <a:t> log </a:t>
            </a:r>
            <a:r>
              <a:rPr lang="pl-PL" sz="1400" dirty="0" err="1" smtClean="0">
                <a:latin typeface="Arial" pitchFamily="34" charset="0"/>
              </a:rPr>
              <a:t>in</a:t>
            </a:r>
            <a:r>
              <a:rPr lang="pl-PL" sz="1400" dirty="0" smtClean="0">
                <a:latin typeface="Arial" pitchFamily="34" charset="0"/>
              </a:rPr>
              <a:t> </a:t>
            </a:r>
            <a:r>
              <a:rPr lang="pl-PL" sz="1400" dirty="0" err="1" smtClean="0">
                <a:latin typeface="Arial" pitchFamily="34" charset="0"/>
              </a:rPr>
              <a:t>before</a:t>
            </a:r>
            <a:r>
              <a:rPr lang="pl-PL" sz="1400" dirty="0" smtClean="0">
                <a:latin typeface="Arial" pitchFamily="34" charset="0"/>
              </a:rPr>
              <a:t> </a:t>
            </a:r>
            <a:r>
              <a:rPr lang="pl-PL" sz="1400" dirty="0" err="1" smtClean="0">
                <a:latin typeface="Arial" pitchFamily="34" charset="0"/>
              </a:rPr>
              <a:t>clicking</a:t>
            </a:r>
            <a:r>
              <a:rPr lang="pl-PL" sz="1400" dirty="0" smtClean="0">
                <a:latin typeface="Arial" pitchFamily="34" charset="0"/>
              </a:rPr>
              <a:t>, </a:t>
            </a:r>
            <a:r>
              <a:rPr lang="pl-PL" sz="1400" dirty="0" err="1" smtClean="0">
                <a:latin typeface="Arial" pitchFamily="34" charset="0"/>
              </a:rPr>
              <a:t>the</a:t>
            </a:r>
            <a:r>
              <a:rPr lang="pl-PL" sz="1400" dirty="0" smtClean="0">
                <a:latin typeface="Arial" pitchFamily="34" charset="0"/>
              </a:rPr>
              <a:t> </a:t>
            </a:r>
            <a:r>
              <a:rPr lang="pl-PL" sz="1400" dirty="0" err="1" smtClean="0">
                <a:latin typeface="Arial" pitchFamily="34" charset="0"/>
              </a:rPr>
              <a:t>confirmation</a:t>
            </a:r>
            <a:r>
              <a:rPr lang="pl-PL" sz="1400" dirty="0" smtClean="0">
                <a:latin typeface="Arial" pitchFamily="34" charset="0"/>
              </a:rPr>
              <a:t> link </a:t>
            </a:r>
            <a:r>
              <a:rPr lang="pl-PL" sz="1400" dirty="0" err="1" smtClean="0">
                <a:latin typeface="Arial" pitchFamily="34" charset="0"/>
              </a:rPr>
              <a:t>the</a:t>
            </a:r>
            <a:r>
              <a:rPr lang="pl-PL" sz="1400" dirty="0" smtClean="0">
                <a:latin typeface="Arial" pitchFamily="34" charset="0"/>
              </a:rPr>
              <a:t> </a:t>
            </a:r>
            <a:r>
              <a:rPr lang="pl-PL" sz="1400" dirty="0" err="1" smtClean="0">
                <a:latin typeface="Arial" pitchFamily="34" charset="0"/>
              </a:rPr>
              <a:t>invitation</a:t>
            </a:r>
            <a:r>
              <a:rPr lang="pl-PL" sz="1400" dirty="0" smtClean="0">
                <a:latin typeface="Arial" pitchFamily="34" charset="0"/>
              </a:rPr>
              <a:t> </a:t>
            </a:r>
            <a:r>
              <a:rPr lang="pl-PL" sz="1400" dirty="0" err="1" smtClean="0">
                <a:latin typeface="Arial" pitchFamily="34" charset="0"/>
              </a:rPr>
              <a:t>can</a:t>
            </a:r>
            <a:r>
              <a:rPr lang="pl-PL" sz="1400" dirty="0" smtClean="0">
                <a:latin typeface="Arial" pitchFamily="34" charset="0"/>
              </a:rPr>
              <a:t> be </a:t>
            </a:r>
            <a:r>
              <a:rPr lang="pl-PL" sz="1400" dirty="0" err="1" smtClean="0">
                <a:latin typeface="Arial" pitchFamily="34" charset="0"/>
              </a:rPr>
              <a:t>accepted</a:t>
            </a:r>
            <a:r>
              <a:rPr lang="pl-PL" sz="1400" dirty="0" smtClean="0">
                <a:latin typeface="Arial" pitchFamily="34" charset="0"/>
              </a:rPr>
              <a:t> </a:t>
            </a:r>
            <a:r>
              <a:rPr lang="pl-PL" sz="1400" dirty="0" err="1" smtClean="0">
                <a:latin typeface="Arial" pitchFamily="34" charset="0"/>
              </a:rPr>
              <a:t>from</a:t>
            </a:r>
            <a:r>
              <a:rPr lang="pl-PL" sz="1400" dirty="0" smtClean="0">
                <a:latin typeface="Arial" pitchFamily="34" charset="0"/>
              </a:rPr>
              <a:t> first </a:t>
            </a:r>
            <a:r>
              <a:rPr lang="pl-PL" sz="1400" dirty="0" err="1" smtClean="0">
                <a:latin typeface="Arial" pitchFamily="34" charset="0"/>
              </a:rPr>
              <a:t>logging</a:t>
            </a:r>
            <a:r>
              <a:rPr lang="pl-PL" sz="1400" dirty="0" smtClean="0">
                <a:latin typeface="Arial" pitchFamily="34" charset="0"/>
              </a:rPr>
              <a:t> dialog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auto">
          <a:xfrm>
            <a:off x="395536" y="4437112"/>
            <a:ext cx="8232498" cy="1440160"/>
          </a:xfrm>
          <a:prstGeom prst="roundRect">
            <a:avLst>
              <a:gd name="adj" fmla="val 12132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95536" y="1484784"/>
            <a:ext cx="8232498" cy="1944216"/>
          </a:xfrm>
          <a:prstGeom prst="roundRect">
            <a:avLst>
              <a:gd name="adj" fmla="val 10670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Idea – 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AR</a:t>
            </a:r>
            <a:r>
              <a:rPr lang="pl-PL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Wars</a:t>
            </a:r>
            <a:endParaRPr lang="pl-PL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0034" y="1556792"/>
            <a:ext cx="8128000" cy="1528762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Massive multiplayer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browser</a:t>
            </a:r>
            <a:r>
              <a:rPr lang="pl-PL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game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taking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b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</a:b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in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the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real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world</a:t>
            </a:r>
            <a:endParaRPr lang="de-DE" dirty="0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err="1" smtClean="0"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Based</a:t>
            </a:r>
            <a:r>
              <a:rPr lang="de-DE" dirty="0" smtClean="0"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on Google </a:t>
            </a:r>
            <a:r>
              <a:rPr lang="de-DE" dirty="0" err="1" smtClean="0"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Maps</a:t>
            </a:r>
            <a:r>
              <a:rPr lang="de-DE" dirty="0" smtClean="0"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and</a:t>
            </a:r>
            <a:r>
              <a:rPr lang="de-DE" dirty="0" smtClean="0"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Google Places API</a:t>
            </a:r>
            <a:endParaRPr lang="de-DE" dirty="0" smtClean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Optimized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for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Desktop-PCs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and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Smartphones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/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Tablets</a:t>
            </a:r>
            <a:endParaRPr lang="pl-PL" dirty="0" smtClean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25.02.2013</a:t>
            </a:r>
            <a:endParaRPr lang="de-DE" dirty="0" smtClean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Symbol zastępczy zawartości 2"/>
          <p:cNvSpPr txBox="1">
            <a:spLocks/>
          </p:cNvSpPr>
          <p:nvPr/>
        </p:nvSpPr>
        <p:spPr bwMode="auto">
          <a:xfrm>
            <a:off x="500034" y="4502850"/>
            <a:ext cx="8128000" cy="130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2400" kern="0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Creation</a:t>
            </a:r>
            <a:r>
              <a:rPr lang="de-DE" sz="2400" kern="0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de-DE" sz="2400" kern="0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of</a:t>
            </a:r>
            <a:r>
              <a:rPr lang="de-DE" sz="2400" kern="0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 an </a:t>
            </a:r>
            <a:r>
              <a:rPr lang="de-DE" sz="2400" kern="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augmented</a:t>
            </a:r>
            <a:r>
              <a:rPr lang="de-DE" sz="2400" kern="0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de-DE" sz="2400" kern="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reality</a:t>
            </a:r>
            <a:r>
              <a:rPr lang="de-DE" sz="2400" kern="0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de-DE" sz="2400" kern="0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overlay</a:t>
            </a:r>
            <a:endParaRPr lang="de-DE" sz="2400" kern="0" dirty="0" smtClean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Players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have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to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meet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at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real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life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places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to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progress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in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the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game</a:t>
            </a:r>
            <a:endParaRPr kumimoji="0" lang="de-DE" sz="2400" i="0" u="none" strike="noStrike" kern="0" cap="none" spc="0" normalizeH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uLnTx/>
              <a:uFillTx/>
              <a:ea typeface="ＭＳ Ｐゴシック" pitchFamily="-65" charset="-128"/>
              <a:cs typeface="ＭＳ Ｐゴシック" pitchFamily="18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l-PL" sz="2400" i="0" u="none" strike="noStrike" kern="0" cap="none" spc="0" normalizeH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uLnTx/>
              <a:uFillTx/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8" name="Tytuł 1"/>
          <p:cNvSpPr txBox="1">
            <a:spLocks/>
          </p:cNvSpPr>
          <p:nvPr/>
        </p:nvSpPr>
        <p:spPr bwMode="auto">
          <a:xfrm>
            <a:off x="500034" y="3861048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latin typeface="+mj-lt"/>
                <a:ea typeface="ＭＳ Ｐゴシック" pitchFamily="-65" charset="-128"/>
                <a:cs typeface="ＭＳ Ｐゴシック" pitchFamily="18" charset="-128"/>
              </a:rPr>
              <a:t>Features</a:t>
            </a:r>
            <a:endParaRPr kumimoji="0" lang="pl-PL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uLnTx/>
              <a:uFillTx/>
              <a:latin typeface="+mj-lt"/>
              <a:ea typeface="ＭＳ Ｐゴシック" pitchFamily="-65" charset="-128"/>
              <a:cs typeface="ＭＳ Ｐゴシック" pitchFamily="18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487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auto">
          <a:xfrm>
            <a:off x="395536" y="1512216"/>
            <a:ext cx="6552728" cy="3716984"/>
          </a:xfrm>
          <a:prstGeom prst="roundRect">
            <a:avLst>
              <a:gd name="adj" fmla="val 5327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bg1"/>
                </a:solidFill>
              </a:rPr>
              <a:t>Rules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76448" y="1605880"/>
            <a:ext cx="6543824" cy="3623320"/>
          </a:xfr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Tw</a:t>
            </a:r>
            <a:r>
              <a:rPr lang="pl-PL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 </a:t>
            </a:r>
            <a:r>
              <a:rPr lang="pl-PL" dirty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factions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struggle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for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supremacy</a:t>
            </a:r>
            <a:endParaRPr lang="pl-PL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Players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assemble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into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teams</a:t>
            </a:r>
            <a:endParaRPr lang="de-DE" dirty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Players </a:t>
            </a:r>
            <a:r>
              <a:rPr lang="de-DE" dirty="0" err="1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capture</a:t>
            </a:r>
            <a:r>
              <a:rPr lang="de-DE" dirty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available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/>
            </a:r>
            <a:b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</a:b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from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Google 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endParaRPr lang="pl-PL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pl-PL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Captured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yield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pl-PL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resources</a:t>
            </a:r>
            <a:endParaRPr lang="pl-PL" dirty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Resources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can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be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used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to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build</a:t>
            </a:r>
            <a:r>
              <a:rPr lang="de-DE" dirty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units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b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</a:b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or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are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necessary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to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capture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special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endParaRPr lang="de-DE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Units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aid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in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capturing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or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defending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endParaRPr lang="de-DE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6146" name="Picture 2" descr="http://1.bp.blogspot.com/-YBZkcUfd0Og/T4Uw8rq43OI/AAAAAAAAAH0/hHOYI-SpasE/s1600/ist2_438171-ancient-scroll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FF9900">
                <a:tint val="45000"/>
                <a:satMod val="400000"/>
              </a:srgbClr>
            </a:duotone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0" b="99474" l="0" r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37000" y="4221088"/>
            <a:ext cx="1667567" cy="19086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9951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auto">
          <a:xfrm>
            <a:off x="395536" y="4100320"/>
            <a:ext cx="8352928" cy="2064984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95536" y="1628800"/>
            <a:ext cx="4824536" cy="1584176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Business</a:t>
            </a:r>
            <a:r>
              <a:rPr lang="pl-PL" dirty="0" smtClean="0">
                <a:solidFill>
                  <a:schemeClr val="bg1"/>
                </a:solidFill>
              </a:rPr>
              <a:t> Model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30968" y="1705655"/>
            <a:ext cx="5872166" cy="1671068"/>
          </a:xfr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Advertisments</a:t>
            </a:r>
            <a:endParaRPr lang="de-DE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Selling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decorative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objects</a:t>
            </a:r>
            <a:endParaRPr lang="de-DE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Selling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organisational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services</a:t>
            </a:r>
            <a:endParaRPr lang="pl-PL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026" name="Picture 2" descr="http://www.clker.com/cliparts/9/9/c/8/1194985891178996774670a029.svg.thumb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6372200" y="1268760"/>
            <a:ext cx="1530814" cy="1500198"/>
          </a:xfrm>
          <a:prstGeom prst="rect">
            <a:avLst/>
          </a:prstGeom>
          <a:noFill/>
        </p:spPr>
      </p:pic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430968" y="4221088"/>
            <a:ext cx="8317496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ea typeface="ＭＳ Ｐゴシック" pitchFamily="-65" charset="-128"/>
              </a:defRPr>
            </a:lvl3pPr>
            <a:lvl4pPr marL="15621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4pPr>
            <a:lvl5pPr marL="1981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ＭＳ Ｐゴシック" pitchFamily="-65" charset="-128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9pPr>
          </a:lstStyle>
          <a:p>
            <a:r>
              <a:rPr lang="de-DE" dirty="0"/>
              <a:t>Traditional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 smtClean="0"/>
              <a:t>games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9900"/>
                </a:solidFill>
                <a:sym typeface="Wingdings" pitchFamily="2" charset="2"/>
              </a:rPr>
              <a:t> </a:t>
            </a:r>
            <a:r>
              <a:rPr lang="de-DE" dirty="0" err="1" smtClean="0">
                <a:solidFill>
                  <a:srgbClr val="FF9900"/>
                </a:solidFill>
              </a:rPr>
              <a:t>Ogame</a:t>
            </a:r>
            <a:r>
              <a:rPr lang="de-DE" dirty="0">
                <a:solidFill>
                  <a:srgbClr val="FF9900"/>
                </a:solidFill>
              </a:rPr>
              <a:t>, </a:t>
            </a:r>
            <a:r>
              <a:rPr lang="de-DE" dirty="0" err="1" smtClean="0">
                <a:solidFill>
                  <a:srgbClr val="FF9900"/>
                </a:solidFill>
              </a:rPr>
              <a:t>Droidwars</a:t>
            </a:r>
            <a:endParaRPr lang="de-DE" dirty="0">
              <a:solidFill>
                <a:srgbClr val="FF9900"/>
              </a:solidFill>
            </a:endParaRPr>
          </a:p>
          <a:p>
            <a:r>
              <a:rPr lang="de-DE" dirty="0"/>
              <a:t>Persistent mobile </a:t>
            </a:r>
            <a:r>
              <a:rPr lang="de-DE" dirty="0" err="1"/>
              <a:t>multiplayer</a:t>
            </a:r>
            <a:r>
              <a:rPr lang="de-DE" dirty="0"/>
              <a:t> </a:t>
            </a:r>
            <a:r>
              <a:rPr lang="de-DE" dirty="0" err="1" smtClean="0"/>
              <a:t>games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9900"/>
                </a:solidFill>
                <a:sym typeface="Wingdings" pitchFamily="2" charset="2"/>
              </a:rPr>
              <a:t> </a:t>
            </a:r>
            <a:r>
              <a:rPr lang="de-DE" dirty="0" smtClean="0">
                <a:solidFill>
                  <a:srgbClr val="FF9900"/>
                </a:solidFill>
              </a:rPr>
              <a:t>Mobile Mafia</a:t>
            </a:r>
            <a:endParaRPr lang="de-DE" dirty="0">
              <a:solidFill>
                <a:srgbClr val="FF9900"/>
              </a:solidFill>
            </a:endParaRPr>
          </a:p>
          <a:p>
            <a:r>
              <a:rPr lang="de-DE" dirty="0" smtClean="0"/>
              <a:t>Location-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networks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9900"/>
                </a:solidFill>
                <a:sym typeface="Wingdings" pitchFamily="2" charset="2"/>
              </a:rPr>
              <a:t> </a:t>
            </a:r>
            <a:r>
              <a:rPr lang="de-DE" dirty="0" err="1" smtClean="0">
                <a:solidFill>
                  <a:srgbClr val="FF9900"/>
                </a:solidFill>
              </a:rPr>
              <a:t>Foursquare</a:t>
            </a:r>
            <a:r>
              <a:rPr lang="de-DE" dirty="0">
                <a:solidFill>
                  <a:srgbClr val="FF9900"/>
                </a:solidFill>
              </a:rPr>
              <a:t>, Google </a:t>
            </a:r>
            <a:r>
              <a:rPr lang="de-DE" dirty="0" err="1" smtClean="0">
                <a:solidFill>
                  <a:srgbClr val="FF9900"/>
                </a:solidFill>
              </a:rPr>
              <a:t>Latitude</a:t>
            </a:r>
            <a:endParaRPr lang="de-DE" dirty="0">
              <a:solidFill>
                <a:srgbClr val="FF9900"/>
              </a:solidFill>
            </a:endParaRPr>
          </a:p>
          <a:p>
            <a:r>
              <a:rPr lang="de-DE" dirty="0">
                <a:solidFill>
                  <a:srgbClr val="FF9900"/>
                </a:solidFill>
              </a:rPr>
              <a:t>Ingress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Niantic</a:t>
            </a:r>
            <a:r>
              <a:rPr lang="de-DE" dirty="0"/>
              <a:t> Labs (</a:t>
            </a:r>
            <a:r>
              <a:rPr lang="de-DE" dirty="0" err="1"/>
              <a:t>closed</a:t>
            </a:r>
            <a:r>
              <a:rPr lang="de-DE" dirty="0"/>
              <a:t> </a:t>
            </a:r>
            <a:r>
              <a:rPr lang="de-DE" dirty="0" err="1"/>
              <a:t>beta</a:t>
            </a:r>
            <a:r>
              <a:rPr lang="de-DE" dirty="0"/>
              <a:t>)</a:t>
            </a:r>
          </a:p>
        </p:txBody>
      </p:sp>
      <p:sp>
        <p:nvSpPr>
          <p:cNvPr id="10" name="Titel 1"/>
          <p:cNvSpPr txBox="1">
            <a:spLocks/>
          </p:cNvSpPr>
          <p:nvPr/>
        </p:nvSpPr>
        <p:spPr bwMode="auto">
          <a:xfrm>
            <a:off x="530456" y="3490720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18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smtClean="0">
                <a:solidFill>
                  <a:schemeClr val="bg1"/>
                </a:solidFill>
              </a:rPr>
              <a:t>Competitors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59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7"/>
          <p:cNvSpPr/>
          <p:nvPr/>
        </p:nvSpPr>
        <p:spPr bwMode="auto">
          <a:xfrm>
            <a:off x="179512" y="1556792"/>
            <a:ext cx="8784976" cy="4680520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/>
                </a:solidFill>
              </a:rPr>
              <a:t>Technology Stack 1/3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3" name="Flussdiagramm: Magnetplattenspeicher 12"/>
          <p:cNvSpPr/>
          <p:nvPr/>
        </p:nvSpPr>
        <p:spPr bwMode="auto">
          <a:xfrm>
            <a:off x="2303748" y="5013176"/>
            <a:ext cx="4536504" cy="1152128"/>
          </a:xfrm>
          <a:prstGeom prst="flowChartMagneticDisk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000" smtClean="0">
              <a:solidFill>
                <a:schemeClr val="bg1"/>
              </a:solidFill>
              <a:latin typeface="Arial" pitchFamily="34" charset="0"/>
            </a:endParaRPr>
          </a:p>
        </p:txBody>
      </p:sp>
      <p:pic>
        <p:nvPicPr>
          <p:cNvPr id="2051" name="Picture 3" descr="G:\WebAppLab\pi-puppids\docs\PoweredMongoDBgreen5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52850" y="5470996"/>
            <a:ext cx="1638300" cy="622300"/>
          </a:xfrm>
          <a:prstGeom prst="rect">
            <a:avLst/>
          </a:prstGeom>
          <a:noFill/>
        </p:spPr>
      </p:pic>
      <p:sp>
        <p:nvSpPr>
          <p:cNvPr id="21" name="Abgerundetes Rechteck 20"/>
          <p:cNvSpPr/>
          <p:nvPr/>
        </p:nvSpPr>
        <p:spPr bwMode="auto">
          <a:xfrm>
            <a:off x="3131840" y="4365104"/>
            <a:ext cx="2880320" cy="360040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200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morphia</a:t>
            </a:r>
            <a:endParaRPr lang="de-DE" sz="24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cxnSp>
        <p:nvCxnSpPr>
          <p:cNvPr id="25" name="Gerade Verbindung 24"/>
          <p:cNvCxnSpPr/>
          <p:nvPr/>
        </p:nvCxnSpPr>
        <p:spPr bwMode="auto">
          <a:xfrm>
            <a:off x="4572000" y="4797152"/>
            <a:ext cx="0" cy="144016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3" name="Gruppieren 32"/>
          <p:cNvGrpSpPr/>
          <p:nvPr/>
        </p:nvGrpSpPr>
        <p:grpSpPr>
          <a:xfrm>
            <a:off x="3563888" y="2996952"/>
            <a:ext cx="2016224" cy="806490"/>
            <a:chOff x="3563888" y="3140968"/>
            <a:chExt cx="2016224" cy="806490"/>
          </a:xfrm>
        </p:grpSpPr>
        <p:sp>
          <p:nvSpPr>
            <p:cNvPr id="28" name="Abgerundetes Rechteck 27"/>
            <p:cNvSpPr/>
            <p:nvPr/>
          </p:nvSpPr>
          <p:spPr bwMode="auto">
            <a:xfrm>
              <a:off x="3563888" y="3140968"/>
              <a:ext cx="2016224" cy="8064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2052" name="Picture 4" descr="G:\WebAppLab\pi-puppids\docs\play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74457" y="3237884"/>
              <a:ext cx="1795087" cy="612659"/>
            </a:xfrm>
            <a:prstGeom prst="rect">
              <a:avLst/>
            </a:prstGeom>
            <a:noFill/>
          </p:spPr>
        </p:pic>
      </p:grpSp>
      <p:cxnSp>
        <p:nvCxnSpPr>
          <p:cNvPr id="30" name="Gerade Verbindung 29"/>
          <p:cNvCxnSpPr/>
          <p:nvPr/>
        </p:nvCxnSpPr>
        <p:spPr bwMode="auto">
          <a:xfrm>
            <a:off x="4572000" y="3861048"/>
            <a:ext cx="0" cy="432048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53" name="Picture 5" descr="G:\WebAppLab\pi-puppids\docs\bootstra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6395" y="1703115"/>
            <a:ext cx="717773" cy="7177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5" name="Picture 7" descr="G:\WebAppLab\pi-puppids\docs\jqueryUi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5576" y="2126630"/>
            <a:ext cx="1956081" cy="5102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6" name="Picture 8" descr="G:\WebAppLab\pi-puppids\docs\pnotif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31840" y="2060848"/>
            <a:ext cx="431800" cy="431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40" name="Gruppieren 39"/>
          <p:cNvGrpSpPr/>
          <p:nvPr/>
        </p:nvGrpSpPr>
        <p:grpSpPr>
          <a:xfrm>
            <a:off x="6300192" y="1902430"/>
            <a:ext cx="2304256" cy="590466"/>
            <a:chOff x="4788024" y="1628800"/>
            <a:chExt cx="2304256" cy="590466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4788024" y="1628800"/>
              <a:ext cx="2304256" cy="59046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2054" name="Picture 6" descr="G:\WebAppLab\pi-puppids\docs\coffescript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868590" y="1685908"/>
              <a:ext cx="2143125" cy="476250"/>
            </a:xfrm>
            <a:prstGeom prst="rect">
              <a:avLst/>
            </a:prstGeom>
            <a:noFill/>
          </p:spPr>
        </p:pic>
      </p:grpSp>
      <p:sp>
        <p:nvSpPr>
          <p:cNvPr id="41" name="Abgerundetes Rechteck 40"/>
          <p:cNvSpPr/>
          <p:nvPr/>
        </p:nvSpPr>
        <p:spPr bwMode="auto">
          <a:xfrm>
            <a:off x="6660232" y="2996952"/>
            <a:ext cx="1008112" cy="432048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200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G</a:t>
            </a: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uice</a:t>
            </a:r>
          </a:p>
        </p:txBody>
      </p:sp>
      <p:cxnSp>
        <p:nvCxnSpPr>
          <p:cNvPr id="43" name="Gerade Verbindung 42"/>
          <p:cNvCxnSpPr>
            <a:stCxn id="2055" idx="2"/>
          </p:cNvCxnSpPr>
          <p:nvPr/>
        </p:nvCxnSpPr>
        <p:spPr bwMode="auto">
          <a:xfrm>
            <a:off x="1733617" y="2636912"/>
            <a:ext cx="1758263" cy="504056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45"/>
          <p:cNvCxnSpPr/>
          <p:nvPr/>
        </p:nvCxnSpPr>
        <p:spPr bwMode="auto">
          <a:xfrm>
            <a:off x="3491880" y="2492896"/>
            <a:ext cx="216024" cy="432048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Gerade Verbindung 48"/>
          <p:cNvCxnSpPr/>
          <p:nvPr/>
        </p:nvCxnSpPr>
        <p:spPr bwMode="auto">
          <a:xfrm flipH="1">
            <a:off x="5220072" y="2492896"/>
            <a:ext cx="288032" cy="432048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Gerade Verbindung 51"/>
          <p:cNvCxnSpPr/>
          <p:nvPr/>
        </p:nvCxnSpPr>
        <p:spPr bwMode="auto">
          <a:xfrm flipH="1">
            <a:off x="5580112" y="2492896"/>
            <a:ext cx="648072" cy="504056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rade Verbindung 54"/>
          <p:cNvCxnSpPr/>
          <p:nvPr/>
        </p:nvCxnSpPr>
        <p:spPr bwMode="auto">
          <a:xfrm flipH="1">
            <a:off x="5652120" y="3212976"/>
            <a:ext cx="936104" cy="206500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57" name="Picture 9" descr="G:\WebAppLab\pi-puppids\docs\akka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87624" y="3097783"/>
            <a:ext cx="954081" cy="763265"/>
          </a:xfrm>
          <a:prstGeom prst="rect">
            <a:avLst/>
          </a:prstGeom>
          <a:noFill/>
        </p:spPr>
      </p:pic>
      <p:cxnSp>
        <p:nvCxnSpPr>
          <p:cNvPr id="59" name="Gerade Verbindung 58"/>
          <p:cNvCxnSpPr/>
          <p:nvPr/>
        </p:nvCxnSpPr>
        <p:spPr bwMode="auto">
          <a:xfrm flipH="1">
            <a:off x="2195736" y="3390326"/>
            <a:ext cx="1322338" cy="110682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 descr="G:\WebAppLab\pi-puppids\docs\googleMaps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44208" y="3717032"/>
            <a:ext cx="720080" cy="720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32" name="Gerade Verbindung 31"/>
          <p:cNvCxnSpPr/>
          <p:nvPr/>
        </p:nvCxnSpPr>
        <p:spPr bwMode="auto">
          <a:xfrm>
            <a:off x="5652120" y="3645024"/>
            <a:ext cx="720080" cy="360040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Abgerundetes Rechteck 38"/>
          <p:cNvSpPr/>
          <p:nvPr/>
        </p:nvSpPr>
        <p:spPr bwMode="auto">
          <a:xfrm>
            <a:off x="1043608" y="4149080"/>
            <a:ext cx="1584176" cy="432048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WebSocket</a:t>
            </a:r>
          </a:p>
        </p:txBody>
      </p:sp>
      <p:cxnSp>
        <p:nvCxnSpPr>
          <p:cNvPr id="42" name="Gerade Verbindung 41"/>
          <p:cNvCxnSpPr/>
          <p:nvPr/>
        </p:nvCxnSpPr>
        <p:spPr bwMode="auto">
          <a:xfrm flipV="1">
            <a:off x="2627784" y="3645024"/>
            <a:ext cx="864096" cy="432048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Abgerundetes Rechteck 49"/>
          <p:cNvSpPr/>
          <p:nvPr/>
        </p:nvSpPr>
        <p:spPr bwMode="auto">
          <a:xfrm>
            <a:off x="3779912" y="1844824"/>
            <a:ext cx="1440160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Geolocation</a:t>
            </a: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/>
            </a:r>
            <a:b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</a:br>
            <a:r>
              <a:rPr lang="de-DE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API</a:t>
            </a:r>
            <a:endParaRPr lang="de-DE" sz="2000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cxnSp>
        <p:nvCxnSpPr>
          <p:cNvPr id="68" name="Gerade Verbindung 67"/>
          <p:cNvCxnSpPr/>
          <p:nvPr/>
        </p:nvCxnSpPr>
        <p:spPr bwMode="auto">
          <a:xfrm>
            <a:off x="4572000" y="2492896"/>
            <a:ext cx="0" cy="432048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="" xmlns:p14="http://schemas.microsoft.com/office/powerpoint/2010/main" val="1759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7"/>
          <p:cNvSpPr/>
          <p:nvPr/>
        </p:nvSpPr>
        <p:spPr bwMode="auto">
          <a:xfrm>
            <a:off x="179512" y="1556792"/>
            <a:ext cx="8784976" cy="4680520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/>
                </a:solidFill>
              </a:rPr>
              <a:t>Technology Stack 2/3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430968" y="2042846"/>
            <a:ext cx="8317496" cy="370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ea typeface="ＭＳ Ｐゴシック" pitchFamily="-65" charset="-128"/>
              </a:defRPr>
            </a:lvl3pPr>
            <a:lvl4pPr marL="15621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4pPr>
            <a:lvl5pPr marL="1981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ＭＳ Ｐゴシック" pitchFamily="-65" charset="-128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9pPr>
          </a:lstStyle>
          <a:p>
            <a:pPr>
              <a:lnSpc>
                <a:spcPct val="150000"/>
              </a:lnSpc>
            </a:pPr>
            <a:r>
              <a:rPr lang="de-DE" smtClean="0"/>
              <a:t>mongoDB: </a:t>
            </a:r>
            <a:r>
              <a:rPr lang="de-DE" smtClean="0">
                <a:solidFill>
                  <a:srgbClr val="FF9900"/>
                </a:solidFill>
              </a:rPr>
              <a:t>High performance </a:t>
            </a:r>
            <a:r>
              <a:rPr lang="de-DE" smtClean="0"/>
              <a:t>noSQL-database</a:t>
            </a:r>
          </a:p>
          <a:p>
            <a:pPr>
              <a:lnSpc>
                <a:spcPct val="150000"/>
              </a:lnSpc>
            </a:pPr>
            <a:r>
              <a:rPr lang="de-DE" smtClean="0"/>
              <a:t>morphia: </a:t>
            </a:r>
            <a:r>
              <a:rPr lang="de-DE" smtClean="0">
                <a:solidFill>
                  <a:srgbClr val="FF9900"/>
                </a:solidFill>
              </a:rPr>
              <a:t>Mapping</a:t>
            </a:r>
            <a:r>
              <a:rPr lang="de-DE" smtClean="0"/>
              <a:t> </a:t>
            </a:r>
            <a:r>
              <a:rPr lang="en-US" smtClean="0"/>
              <a:t>Java objects to/from MongoDB</a:t>
            </a:r>
          </a:p>
          <a:p>
            <a:pPr>
              <a:lnSpc>
                <a:spcPct val="150000"/>
              </a:lnSpc>
            </a:pPr>
            <a:r>
              <a:rPr lang="en-US" smtClean="0"/>
              <a:t>WebSocket: </a:t>
            </a:r>
            <a:r>
              <a:rPr lang="en-US" smtClean="0">
                <a:solidFill>
                  <a:srgbClr val="FF9900"/>
                </a:solidFill>
              </a:rPr>
              <a:t>Bi-directional</a:t>
            </a:r>
            <a:r>
              <a:rPr lang="en-US" smtClean="0"/>
              <a:t> communication for the web</a:t>
            </a:r>
          </a:p>
          <a:p>
            <a:pPr>
              <a:lnSpc>
                <a:spcPct val="150000"/>
              </a:lnSpc>
            </a:pPr>
            <a:r>
              <a:rPr lang="en-US" smtClean="0"/>
              <a:t>akka: Event-driven </a:t>
            </a:r>
            <a:r>
              <a:rPr lang="en-US" smtClean="0">
                <a:solidFill>
                  <a:srgbClr val="FF9900"/>
                </a:solidFill>
              </a:rPr>
              <a:t>concurrency</a:t>
            </a:r>
            <a:r>
              <a:rPr lang="en-US" smtClean="0"/>
              <a:t> framework</a:t>
            </a:r>
          </a:p>
          <a:p>
            <a:pPr>
              <a:lnSpc>
                <a:spcPct val="150000"/>
              </a:lnSpc>
            </a:pPr>
            <a:r>
              <a:rPr lang="en-US" smtClean="0"/>
              <a:t>Guice: Dependency </a:t>
            </a:r>
            <a:r>
              <a:rPr lang="en-US" smtClean="0">
                <a:solidFill>
                  <a:srgbClr val="FF9900"/>
                </a:solidFill>
              </a:rPr>
              <a:t>injection</a:t>
            </a:r>
            <a:r>
              <a:rPr lang="en-US" smtClean="0"/>
              <a:t> framework</a:t>
            </a:r>
          </a:p>
          <a:p>
            <a:pPr>
              <a:lnSpc>
                <a:spcPct val="150000"/>
              </a:lnSpc>
            </a:pPr>
            <a:r>
              <a:rPr lang="en-US" smtClean="0"/>
              <a:t>Google Maps/Places API: </a:t>
            </a:r>
            <a:r>
              <a:rPr lang="en-US" smtClean="0">
                <a:solidFill>
                  <a:srgbClr val="FF9900"/>
                </a:solidFill>
              </a:rPr>
              <a:t>Map</a:t>
            </a:r>
            <a:r>
              <a:rPr lang="en-US" smtClean="0"/>
              <a:t> and location data</a:t>
            </a:r>
          </a:p>
        </p:txBody>
      </p:sp>
    </p:spTree>
    <p:extLst>
      <p:ext uri="{BB962C8B-B14F-4D97-AF65-F5344CB8AC3E}">
        <p14:creationId xmlns="" xmlns:p14="http://schemas.microsoft.com/office/powerpoint/2010/main" val="1759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7"/>
          <p:cNvSpPr/>
          <p:nvPr/>
        </p:nvSpPr>
        <p:spPr bwMode="auto">
          <a:xfrm>
            <a:off x="179512" y="1556792"/>
            <a:ext cx="8784976" cy="4680520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/>
                </a:solidFill>
              </a:rPr>
              <a:t>Technology Stack 3/3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430968" y="2330878"/>
            <a:ext cx="8317496" cy="3132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ea typeface="ＭＳ Ｐゴシック" pitchFamily="-65" charset="-128"/>
              </a:defRPr>
            </a:lvl3pPr>
            <a:lvl4pPr marL="15621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4pPr>
            <a:lvl5pPr marL="1981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ＭＳ Ｐゴシック" pitchFamily="-65" charset="-128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9pPr>
          </a:lstStyle>
          <a:p>
            <a:pPr>
              <a:lnSpc>
                <a:spcPct val="150000"/>
              </a:lnSpc>
            </a:pPr>
            <a:r>
              <a:rPr lang="en-US" smtClean="0"/>
              <a:t>jQueryUI: JavaScript </a:t>
            </a:r>
            <a:r>
              <a:rPr lang="en-US" smtClean="0">
                <a:solidFill>
                  <a:srgbClr val="FF9900"/>
                </a:solidFill>
              </a:rPr>
              <a:t>user interface </a:t>
            </a:r>
            <a:r>
              <a:rPr lang="en-US" smtClean="0"/>
              <a:t>library</a:t>
            </a:r>
          </a:p>
          <a:p>
            <a:pPr>
              <a:lnSpc>
                <a:spcPct val="150000"/>
              </a:lnSpc>
            </a:pPr>
            <a:r>
              <a:rPr lang="en-US" smtClean="0"/>
              <a:t>Pines Notify: JavaScript </a:t>
            </a:r>
            <a:r>
              <a:rPr lang="en-US" smtClean="0">
                <a:solidFill>
                  <a:srgbClr val="FF9900"/>
                </a:solidFill>
              </a:rPr>
              <a:t>notifications</a:t>
            </a:r>
            <a:r>
              <a:rPr lang="en-US" smtClean="0"/>
              <a:t> for Bootstrap</a:t>
            </a:r>
          </a:p>
          <a:p>
            <a:pPr>
              <a:lnSpc>
                <a:spcPct val="150000"/>
              </a:lnSpc>
            </a:pPr>
            <a:r>
              <a:rPr lang="en-US" smtClean="0"/>
              <a:t>Geolocation API: Retrieve </a:t>
            </a:r>
            <a:r>
              <a:rPr lang="en-US" smtClean="0">
                <a:solidFill>
                  <a:srgbClr val="FF9900"/>
                </a:solidFill>
              </a:rPr>
              <a:t>position</a:t>
            </a:r>
            <a:r>
              <a:rPr lang="en-US" smtClean="0"/>
              <a:t> from the browser</a:t>
            </a:r>
          </a:p>
          <a:p>
            <a:pPr>
              <a:lnSpc>
                <a:spcPct val="150000"/>
              </a:lnSpc>
            </a:pPr>
            <a:r>
              <a:rPr lang="en-US" smtClean="0"/>
              <a:t>Bootstrap: Powerful </a:t>
            </a:r>
            <a:r>
              <a:rPr lang="en-US" smtClean="0">
                <a:solidFill>
                  <a:srgbClr val="FF9900"/>
                </a:solidFill>
              </a:rPr>
              <a:t>front-end</a:t>
            </a:r>
            <a:r>
              <a:rPr lang="en-US" smtClean="0"/>
              <a:t> framework</a:t>
            </a:r>
          </a:p>
          <a:p>
            <a:pPr>
              <a:lnSpc>
                <a:spcPct val="150000"/>
              </a:lnSpc>
            </a:pPr>
            <a:r>
              <a:rPr lang="en-US" smtClean="0"/>
              <a:t>CoffeeScript: </a:t>
            </a:r>
            <a:r>
              <a:rPr lang="en-US" smtClean="0">
                <a:solidFill>
                  <a:srgbClr val="FF9900"/>
                </a:solidFill>
              </a:rPr>
              <a:t>Language</a:t>
            </a:r>
            <a:r>
              <a:rPr lang="en-US" smtClean="0"/>
              <a:t> that compiles into JavaScript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759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7"/>
          <p:cNvSpPr/>
          <p:nvPr/>
        </p:nvSpPr>
        <p:spPr bwMode="auto">
          <a:xfrm>
            <a:off x="179512" y="1556792"/>
            <a:ext cx="8784976" cy="4680520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/>
                </a:solidFill>
              </a:rPr>
              <a:t>Architecture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8" name="Abgerundetes Rechteck 7"/>
          <p:cNvSpPr/>
          <p:nvPr/>
        </p:nvSpPr>
        <p:spPr bwMode="auto">
          <a:xfrm>
            <a:off x="2411760" y="2924944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Controller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683568" y="2924944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Model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2411760" y="1772816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View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2411760" y="4077072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Service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683568" y="4077072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DAO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14" name="Abgerundetes Rechteck 13"/>
          <p:cNvSpPr/>
          <p:nvPr/>
        </p:nvSpPr>
        <p:spPr bwMode="auto">
          <a:xfrm>
            <a:off x="1547664" y="5229200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Actor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cxnSp>
        <p:nvCxnSpPr>
          <p:cNvPr id="17" name="Gerade Verbindung mit Pfeil 16"/>
          <p:cNvCxnSpPr>
            <a:stCxn id="8" idx="0"/>
            <a:endCxn id="10" idx="2"/>
          </p:cNvCxnSpPr>
          <p:nvPr/>
        </p:nvCxnSpPr>
        <p:spPr bwMode="auto">
          <a:xfrm flipV="1">
            <a:off x="2987824" y="2348880"/>
            <a:ext cx="0" cy="5760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8" name="Gerade Verbindung mit Pfeil 17"/>
          <p:cNvCxnSpPr>
            <a:stCxn id="9" idx="3"/>
            <a:endCxn id="8" idx="1"/>
          </p:cNvCxnSpPr>
          <p:nvPr/>
        </p:nvCxnSpPr>
        <p:spPr bwMode="auto">
          <a:xfrm>
            <a:off x="1835696" y="3212976"/>
            <a:ext cx="57606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22" name="Gerade Verbindung mit Pfeil 21"/>
          <p:cNvCxnSpPr>
            <a:stCxn id="8" idx="2"/>
            <a:endCxn id="12" idx="0"/>
          </p:cNvCxnSpPr>
          <p:nvPr/>
        </p:nvCxnSpPr>
        <p:spPr bwMode="auto">
          <a:xfrm>
            <a:off x="2987824" y="3501008"/>
            <a:ext cx="0" cy="5760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Gerade Verbindung mit Pfeil 24"/>
          <p:cNvCxnSpPr>
            <a:stCxn id="13" idx="3"/>
            <a:endCxn id="12" idx="1"/>
          </p:cNvCxnSpPr>
          <p:nvPr/>
        </p:nvCxnSpPr>
        <p:spPr bwMode="auto">
          <a:xfrm>
            <a:off x="1835696" y="4365104"/>
            <a:ext cx="57606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28" name="Gerade Verbindung mit Pfeil 27"/>
          <p:cNvCxnSpPr>
            <a:stCxn id="13" idx="2"/>
            <a:endCxn id="14" idx="0"/>
          </p:cNvCxnSpPr>
          <p:nvPr/>
        </p:nvCxnSpPr>
        <p:spPr bwMode="auto">
          <a:xfrm>
            <a:off x="1259632" y="4653136"/>
            <a:ext cx="864096" cy="5760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2" name="Gerade Verbindung mit Pfeil 31"/>
          <p:cNvCxnSpPr>
            <a:stCxn id="12" idx="2"/>
            <a:endCxn id="14" idx="0"/>
          </p:cNvCxnSpPr>
          <p:nvPr/>
        </p:nvCxnSpPr>
        <p:spPr bwMode="auto">
          <a:xfrm flipH="1">
            <a:off x="2123728" y="4653136"/>
            <a:ext cx="864096" cy="5760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5" name="Gerade Verbindung mit Pfeil 34"/>
          <p:cNvCxnSpPr/>
          <p:nvPr/>
        </p:nvCxnSpPr>
        <p:spPr bwMode="auto">
          <a:xfrm flipV="1">
            <a:off x="1835696" y="3429000"/>
            <a:ext cx="576064" cy="6480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8" name="Gerade Verbindung mit Pfeil 37"/>
          <p:cNvCxnSpPr>
            <a:stCxn id="9" idx="2"/>
            <a:endCxn id="13" idx="0"/>
          </p:cNvCxnSpPr>
          <p:nvPr/>
        </p:nvCxnSpPr>
        <p:spPr bwMode="auto">
          <a:xfrm>
            <a:off x="1259632" y="3501008"/>
            <a:ext cx="0" cy="5760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45" name="Inhaltsplatzhalter 2"/>
          <p:cNvSpPr txBox="1">
            <a:spLocks/>
          </p:cNvSpPr>
          <p:nvPr/>
        </p:nvSpPr>
        <p:spPr bwMode="auto">
          <a:xfrm>
            <a:off x="3851920" y="1556792"/>
            <a:ext cx="4896544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ea typeface="ＭＳ Ｐゴシック" pitchFamily="-65" charset="-128"/>
              </a:defRPr>
            </a:lvl3pPr>
            <a:lvl4pPr marL="15621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4pPr>
            <a:lvl5pPr marL="1981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ＭＳ Ｐゴシック" pitchFamily="-65" charset="-128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9pPr>
          </a:lstStyle>
          <a:p>
            <a:r>
              <a:rPr lang="de-DE" sz="2000" smtClean="0"/>
              <a:t>Services: Encapsulate </a:t>
            </a:r>
            <a:r>
              <a:rPr lang="de-DE" sz="2000" smtClean="0">
                <a:solidFill>
                  <a:srgbClr val="FF9900"/>
                </a:solidFill>
              </a:rPr>
              <a:t>business logic</a:t>
            </a:r>
          </a:p>
          <a:p>
            <a:r>
              <a:rPr lang="de-DE" sz="2000" smtClean="0"/>
              <a:t>DAOs: </a:t>
            </a:r>
            <a:r>
              <a:rPr lang="de-DE" sz="2000" smtClean="0">
                <a:solidFill>
                  <a:srgbClr val="FF9900"/>
                </a:solidFill>
              </a:rPr>
              <a:t>Abstract</a:t>
            </a:r>
            <a:r>
              <a:rPr lang="de-DE" sz="2000" smtClean="0"/>
              <a:t> from the database</a:t>
            </a:r>
          </a:p>
          <a:p>
            <a:r>
              <a:rPr lang="de-DE" sz="2000" smtClean="0"/>
              <a:t>Views: User interface </a:t>
            </a:r>
            <a:r>
              <a:rPr lang="de-DE" sz="2000" smtClean="0">
                <a:solidFill>
                  <a:srgbClr val="FF9900"/>
                </a:solidFill>
              </a:rPr>
              <a:t>templates</a:t>
            </a:r>
          </a:p>
          <a:p>
            <a:r>
              <a:rPr lang="de-DE" sz="2000" smtClean="0"/>
              <a:t>Models: Represent </a:t>
            </a:r>
            <a:r>
              <a:rPr lang="de-DE" sz="2000" smtClean="0">
                <a:solidFill>
                  <a:srgbClr val="FF9900"/>
                </a:solidFill>
              </a:rPr>
              <a:t>entities</a:t>
            </a:r>
          </a:p>
          <a:p>
            <a:r>
              <a:rPr lang="de-DE" sz="2000" smtClean="0"/>
              <a:t>Controller: </a:t>
            </a:r>
            <a:r>
              <a:rPr lang="de-DE" sz="2000" smtClean="0">
                <a:solidFill>
                  <a:srgbClr val="FF9900"/>
                </a:solidFill>
              </a:rPr>
              <a:t>Connect</a:t>
            </a:r>
            <a:r>
              <a:rPr lang="de-DE" sz="2000" smtClean="0"/>
              <a:t> business logic, data storage and representation</a:t>
            </a:r>
          </a:p>
          <a:p>
            <a:r>
              <a:rPr lang="de-DE" sz="2000" smtClean="0"/>
              <a:t>Actors: Carry out </a:t>
            </a:r>
            <a:r>
              <a:rPr lang="de-DE" sz="2000" smtClean="0">
                <a:solidFill>
                  <a:srgbClr val="FF9900"/>
                </a:solidFill>
              </a:rPr>
              <a:t>concurrent</a:t>
            </a:r>
            <a:r>
              <a:rPr lang="de-DE" sz="2000" smtClean="0"/>
              <a:t> and </a:t>
            </a:r>
            <a:r>
              <a:rPr lang="de-DE" sz="2000" smtClean="0">
                <a:solidFill>
                  <a:srgbClr val="FF9900"/>
                </a:solidFill>
              </a:rPr>
              <a:t>asynchronous</a:t>
            </a:r>
            <a:r>
              <a:rPr lang="de-DE" sz="2000" smtClean="0"/>
              <a:t> actions</a:t>
            </a:r>
            <a:endParaRPr lang="de-DE" sz="2000" dirty="0"/>
          </a:p>
        </p:txBody>
      </p:sp>
    </p:spTree>
    <p:extLst>
      <p:ext uri="{BB962C8B-B14F-4D97-AF65-F5344CB8AC3E}">
        <p14:creationId xmlns="" xmlns:p14="http://schemas.microsoft.com/office/powerpoint/2010/main" val="1759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7"/>
          <p:cNvSpPr/>
          <p:nvPr/>
        </p:nvSpPr>
        <p:spPr bwMode="auto">
          <a:xfrm>
            <a:off x="179512" y="1556792"/>
            <a:ext cx="8784976" cy="4680520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/>
                </a:solidFill>
              </a:rPr>
              <a:t>Architecture example: Conquering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8" name="Abgerundetes Rechteck 7"/>
          <p:cNvSpPr/>
          <p:nvPr/>
        </p:nvSpPr>
        <p:spPr bwMode="auto">
          <a:xfrm>
            <a:off x="1259632" y="2852936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ConquerController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1259632" y="1772816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index</a:t>
            </a:r>
            <a:endParaRPr lang="de-DE" sz="2000" dirty="0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cxnSp>
        <p:nvCxnSpPr>
          <p:cNvPr id="17" name="Gerade Verbindung mit Pfeil 16"/>
          <p:cNvCxnSpPr>
            <a:stCxn id="8" idx="0"/>
            <a:endCxn id="10" idx="2"/>
          </p:cNvCxnSpPr>
          <p:nvPr/>
        </p:nvCxnSpPr>
        <p:spPr bwMode="auto">
          <a:xfrm flipV="1">
            <a:off x="1835696" y="2348880"/>
            <a:ext cx="0" cy="5040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45" name="Inhaltsplatzhalter 2"/>
          <p:cNvSpPr txBox="1">
            <a:spLocks/>
          </p:cNvSpPr>
          <p:nvPr/>
        </p:nvSpPr>
        <p:spPr bwMode="auto">
          <a:xfrm>
            <a:off x="5148064" y="1772816"/>
            <a:ext cx="3672408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ea typeface="ＭＳ Ｐゴシック" pitchFamily="-65" charset="-128"/>
              </a:defRPr>
            </a:lvl3pPr>
            <a:lvl4pPr marL="15621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4pPr>
            <a:lvl5pPr marL="1981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ＭＳ Ｐゴシック" pitchFamily="-65" charset="-128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9pPr>
          </a:lstStyle>
          <a:p>
            <a:endParaRPr lang="de-DE" sz="2000" dirty="0"/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1187624" y="4869160"/>
            <a:ext cx="1296144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Conquering</a:t>
            </a:r>
            <a:b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</a:b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Service</a:t>
            </a:r>
            <a:endParaRPr lang="de-DE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1979712" y="3861048"/>
            <a:ext cx="1584176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Authentication</a:t>
            </a:r>
            <a:b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</a:b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Service</a:t>
            </a:r>
            <a:endParaRPr lang="de-DE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26" name="Abgerundetes Rechteck 25"/>
          <p:cNvSpPr/>
          <p:nvPr/>
        </p:nvSpPr>
        <p:spPr bwMode="auto">
          <a:xfrm>
            <a:off x="323528" y="3861048"/>
            <a:ext cx="1296144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Notification</a:t>
            </a:r>
            <a:b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</a:b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Service</a:t>
            </a:r>
            <a:endParaRPr lang="de-DE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cxnSp>
        <p:nvCxnSpPr>
          <p:cNvPr id="30" name="Gerade Verbindung mit Pfeil 29"/>
          <p:cNvCxnSpPr>
            <a:stCxn id="26" idx="0"/>
            <a:endCxn id="8" idx="2"/>
          </p:cNvCxnSpPr>
          <p:nvPr/>
        </p:nvCxnSpPr>
        <p:spPr bwMode="auto">
          <a:xfrm flipV="1">
            <a:off x="971600" y="3429000"/>
            <a:ext cx="864096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4" name="Gerade Verbindung mit Pfeil 33"/>
          <p:cNvCxnSpPr>
            <a:stCxn id="23" idx="0"/>
            <a:endCxn id="8" idx="2"/>
          </p:cNvCxnSpPr>
          <p:nvPr/>
        </p:nvCxnSpPr>
        <p:spPr bwMode="auto">
          <a:xfrm flipV="1">
            <a:off x="1835696" y="3429000"/>
            <a:ext cx="0" cy="14401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9" name="Gerade Verbindung mit Pfeil 38"/>
          <p:cNvCxnSpPr>
            <a:stCxn id="24" idx="0"/>
            <a:endCxn id="8" idx="2"/>
          </p:cNvCxnSpPr>
          <p:nvPr/>
        </p:nvCxnSpPr>
        <p:spPr bwMode="auto">
          <a:xfrm flipH="1" flipV="1">
            <a:off x="1835696" y="3429000"/>
            <a:ext cx="936104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42" name="Abgerundetes Rechteck 41"/>
          <p:cNvSpPr/>
          <p:nvPr/>
        </p:nvSpPr>
        <p:spPr bwMode="auto">
          <a:xfrm>
            <a:off x="2627784" y="4869160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Player</a:t>
            </a:r>
            <a:b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</a:b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DAO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cxnSp>
        <p:nvCxnSpPr>
          <p:cNvPr id="43" name="Gerade Verbindung mit Pfeil 42"/>
          <p:cNvCxnSpPr>
            <a:stCxn id="42" idx="0"/>
            <a:endCxn id="24" idx="2"/>
          </p:cNvCxnSpPr>
          <p:nvPr/>
        </p:nvCxnSpPr>
        <p:spPr bwMode="auto">
          <a:xfrm flipH="1" flipV="1">
            <a:off x="2771800" y="4437112"/>
            <a:ext cx="432048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47" name="Gerade Verbindung mit Pfeil 46"/>
          <p:cNvCxnSpPr>
            <a:endCxn id="23" idx="2"/>
          </p:cNvCxnSpPr>
          <p:nvPr/>
        </p:nvCxnSpPr>
        <p:spPr bwMode="auto">
          <a:xfrm flipV="1">
            <a:off x="1835696" y="5445224"/>
            <a:ext cx="0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50" name="Gerade Verbindung mit Pfeil 49"/>
          <p:cNvCxnSpPr>
            <a:endCxn id="26" idx="2"/>
          </p:cNvCxnSpPr>
          <p:nvPr/>
        </p:nvCxnSpPr>
        <p:spPr bwMode="auto">
          <a:xfrm flipV="1">
            <a:off x="971600" y="4437112"/>
            <a:ext cx="0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53" name="Gerade Verbindung mit Pfeil 52"/>
          <p:cNvCxnSpPr>
            <a:endCxn id="42" idx="2"/>
          </p:cNvCxnSpPr>
          <p:nvPr/>
        </p:nvCxnSpPr>
        <p:spPr bwMode="auto">
          <a:xfrm flipV="1">
            <a:off x="3203848" y="5445224"/>
            <a:ext cx="0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57" name="Inhaltsplatzhalter 2"/>
          <p:cNvSpPr txBox="1">
            <a:spLocks/>
          </p:cNvSpPr>
          <p:nvPr/>
        </p:nvSpPr>
        <p:spPr bwMode="auto">
          <a:xfrm>
            <a:off x="3851920" y="1556792"/>
            <a:ext cx="4896544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ea typeface="ＭＳ Ｐゴシック" pitchFamily="-65" charset="-128"/>
              </a:defRPr>
            </a:lvl3pPr>
            <a:lvl4pPr marL="15621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4pPr>
            <a:lvl5pPr marL="1981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ＭＳ Ｐゴシック" pitchFamily="-65" charset="-128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9pPr>
          </a:lstStyle>
          <a:p>
            <a:r>
              <a:rPr lang="de-DE" sz="2000" dirty="0" err="1" smtClean="0"/>
              <a:t>index</a:t>
            </a:r>
            <a:r>
              <a:rPr lang="de-DE" sz="2000" dirty="0" smtClean="0"/>
              <a:t>: </a:t>
            </a:r>
            <a:r>
              <a:rPr lang="de-DE" sz="2000" dirty="0" smtClean="0">
                <a:solidFill>
                  <a:srgbClr val="FF9900"/>
                </a:solidFill>
              </a:rPr>
              <a:t>View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main</a:t>
            </a:r>
            <a:r>
              <a:rPr lang="de-DE" sz="2000" dirty="0" smtClean="0"/>
              <a:t> </a:t>
            </a:r>
            <a:r>
              <a:rPr lang="de-DE" sz="2000" dirty="0" err="1" smtClean="0"/>
              <a:t>interface</a:t>
            </a:r>
            <a:endParaRPr lang="de-DE" sz="2000" dirty="0" smtClean="0"/>
          </a:p>
          <a:p>
            <a:r>
              <a:rPr lang="de-DE" sz="2000" dirty="0" err="1" smtClean="0"/>
              <a:t>ConquerController</a:t>
            </a:r>
            <a:r>
              <a:rPr lang="de-DE" sz="2000" dirty="0" smtClean="0"/>
              <a:t>: </a:t>
            </a:r>
            <a:r>
              <a:rPr lang="de-DE" sz="2000" dirty="0" err="1" smtClean="0">
                <a:solidFill>
                  <a:srgbClr val="FF9900"/>
                </a:solidFill>
              </a:rPr>
              <a:t>Delegates</a:t>
            </a:r>
            <a:r>
              <a:rPr lang="de-DE" sz="2000" dirty="0" smtClean="0"/>
              <a:t> </a:t>
            </a:r>
            <a:r>
              <a:rPr lang="de-DE" sz="2000" dirty="0" err="1" smtClean="0"/>
              <a:t>calls</a:t>
            </a:r>
            <a:r>
              <a:rPr lang="de-DE" sz="2000" dirty="0" smtClean="0"/>
              <a:t> </a:t>
            </a:r>
            <a:r>
              <a:rPr lang="de-DE" sz="2000" dirty="0" err="1" smtClean="0"/>
              <a:t>from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UI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services</a:t>
            </a:r>
            <a:endParaRPr lang="de-DE" sz="2000" dirty="0" smtClean="0"/>
          </a:p>
          <a:p>
            <a:pPr>
              <a:lnSpc>
                <a:spcPct val="150000"/>
              </a:lnSpc>
            </a:pPr>
            <a:r>
              <a:rPr lang="de-DE" sz="2000" dirty="0" err="1" smtClean="0"/>
              <a:t>NotificationService</a:t>
            </a:r>
            <a:r>
              <a:rPr lang="de-DE" sz="2000" dirty="0" smtClean="0"/>
              <a:t>: Sends </a:t>
            </a:r>
            <a:r>
              <a:rPr lang="de-DE" sz="2000" dirty="0" err="1" smtClean="0">
                <a:solidFill>
                  <a:srgbClr val="FF9900"/>
                </a:solidFill>
              </a:rPr>
              <a:t>notifications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players</a:t>
            </a:r>
            <a:endParaRPr lang="de-DE" sz="2000" dirty="0" smtClean="0"/>
          </a:p>
          <a:p>
            <a:r>
              <a:rPr lang="de-DE" sz="2000" dirty="0" err="1" smtClean="0"/>
              <a:t>AuthenticationService</a:t>
            </a:r>
            <a:r>
              <a:rPr lang="de-DE" sz="2000" dirty="0" smtClean="0"/>
              <a:t>: </a:t>
            </a:r>
            <a:r>
              <a:rPr lang="de-DE" sz="2000" dirty="0" err="1" smtClean="0">
                <a:solidFill>
                  <a:srgbClr val="FF9900"/>
                </a:solidFill>
              </a:rPr>
              <a:t>Retrieves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player</a:t>
            </a:r>
            <a:r>
              <a:rPr lang="de-DE" sz="2000" dirty="0" smtClean="0"/>
              <a:t> </a:t>
            </a:r>
            <a:r>
              <a:rPr lang="de-DE" sz="2000" dirty="0" err="1" smtClean="0"/>
              <a:t>currently</a:t>
            </a:r>
            <a:r>
              <a:rPr lang="de-DE" sz="2000" dirty="0" smtClean="0"/>
              <a:t> </a:t>
            </a:r>
            <a:r>
              <a:rPr lang="de-DE" sz="2000" dirty="0" err="1" smtClean="0"/>
              <a:t>logged</a:t>
            </a:r>
            <a:r>
              <a:rPr lang="de-DE" sz="2000" dirty="0" smtClean="0"/>
              <a:t> in</a:t>
            </a:r>
          </a:p>
          <a:p>
            <a:r>
              <a:rPr lang="de-DE" sz="2000" dirty="0" err="1" smtClean="0"/>
              <a:t>ConqueringService</a:t>
            </a:r>
            <a:r>
              <a:rPr lang="de-DE" sz="2000" dirty="0" smtClean="0"/>
              <a:t>: </a:t>
            </a:r>
            <a:r>
              <a:rPr lang="de-DE" sz="2000" dirty="0" err="1" smtClean="0"/>
              <a:t>Manages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FF9900"/>
                </a:solidFill>
              </a:rPr>
              <a:t>conquering</a:t>
            </a:r>
            <a:r>
              <a:rPr lang="de-DE" sz="2000" dirty="0" smtClean="0"/>
              <a:t> </a:t>
            </a:r>
            <a:r>
              <a:rPr lang="de-DE" sz="2000" dirty="0" err="1" smtClean="0"/>
              <a:t>attempts</a:t>
            </a:r>
            <a:r>
              <a:rPr lang="de-DE" sz="2000" dirty="0" smtClean="0"/>
              <a:t>, </a:t>
            </a:r>
            <a:r>
              <a:rPr lang="de-DE" sz="2000" dirty="0" err="1" smtClean="0"/>
              <a:t>calculates</a:t>
            </a:r>
            <a:r>
              <a:rPr lang="de-DE" sz="2000" dirty="0" smtClean="0"/>
              <a:t> </a:t>
            </a:r>
            <a:r>
              <a:rPr lang="de-DE" sz="2000" dirty="0" err="1" smtClean="0"/>
              <a:t>result</a:t>
            </a:r>
            <a:endParaRPr lang="de-DE" sz="2000" dirty="0" smtClean="0"/>
          </a:p>
          <a:p>
            <a:r>
              <a:rPr lang="de-DE" sz="2000" dirty="0" err="1" smtClean="0"/>
              <a:t>PlayerDAO</a:t>
            </a:r>
            <a:r>
              <a:rPr lang="de-DE" sz="2000" dirty="0" smtClean="0"/>
              <a:t>: </a:t>
            </a:r>
            <a:r>
              <a:rPr lang="de-DE" sz="2000" dirty="0" err="1" smtClean="0"/>
              <a:t>Responsible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retrieving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rgbClr val="FF9900"/>
                </a:solidFill>
              </a:rPr>
              <a:t>player-</a:t>
            </a:r>
            <a:r>
              <a:rPr lang="de-DE" sz="2000" dirty="0" err="1" smtClean="0">
                <a:solidFill>
                  <a:srgbClr val="FF9900"/>
                </a:solidFill>
              </a:rPr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from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DB</a:t>
            </a:r>
            <a:endParaRPr lang="de-DE" sz="2000" dirty="0"/>
          </a:p>
        </p:txBody>
      </p:sp>
    </p:spTree>
    <p:extLst>
      <p:ext uri="{BB962C8B-B14F-4D97-AF65-F5344CB8AC3E}">
        <p14:creationId xmlns="" xmlns:p14="http://schemas.microsoft.com/office/powerpoint/2010/main" val="1759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M_Vorlage_hellblau">
  <a:themeElements>
    <a:clrScheme name="Leere Präsentation 1">
      <a:dk1>
        <a:srgbClr val="000000"/>
      </a:dk1>
      <a:lt1>
        <a:srgbClr val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65BD"/>
        </a:dk2>
        <a:lt2>
          <a:srgbClr val="005293"/>
        </a:lt2>
        <a:accent1>
          <a:srgbClr val="A2AD00"/>
        </a:accent1>
        <a:accent2>
          <a:srgbClr val="E37222"/>
        </a:accent2>
        <a:accent3>
          <a:srgbClr val="AAB8DB"/>
        </a:accent3>
        <a:accent4>
          <a:srgbClr val="DADADA"/>
        </a:accent4>
        <a:accent5>
          <a:srgbClr val="CED3AA"/>
        </a:accent5>
        <a:accent6>
          <a:srgbClr val="CE671E"/>
        </a:accent6>
        <a:hlink>
          <a:srgbClr val="DAD7CB"/>
        </a:hlink>
        <a:folHlink>
          <a:srgbClr val="9C9D9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TUM_Vorlage_weiss</Template>
  <TotalTime>61</TotalTime>
  <Words>668</Words>
  <Application>Microsoft Office PowerPoint</Application>
  <PresentationFormat>Pokaz na ekranie (4:3)</PresentationFormat>
  <Paragraphs>165</Paragraphs>
  <Slides>15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6" baseType="lpstr">
      <vt:lpstr>TUM_Vorlage_hellblau</vt:lpstr>
      <vt:lpstr>Master Lab Course Web Applications: Exercise 4 – Final Presentation </vt:lpstr>
      <vt:lpstr>Idea – ARWars</vt:lpstr>
      <vt:lpstr>Rules</vt:lpstr>
      <vt:lpstr>Business Model</vt:lpstr>
      <vt:lpstr>Technology Stack 1/3</vt:lpstr>
      <vt:lpstr>Technology Stack 2/3</vt:lpstr>
      <vt:lpstr>Technology Stack 3/3</vt:lpstr>
      <vt:lpstr>Architecture</vt:lpstr>
      <vt:lpstr>Architecture example: Conquering</vt:lpstr>
      <vt:lpstr>Demo</vt:lpstr>
      <vt:lpstr>Conquering Places</vt:lpstr>
      <vt:lpstr>Deploying Units</vt:lpstr>
      <vt:lpstr>Building Units</vt:lpstr>
      <vt:lpstr>Team management</vt:lpstr>
      <vt:lpstr>Acceptance of an invitation – schema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und Strategie</dc:title>
  <dc:creator>Florian</dc:creator>
  <cp:lastModifiedBy>kamil</cp:lastModifiedBy>
  <cp:revision>175</cp:revision>
  <dcterms:created xsi:type="dcterms:W3CDTF">2012-10-18T06:45:23Z</dcterms:created>
  <dcterms:modified xsi:type="dcterms:W3CDTF">2013-02-14T04:15:05Z</dcterms:modified>
</cp:coreProperties>
</file>