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7" r:id="rId4"/>
    <p:sldId id="283" r:id="rId5"/>
    <p:sldId id="285" r:id="rId6"/>
    <p:sldId id="286" r:id="rId7"/>
    <p:sldId id="287" r:id="rId8"/>
    <p:sldId id="288" r:id="rId9"/>
    <p:sldId id="263" r:id="rId10"/>
    <p:sldId id="28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92929"/>
    <a:srgbClr val="FF9900"/>
    <a:srgbClr val="FFFFFF"/>
    <a:srgbClr val="D6E1FF"/>
    <a:srgbClr val="D6FFFF"/>
    <a:srgbClr val="EEF2FF"/>
    <a:srgbClr val="C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076" autoAdjust="0"/>
  </p:normalViewPr>
  <p:slideViewPr>
    <p:cSldViewPr>
      <p:cViewPr>
        <p:scale>
          <a:sx n="120" d="100"/>
          <a:sy n="120" d="100"/>
        </p:scale>
        <p:origin x="-53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170F-C4DC-4970-8523-1EDF1DABFF2F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34E0-06B0-4097-BDB1-19F4CB9F3AF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7328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6049-45AF-4855-985C-185012BA219A}" type="datetimeFigureOut">
              <a:rPr lang="de-DE" smtClean="0"/>
              <a:pPr/>
              <a:t>13.02.2013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EC5D-4A85-40E8-8CE8-2BEB4B481F3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546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43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0330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266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21E5A8C-2088-45D2-9D84-10B3EA412A4C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bg1">
                  <a:lumMod val="75000"/>
                </a:schemeClr>
              </a:solidFill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053" name="Picture 5" descr="C:\Users\Peter\Dropbox\Documents\Eclipse\WebAppLabCourse\hg\resources\img\logo\ARWars_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799" y="142019"/>
            <a:ext cx="1190882" cy="5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 bwMode="auto">
          <a:xfrm rot="16200000">
            <a:off x="2890869" y="69574"/>
            <a:ext cx="5630008" cy="6876254"/>
          </a:xfrm>
          <a:prstGeom prst="rtTriangle">
            <a:avLst/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Master Lab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Course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 Web </a:t>
            </a:r>
            <a:r>
              <a:rPr lang="de-DE" sz="2400" b="0" dirty="0" err="1">
                <a:solidFill>
                  <a:schemeClr val="bg1">
                    <a:lumMod val="75000"/>
                  </a:schemeClr>
                </a:solidFill>
              </a:rPr>
              <a:t>Applications</a:t>
            </a:r>
            <a:r>
              <a:rPr lang="de-DE" sz="2400" b="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dirty="0" err="1" smtClean="0">
                <a:solidFill>
                  <a:schemeClr val="bg1"/>
                </a:solidFill>
              </a:rPr>
              <a:t>Exercise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 – </a:t>
            </a:r>
            <a:r>
              <a:rPr lang="de-DE" dirty="0">
                <a:solidFill>
                  <a:schemeClr val="bg1"/>
                </a:solidFill>
              </a:rPr>
              <a:t>Final </a:t>
            </a:r>
            <a:r>
              <a:rPr lang="de-DE" dirty="0" err="1">
                <a:solidFill>
                  <a:schemeClr val="bg1"/>
                </a:solidFill>
              </a:rPr>
              <a:t>Presentation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8000" y="3284984"/>
            <a:ext cx="8128000" cy="1752600"/>
          </a:xfrm>
        </p:spPr>
        <p:txBody>
          <a:bodyPr/>
          <a:lstStyle/>
          <a:p>
            <a:pPr algn="l"/>
            <a:r>
              <a:rPr lang="de-DE" sz="1600" b="1" dirty="0" smtClean="0">
                <a:solidFill>
                  <a:srgbClr val="FF9900"/>
                </a:solidFill>
              </a:rPr>
              <a:t>Team 4</a:t>
            </a: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Markus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Fensterer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Kamil </a:t>
            </a:r>
            <a:r>
              <a:rPr lang="de-DE" sz="1600" dirty="0" err="1" smtClean="0">
                <a:solidFill>
                  <a:schemeClr val="bg1">
                    <a:lumMod val="75000"/>
                  </a:schemeClr>
                </a:solidFill>
              </a:rPr>
              <a:t>Neczaj</a:t>
            </a:r>
            <a:endParaRPr lang="de-DE" sz="16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Peter Retzer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Michael Schätzlein</a:t>
            </a:r>
          </a:p>
          <a:p>
            <a:pPr algn="l"/>
            <a:endParaRPr lang="de-DE" sz="1600" dirty="0" smtClean="0"/>
          </a:p>
          <a:p>
            <a:pPr algn="l"/>
            <a:endParaRPr lang="de-DE" sz="1600" dirty="0" smtClean="0"/>
          </a:p>
          <a:p>
            <a:pPr algn="l">
              <a:lnSpc>
                <a:spcPct val="150000"/>
              </a:lnSpc>
            </a:pPr>
            <a:r>
              <a:rPr lang="de-DE" sz="1600" dirty="0" smtClean="0">
                <a:solidFill>
                  <a:schemeClr val="bg1">
                    <a:lumMod val="75000"/>
                  </a:schemeClr>
                </a:solidFill>
              </a:rPr>
              <a:t>25.02.2013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2" descr="C:\Users\Peter\Dropbox\Documents\Eclipse\WebAppLabCourse\hg\resources\img\logo\ARWars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7" y="4124325"/>
            <a:ext cx="3802745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8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</a:t>
            </a:r>
            <a:r>
              <a:rPr lang="de-DE" smtClean="0">
                <a:solidFill>
                  <a:schemeClr val="bg1"/>
                </a:solidFill>
              </a:rPr>
              <a:t>– Build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809555"/>
            <a:ext cx="810147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Players can use their resources to </a:t>
            </a:r>
            <a:r>
              <a:rPr lang="en-US" sz="1600" smtClean="0">
                <a:solidFill>
                  <a:srgbClr val="FF9900"/>
                </a:solidFill>
              </a:rPr>
              <a:t>build</a:t>
            </a:r>
            <a:r>
              <a:rPr lang="en-US" sz="1600" smtClean="0"/>
              <a:t> units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Total amount of units is </a:t>
            </a:r>
            <a:r>
              <a:rPr lang="en-US" sz="1600" smtClean="0">
                <a:solidFill>
                  <a:srgbClr val="FF9900"/>
                </a:solidFill>
              </a:rPr>
              <a:t>limited</a:t>
            </a:r>
            <a:r>
              <a:rPr lang="en-US" sz="1600" smtClean="0"/>
              <a:t> by the </a:t>
            </a:r>
            <a:r>
              <a:rPr lang="en-US" sz="1600" smtClean="0">
                <a:solidFill>
                  <a:srgbClr val="FF9900"/>
                </a:solidFill>
              </a:rPr>
              <a:t>food</a:t>
            </a:r>
            <a:r>
              <a:rPr lang="en-US" sz="1600" smtClean="0"/>
              <a:t> resource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smtClean="0"/>
              <a:t>Units live until they </a:t>
            </a:r>
            <a:r>
              <a:rPr lang="en-US" sz="1600" smtClean="0">
                <a:solidFill>
                  <a:srgbClr val="FF9900"/>
                </a:solidFill>
              </a:rPr>
              <a:t>fail</a:t>
            </a:r>
            <a:r>
              <a:rPr lang="en-US" sz="1600" smtClean="0"/>
              <a:t> at a conquering attempt</a:t>
            </a:r>
            <a:endParaRPr lang="en-US" sz="1600" dirty="0" smtClean="0"/>
          </a:p>
        </p:txBody>
      </p:sp>
      <p:pic>
        <p:nvPicPr>
          <p:cNvPr id="1026" name="Picture 2" descr="G:\WebAppLab\pi-puppids\docs\buildUn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212976"/>
            <a:ext cx="5328592" cy="2961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G:\WebAppLab\pi-puppids\docs\unitTa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124" y="3356992"/>
            <a:ext cx="2552700" cy="2609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437112"/>
            <a:ext cx="8232498" cy="1440160"/>
          </a:xfrm>
          <a:prstGeom prst="roundRect">
            <a:avLst>
              <a:gd name="adj" fmla="val 12132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95536" y="1484784"/>
            <a:ext cx="8232498" cy="1944216"/>
          </a:xfrm>
          <a:prstGeom prst="roundRect">
            <a:avLst>
              <a:gd name="adj" fmla="val 10670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Idea –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Wars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034" y="1556792"/>
            <a:ext cx="8128000" cy="1528762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Massive multiplayer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browser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game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taking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real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Utilization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of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Google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Maps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display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the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game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world</a:t>
            </a:r>
            <a:endParaRPr lang="de-DE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Optimized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Desktop-PCs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and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Smartphones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/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Tablets</a:t>
            </a:r>
            <a:endParaRPr lang="pl-PL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25.02.2013</a:t>
            </a:r>
            <a:endParaRPr lang="de-DE" dirty="0" smtClean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 bwMode="auto">
          <a:xfrm>
            <a:off x="500034" y="4502850"/>
            <a:ext cx="8128000" cy="130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Creation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of</a:t>
            </a:r>
            <a:r>
              <a:rPr lang="de-DE" sz="2400" kern="0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an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augmented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reality</a:t>
            </a:r>
            <a:r>
              <a:rPr lang="de-DE" sz="2400" kern="0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lang="de-DE" sz="2400" kern="0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overlay</a:t>
            </a:r>
            <a:endParaRPr lang="de-DE" sz="2400" kern="0" dirty="0" smtClean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Players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have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meet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at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real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life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places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to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progress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in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the</a:t>
            </a:r>
            <a:r>
              <a:rPr kumimoji="0" lang="de-DE" sz="24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 </a:t>
            </a:r>
            <a:r>
              <a:rPr kumimoji="0" lang="de-DE" sz="240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ea typeface="ＭＳ Ｐゴシック" pitchFamily="-65" charset="-128"/>
                <a:cs typeface="ＭＳ Ｐゴシック" pitchFamily="18" charset="-128"/>
              </a:rPr>
              <a:t>game</a:t>
            </a:r>
            <a:endParaRPr kumimoji="0" lang="de-DE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pl-PL" sz="2400" i="0" u="none" strike="noStrike" kern="0" cap="none" spc="0" normalizeH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500034" y="3861048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uLnTx/>
                <a:uFillTx/>
                <a:latin typeface="+mj-lt"/>
                <a:ea typeface="ＭＳ Ｐゴシック" pitchFamily="-65" charset="-128"/>
                <a:cs typeface="ＭＳ Ｐゴシック" pitchFamily="18" charset="-128"/>
              </a:rPr>
              <a:t>Features</a:t>
            </a:r>
            <a:endParaRPr kumimoji="0" lang="pl-PL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uLnTx/>
              <a:uFillTx/>
              <a:latin typeface="+mj-lt"/>
              <a:ea typeface="ＭＳ Ｐゴシック" pitchFamily="-65" charset="-128"/>
              <a:cs typeface="ＭＳ Ｐゴシック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95536" y="1512216"/>
            <a:ext cx="6552728" cy="3716984"/>
          </a:xfrm>
          <a:prstGeom prst="roundRect">
            <a:avLst>
              <a:gd name="adj" fmla="val 5327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Rules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448" y="1605880"/>
            <a:ext cx="6543824" cy="36233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Tw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 </a:t>
            </a:r>
            <a:r>
              <a:rPr lang="pl-PL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factions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struggle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supremacy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assemble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teams</a:t>
            </a:r>
            <a:endParaRPr lang="de-DE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Players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available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/>
            </a:r>
            <a:b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from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Google 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Captured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yield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pl-PL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resources</a:t>
            </a:r>
            <a:endParaRPr lang="pl-PL" dirty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Resources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can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used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build</a:t>
            </a:r>
            <a:r>
              <a:rPr lang="de-DE" dirty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units</a:t>
            </a: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b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</a:br>
            <a:r>
              <a:rPr lang="de-DE" dirty="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necessary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to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special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Units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aid</a:t>
            </a:r>
            <a:r>
              <a:rPr lang="de-DE" dirty="0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in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capturing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or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defending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 smtClean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places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6146" name="Picture 2" descr="http://1.bp.blogspot.com/-YBZkcUfd0Og/T4Uw8rq43OI/AAAAAAAAAH0/hHOYI-SpasE/s1600/ist2_438171-ancient-scroll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47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7137000" y="4221088"/>
            <a:ext cx="1667567" cy="190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95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auto">
          <a:xfrm>
            <a:off x="395536" y="4100320"/>
            <a:ext cx="8352928" cy="2064984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95536" y="1628800"/>
            <a:ext cx="4824536" cy="1584176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Business</a:t>
            </a:r>
            <a:r>
              <a:rPr lang="pl-PL" dirty="0" smtClean="0">
                <a:solidFill>
                  <a:schemeClr val="bg1"/>
                </a:solidFill>
              </a:rPr>
              <a:t> Model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30968" y="1705655"/>
            <a:ext cx="5872166" cy="16710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Advertisments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decorative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objects</a:t>
            </a:r>
            <a:endParaRPr lang="de-DE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  <a:p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Selling</a:t>
            </a:r>
            <a:r>
              <a:rPr lang="de-DE" dirty="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 organisational </a:t>
            </a:r>
            <a:r>
              <a:rPr lang="de-DE" dirty="0" err="1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</a:rPr>
              <a:t>services</a:t>
            </a:r>
            <a:endParaRPr lang="pl-PL" dirty="0">
              <a:solidFill>
                <a:schemeClr val="bg1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26" name="Picture 2" descr="http://www.clker.com/cliparts/9/9/c/8/1194985891178996774670a029.svg.thumb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99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372200" y="1268760"/>
            <a:ext cx="1530814" cy="1500198"/>
          </a:xfrm>
          <a:prstGeom prst="rect">
            <a:avLst/>
          </a:prstGeom>
          <a:noFill/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430968" y="4221088"/>
            <a:ext cx="8317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dirty="0"/>
              <a:t>Traditional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Ogame</a:t>
            </a:r>
            <a:r>
              <a:rPr lang="de-DE" dirty="0">
                <a:solidFill>
                  <a:srgbClr val="FF9900"/>
                </a:solidFill>
              </a:rPr>
              <a:t>, </a:t>
            </a:r>
            <a:r>
              <a:rPr lang="de-DE" dirty="0" err="1" smtClean="0">
                <a:solidFill>
                  <a:srgbClr val="FF9900"/>
                </a:solidFill>
              </a:rPr>
              <a:t>Droidwars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/>
              <a:t>Persistent mobile </a:t>
            </a:r>
            <a:r>
              <a:rPr lang="de-DE" dirty="0" err="1"/>
              <a:t>multiplayer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9900"/>
                </a:solidFill>
              </a:rPr>
              <a:t>Mobile Mafia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 smtClean="0"/>
              <a:t>Location-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FF99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9900"/>
                </a:solidFill>
              </a:rPr>
              <a:t>Foursquare</a:t>
            </a:r>
            <a:r>
              <a:rPr lang="de-DE" dirty="0">
                <a:solidFill>
                  <a:srgbClr val="FF9900"/>
                </a:solidFill>
              </a:rPr>
              <a:t>, Google </a:t>
            </a:r>
            <a:r>
              <a:rPr lang="de-DE" dirty="0" err="1" smtClean="0">
                <a:solidFill>
                  <a:srgbClr val="FF9900"/>
                </a:solidFill>
              </a:rPr>
              <a:t>Latitude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dirty="0">
                <a:solidFill>
                  <a:srgbClr val="FF9900"/>
                </a:solidFill>
              </a:rPr>
              <a:t>Ingress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Niantic</a:t>
            </a:r>
            <a:r>
              <a:rPr lang="de-DE" dirty="0"/>
              <a:t> Labs (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beta</a:t>
            </a:r>
            <a:r>
              <a:rPr lang="de-DE" dirty="0"/>
              <a:t>)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530456" y="349072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Competitors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3" name="Flussdiagramm: Magnetplattenspeicher 12"/>
          <p:cNvSpPr/>
          <p:nvPr/>
        </p:nvSpPr>
        <p:spPr bwMode="auto">
          <a:xfrm>
            <a:off x="2303748" y="5013176"/>
            <a:ext cx="4536504" cy="1152128"/>
          </a:xfrm>
          <a:prstGeom prst="flowChartMagneticDisk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0" smtClean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2051" name="Picture 3" descr="G:\WebAppLab\pi-puppids\docs\PoweredMongoDBgreen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0" y="5470996"/>
            <a:ext cx="1638300" cy="622300"/>
          </a:xfrm>
          <a:prstGeom prst="rect">
            <a:avLst/>
          </a:prstGeom>
          <a:noFill/>
        </p:spPr>
      </p:pic>
      <p:sp>
        <p:nvSpPr>
          <p:cNvPr id="21" name="Abgerundetes Rechteck 20"/>
          <p:cNvSpPr/>
          <p:nvPr/>
        </p:nvSpPr>
        <p:spPr bwMode="auto">
          <a:xfrm>
            <a:off x="2411760" y="4365104"/>
            <a:ext cx="4320480" cy="360040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morphia</a:t>
            </a:r>
            <a:endParaRPr lang="de-DE" sz="24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4572000" y="4797152"/>
            <a:ext cx="0" cy="14401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uppieren 32"/>
          <p:cNvGrpSpPr/>
          <p:nvPr/>
        </p:nvGrpSpPr>
        <p:grpSpPr>
          <a:xfrm>
            <a:off x="3563888" y="2996952"/>
            <a:ext cx="2016224" cy="806490"/>
            <a:chOff x="3563888" y="3140968"/>
            <a:chExt cx="2016224" cy="80649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63888" y="3140968"/>
              <a:ext cx="2016224" cy="8064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2" name="Picture 4" descr="G:\WebAppLab\pi-puppids\docs\pla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4457" y="3237884"/>
              <a:ext cx="1795087" cy="612659"/>
            </a:xfrm>
            <a:prstGeom prst="rect">
              <a:avLst/>
            </a:prstGeom>
            <a:noFill/>
          </p:spPr>
        </p:pic>
      </p:grpSp>
      <p:cxnSp>
        <p:nvCxnSpPr>
          <p:cNvPr id="30" name="Gerade Verbindung 29"/>
          <p:cNvCxnSpPr/>
          <p:nvPr/>
        </p:nvCxnSpPr>
        <p:spPr bwMode="auto">
          <a:xfrm>
            <a:off x="4572000" y="3861048"/>
            <a:ext cx="0" cy="43204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3" name="Picture 5" descr="G:\WebAppLab\pi-puppids\docs\bootstr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631107"/>
            <a:ext cx="717773" cy="717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 descr="G:\WebAppLab\pi-puppids\docs\jqueryU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694582"/>
            <a:ext cx="1956081" cy="510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G:\WebAppLab\pi-puppids\docs\pnotif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1773064"/>
            <a:ext cx="4318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0" name="Gruppieren 39"/>
          <p:cNvGrpSpPr/>
          <p:nvPr/>
        </p:nvGrpSpPr>
        <p:grpSpPr>
          <a:xfrm>
            <a:off x="6156176" y="1700808"/>
            <a:ext cx="2304256" cy="590466"/>
            <a:chOff x="4788024" y="1628800"/>
            <a:chExt cx="2304256" cy="590466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788024" y="1628800"/>
              <a:ext cx="2304256" cy="5904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2054" name="Picture 6" descr="G:\WebAppLab\pi-puppids\docs\coffescrip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68590" y="1685908"/>
              <a:ext cx="2143125" cy="476250"/>
            </a:xfrm>
            <a:prstGeom prst="rect">
              <a:avLst/>
            </a:prstGeom>
            <a:noFill/>
          </p:spPr>
        </p:pic>
      </p:grpSp>
      <p:sp>
        <p:nvSpPr>
          <p:cNvPr id="41" name="Abgerundetes Rechteck 40"/>
          <p:cNvSpPr/>
          <p:nvPr/>
        </p:nvSpPr>
        <p:spPr bwMode="auto">
          <a:xfrm>
            <a:off x="6444208" y="3182496"/>
            <a:ext cx="1008112" cy="432048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0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G</a:t>
            </a: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uice</a:t>
            </a:r>
          </a:p>
        </p:txBody>
      </p:sp>
      <p:cxnSp>
        <p:nvCxnSpPr>
          <p:cNvPr id="43" name="Gerade Verbindung 42"/>
          <p:cNvCxnSpPr>
            <a:stCxn id="2055" idx="2"/>
          </p:cNvCxnSpPr>
          <p:nvPr/>
        </p:nvCxnSpPr>
        <p:spPr bwMode="auto">
          <a:xfrm>
            <a:off x="2165665" y="2204864"/>
            <a:ext cx="1398223" cy="792088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45"/>
          <p:cNvCxnSpPr/>
          <p:nvPr/>
        </p:nvCxnSpPr>
        <p:spPr bwMode="auto">
          <a:xfrm>
            <a:off x="3923928" y="2276872"/>
            <a:ext cx="144016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Gerade Verbindung 48"/>
          <p:cNvCxnSpPr/>
          <p:nvPr/>
        </p:nvCxnSpPr>
        <p:spPr bwMode="auto">
          <a:xfrm flipH="1">
            <a:off x="5076058" y="2420888"/>
            <a:ext cx="216022" cy="504056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rade Verbindung 51"/>
          <p:cNvCxnSpPr/>
          <p:nvPr/>
        </p:nvCxnSpPr>
        <p:spPr bwMode="auto">
          <a:xfrm flipH="1">
            <a:off x="5580112" y="2348880"/>
            <a:ext cx="720080" cy="648072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rade Verbindung 54"/>
          <p:cNvCxnSpPr/>
          <p:nvPr/>
        </p:nvCxnSpPr>
        <p:spPr bwMode="auto">
          <a:xfrm flipH="1">
            <a:off x="5652120" y="3419476"/>
            <a:ext cx="720080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7" name="Picture 9" descr="G:\WebAppLab\pi-puppids\docs\akk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3019812"/>
            <a:ext cx="954081" cy="763265"/>
          </a:xfrm>
          <a:prstGeom prst="rect">
            <a:avLst/>
          </a:prstGeom>
          <a:noFill/>
        </p:spPr>
      </p:pic>
      <p:cxnSp>
        <p:nvCxnSpPr>
          <p:cNvPr id="59" name="Gerade Verbindung 58"/>
          <p:cNvCxnSpPr/>
          <p:nvPr/>
        </p:nvCxnSpPr>
        <p:spPr bwMode="auto">
          <a:xfrm flipH="1">
            <a:off x="2725983" y="3390326"/>
            <a:ext cx="792089" cy="0"/>
          </a:xfrm>
          <a:prstGeom prst="line">
            <a:avLst/>
          </a:prstGeom>
          <a:solidFill>
            <a:schemeClr val="accent1"/>
          </a:solidFill>
          <a:ln w="25400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Technology Stack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30968" y="2096852"/>
            <a:ext cx="831749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mtClean="0"/>
              <a:t>mongoDB: </a:t>
            </a:r>
            <a:r>
              <a:rPr lang="de-DE" smtClean="0">
                <a:solidFill>
                  <a:srgbClr val="FF9900"/>
                </a:solidFill>
              </a:rPr>
              <a:t>High performance </a:t>
            </a:r>
            <a:r>
              <a:rPr lang="de-DE" smtClean="0"/>
              <a:t>noSQL-database</a:t>
            </a:r>
          </a:p>
          <a:p>
            <a:r>
              <a:rPr lang="de-DE" smtClean="0"/>
              <a:t>morphia: </a:t>
            </a:r>
            <a:r>
              <a:rPr lang="de-DE" smtClean="0">
                <a:solidFill>
                  <a:srgbClr val="FF9900"/>
                </a:solidFill>
              </a:rPr>
              <a:t>Mapping</a:t>
            </a:r>
            <a:r>
              <a:rPr lang="de-DE" smtClean="0"/>
              <a:t> </a:t>
            </a:r>
            <a:r>
              <a:rPr lang="en-US" smtClean="0"/>
              <a:t>Java objects to/from MongoDB</a:t>
            </a:r>
          </a:p>
          <a:p>
            <a:r>
              <a:rPr lang="en-US" smtClean="0"/>
              <a:t>akka: Event-driven </a:t>
            </a:r>
            <a:r>
              <a:rPr lang="en-US" smtClean="0">
                <a:solidFill>
                  <a:srgbClr val="FF9900"/>
                </a:solidFill>
              </a:rPr>
              <a:t>concurrency</a:t>
            </a:r>
            <a:r>
              <a:rPr lang="en-US" smtClean="0"/>
              <a:t> framework</a:t>
            </a:r>
          </a:p>
          <a:p>
            <a:r>
              <a:rPr lang="en-US" smtClean="0"/>
              <a:t>Guice: Dependency </a:t>
            </a:r>
            <a:r>
              <a:rPr lang="en-US" smtClean="0">
                <a:solidFill>
                  <a:srgbClr val="FF9900"/>
                </a:solidFill>
              </a:rPr>
              <a:t>injection</a:t>
            </a:r>
            <a:r>
              <a:rPr lang="en-US" smtClean="0"/>
              <a:t> framework</a:t>
            </a:r>
          </a:p>
          <a:p>
            <a:r>
              <a:rPr lang="en-US" smtClean="0"/>
              <a:t>jQueryUI: JavaScript </a:t>
            </a:r>
            <a:r>
              <a:rPr lang="en-US" smtClean="0">
                <a:solidFill>
                  <a:srgbClr val="FF9900"/>
                </a:solidFill>
              </a:rPr>
              <a:t>user interface </a:t>
            </a:r>
            <a:r>
              <a:rPr lang="en-US" smtClean="0"/>
              <a:t>library</a:t>
            </a:r>
          </a:p>
          <a:p>
            <a:r>
              <a:rPr lang="en-US" smtClean="0"/>
              <a:t>Pines Notify: JavaScript </a:t>
            </a:r>
            <a:r>
              <a:rPr lang="en-US" smtClean="0">
                <a:solidFill>
                  <a:srgbClr val="FF9900"/>
                </a:solidFill>
              </a:rPr>
              <a:t>notifications</a:t>
            </a:r>
            <a:r>
              <a:rPr lang="en-US" smtClean="0"/>
              <a:t> for Bootstrap</a:t>
            </a:r>
          </a:p>
          <a:p>
            <a:r>
              <a:rPr lang="en-US" smtClean="0"/>
              <a:t>Bootstrap: Powerful </a:t>
            </a:r>
            <a:r>
              <a:rPr lang="en-US" smtClean="0">
                <a:solidFill>
                  <a:srgbClr val="FF9900"/>
                </a:solidFill>
              </a:rPr>
              <a:t>front-end</a:t>
            </a:r>
            <a:r>
              <a:rPr lang="en-US" smtClean="0"/>
              <a:t> framework</a:t>
            </a:r>
          </a:p>
          <a:p>
            <a:r>
              <a:rPr lang="en-US" smtClean="0"/>
              <a:t>CoffeeScript: </a:t>
            </a:r>
            <a:r>
              <a:rPr lang="en-US" smtClean="0">
                <a:solidFill>
                  <a:srgbClr val="FF9900"/>
                </a:solidFill>
              </a:rPr>
              <a:t>Language</a:t>
            </a:r>
            <a:r>
              <a:rPr lang="en-US" smtClean="0"/>
              <a:t> that compiles into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2411760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83568" y="2924944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Model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2411760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View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411760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683568" y="4077072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4" name="Abgerundetes Rechteck 13"/>
          <p:cNvSpPr/>
          <p:nvPr/>
        </p:nvSpPr>
        <p:spPr bwMode="auto">
          <a:xfrm>
            <a:off x="1547664" y="522920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Actor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2987824" y="2348880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Gerade Verbindung mit Pfeil 17"/>
          <p:cNvCxnSpPr>
            <a:stCxn id="9" idx="3"/>
            <a:endCxn id="8" idx="1"/>
          </p:cNvCxnSpPr>
          <p:nvPr/>
        </p:nvCxnSpPr>
        <p:spPr bwMode="auto">
          <a:xfrm>
            <a:off x="1835696" y="3212976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2" name="Gerade Verbindung mit Pfeil 21"/>
          <p:cNvCxnSpPr>
            <a:stCxn id="8" idx="2"/>
            <a:endCxn id="12" idx="0"/>
          </p:cNvCxnSpPr>
          <p:nvPr/>
        </p:nvCxnSpPr>
        <p:spPr bwMode="auto">
          <a:xfrm>
            <a:off x="2987824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13" idx="3"/>
            <a:endCxn id="12" idx="1"/>
          </p:cNvCxnSpPr>
          <p:nvPr/>
        </p:nvCxnSpPr>
        <p:spPr bwMode="auto">
          <a:xfrm>
            <a:off x="1835696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8" name="Gerade Verbindung mit Pfeil 27"/>
          <p:cNvCxnSpPr>
            <a:stCxn id="13" idx="2"/>
            <a:endCxn id="14" idx="0"/>
          </p:cNvCxnSpPr>
          <p:nvPr/>
        </p:nvCxnSpPr>
        <p:spPr bwMode="auto">
          <a:xfrm>
            <a:off x="1259632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Gerade Verbindung mit Pfeil 31"/>
          <p:cNvCxnSpPr>
            <a:stCxn id="12" idx="2"/>
            <a:endCxn id="14" idx="0"/>
          </p:cNvCxnSpPr>
          <p:nvPr/>
        </p:nvCxnSpPr>
        <p:spPr bwMode="auto">
          <a:xfrm flipH="1">
            <a:off x="2123728" y="4653136"/>
            <a:ext cx="864096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5" name="Gerade Verbindung mit Pfeil 34"/>
          <p:cNvCxnSpPr/>
          <p:nvPr/>
        </p:nvCxnSpPr>
        <p:spPr bwMode="auto">
          <a:xfrm flipV="1">
            <a:off x="1835696" y="3429000"/>
            <a:ext cx="576064" cy="6480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Gerade Verbindung mit Pfeil 37"/>
          <p:cNvCxnSpPr>
            <a:stCxn id="9" idx="2"/>
            <a:endCxn id="13" idx="0"/>
          </p:cNvCxnSpPr>
          <p:nvPr/>
        </p:nvCxnSpPr>
        <p:spPr bwMode="auto">
          <a:xfrm>
            <a:off x="1259632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Services: Encapsulate </a:t>
            </a:r>
            <a:r>
              <a:rPr lang="de-DE" sz="2000" smtClean="0">
                <a:solidFill>
                  <a:srgbClr val="FF9900"/>
                </a:solidFill>
              </a:rPr>
              <a:t>business logic</a:t>
            </a:r>
          </a:p>
          <a:p>
            <a:r>
              <a:rPr lang="de-DE" sz="2000" smtClean="0"/>
              <a:t>DAOs: </a:t>
            </a:r>
            <a:r>
              <a:rPr lang="de-DE" sz="2000" smtClean="0">
                <a:solidFill>
                  <a:srgbClr val="FF9900"/>
                </a:solidFill>
              </a:rPr>
              <a:t>Abstract</a:t>
            </a:r>
            <a:r>
              <a:rPr lang="de-DE" sz="2000" smtClean="0"/>
              <a:t> from the database</a:t>
            </a:r>
          </a:p>
          <a:p>
            <a:r>
              <a:rPr lang="de-DE" sz="2000" smtClean="0"/>
              <a:t>Views: User interface </a:t>
            </a:r>
            <a:r>
              <a:rPr lang="de-DE" sz="2000" smtClean="0">
                <a:solidFill>
                  <a:srgbClr val="FF9900"/>
                </a:solidFill>
              </a:rPr>
              <a:t>templates</a:t>
            </a:r>
          </a:p>
          <a:p>
            <a:r>
              <a:rPr lang="de-DE" sz="2000" smtClean="0"/>
              <a:t>Models: Represent </a:t>
            </a:r>
            <a:r>
              <a:rPr lang="de-DE" sz="2000" smtClean="0">
                <a:solidFill>
                  <a:srgbClr val="FF9900"/>
                </a:solidFill>
              </a:rPr>
              <a:t>entities</a:t>
            </a:r>
          </a:p>
          <a:p>
            <a:r>
              <a:rPr lang="de-DE" sz="2000" smtClean="0"/>
              <a:t>Controller: </a:t>
            </a:r>
            <a:r>
              <a:rPr lang="de-DE" sz="2000" smtClean="0">
                <a:solidFill>
                  <a:srgbClr val="FF9900"/>
                </a:solidFill>
              </a:rPr>
              <a:t>Connect</a:t>
            </a:r>
            <a:r>
              <a:rPr lang="de-DE" sz="2000" smtClean="0"/>
              <a:t> business logic, data storage and representation</a:t>
            </a:r>
          </a:p>
          <a:p>
            <a:r>
              <a:rPr lang="de-DE" sz="2000" smtClean="0"/>
              <a:t>Actors: Carry out </a:t>
            </a:r>
            <a:r>
              <a:rPr lang="de-DE" sz="2000" smtClean="0">
                <a:solidFill>
                  <a:srgbClr val="FF9900"/>
                </a:solidFill>
              </a:rPr>
              <a:t>concurrent</a:t>
            </a:r>
            <a:r>
              <a:rPr lang="de-DE" sz="2000" smtClean="0"/>
              <a:t> and </a:t>
            </a:r>
            <a:r>
              <a:rPr lang="de-DE" sz="2000" smtClean="0">
                <a:solidFill>
                  <a:srgbClr val="FF9900"/>
                </a:solidFill>
              </a:rPr>
              <a:t>asynchronous</a:t>
            </a:r>
            <a:r>
              <a:rPr lang="de-DE" sz="2000" smtClean="0"/>
              <a:t> actions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7"/>
          <p:cNvSpPr/>
          <p:nvPr/>
        </p:nvSpPr>
        <p:spPr bwMode="auto">
          <a:xfrm>
            <a:off x="179512" y="1556792"/>
            <a:ext cx="8784976" cy="4680520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/>
                </a:solidFill>
              </a:rPr>
              <a:t>Architecture example: Conquering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19</a:t>
            </a:r>
            <a:r>
              <a:rPr lang="de-DE" dirty="0" smtClean="0"/>
              <a:t>.11.2012</a:t>
            </a:r>
            <a:endParaRPr lang="de-DE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Master Lab </a:t>
            </a:r>
            <a:r>
              <a:rPr lang="de-DE" dirty="0" err="1" smtClean="0"/>
              <a:t>Course</a:t>
            </a:r>
            <a:r>
              <a:rPr lang="de-DE" dirty="0" smtClean="0"/>
              <a:t> Web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1259632" y="285293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ConquerController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259632" y="1772816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0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index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17" name="Gerade Verbindung mit Pfeil 16"/>
          <p:cNvCxnSpPr>
            <a:stCxn id="8" idx="0"/>
            <a:endCxn id="10" idx="2"/>
          </p:cNvCxnSpPr>
          <p:nvPr/>
        </p:nvCxnSpPr>
        <p:spPr bwMode="auto">
          <a:xfrm flipV="1">
            <a:off x="1835696" y="2348880"/>
            <a:ext cx="0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148064" y="1772816"/>
            <a:ext cx="367240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endParaRPr lang="de-DE" sz="2000" dirty="0"/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1187624" y="4869160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Conquering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1979712" y="3861048"/>
            <a:ext cx="1584176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Authentication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323528" y="3861048"/>
            <a:ext cx="1296144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Notification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Service</a:t>
            </a:r>
            <a:endParaRPr lang="de-DE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30" name="Gerade Verbindung mit Pfeil 29"/>
          <p:cNvCxnSpPr>
            <a:stCxn id="26" idx="0"/>
            <a:endCxn id="8" idx="2"/>
          </p:cNvCxnSpPr>
          <p:nvPr/>
        </p:nvCxnSpPr>
        <p:spPr bwMode="auto">
          <a:xfrm flipV="1">
            <a:off x="971600" y="3429000"/>
            <a:ext cx="864096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4" name="Gerade Verbindung mit Pfeil 33"/>
          <p:cNvCxnSpPr>
            <a:stCxn id="23" idx="0"/>
            <a:endCxn id="8" idx="2"/>
          </p:cNvCxnSpPr>
          <p:nvPr/>
        </p:nvCxnSpPr>
        <p:spPr bwMode="auto">
          <a:xfrm flipV="1">
            <a:off x="1835696" y="3429000"/>
            <a:ext cx="0" cy="14401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9" name="Gerade Verbindung mit Pfeil 38"/>
          <p:cNvCxnSpPr>
            <a:stCxn id="24" idx="0"/>
            <a:endCxn id="8" idx="2"/>
          </p:cNvCxnSpPr>
          <p:nvPr/>
        </p:nvCxnSpPr>
        <p:spPr bwMode="auto">
          <a:xfrm flipH="1" flipV="1">
            <a:off x="1835696" y="3429000"/>
            <a:ext cx="936104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bgerundetes Rechteck 41"/>
          <p:cNvSpPr/>
          <p:nvPr/>
        </p:nvSpPr>
        <p:spPr bwMode="auto">
          <a:xfrm>
            <a:off x="2627784" y="4869160"/>
            <a:ext cx="1152128" cy="576064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Player</a:t>
            </a:r>
            <a:b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</a:br>
            <a:r>
              <a:rPr lang="de-DE" sz="1600" smtClean="0">
                <a:solidFill>
                  <a:srgbClr val="FF9900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rPr>
              <a:t>DAO</a:t>
            </a:r>
            <a:endParaRPr lang="de-DE" sz="2000" dirty="0" err="1" smtClean="0">
              <a:solidFill>
                <a:srgbClr val="FF9900"/>
              </a:solidFill>
              <a:effectLst>
                <a:outerShdw blurRad="50800" dist="50800" dir="5400000" algn="t" rotWithShape="0">
                  <a:schemeClr val="tx1">
                    <a:alpha val="50000"/>
                  </a:schemeClr>
                </a:outerShdw>
              </a:effectLst>
              <a:ea typeface="ＭＳ Ｐゴシック" pitchFamily="-65" charset="-128"/>
              <a:cs typeface="ＭＳ Ｐゴシック" pitchFamily="18" charset="-128"/>
            </a:endParaRPr>
          </a:p>
        </p:txBody>
      </p:sp>
      <p:cxnSp>
        <p:nvCxnSpPr>
          <p:cNvPr id="43" name="Gerade Verbindung mit Pfeil 42"/>
          <p:cNvCxnSpPr>
            <a:stCxn id="42" idx="0"/>
            <a:endCxn id="24" idx="2"/>
          </p:cNvCxnSpPr>
          <p:nvPr/>
        </p:nvCxnSpPr>
        <p:spPr bwMode="auto">
          <a:xfrm flipH="1" flipV="1">
            <a:off x="2771800" y="4437112"/>
            <a:ext cx="432048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7" name="Gerade Verbindung mit Pfeil 46"/>
          <p:cNvCxnSpPr>
            <a:endCxn id="23" idx="2"/>
          </p:cNvCxnSpPr>
          <p:nvPr/>
        </p:nvCxnSpPr>
        <p:spPr bwMode="auto">
          <a:xfrm flipV="1">
            <a:off x="1835696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0" name="Gerade Verbindung mit Pfeil 49"/>
          <p:cNvCxnSpPr>
            <a:endCxn id="26" idx="2"/>
          </p:cNvCxnSpPr>
          <p:nvPr/>
        </p:nvCxnSpPr>
        <p:spPr bwMode="auto">
          <a:xfrm flipV="1">
            <a:off x="971600" y="4437112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53" name="Gerade Verbindung mit Pfeil 52"/>
          <p:cNvCxnSpPr>
            <a:endCxn id="42" idx="2"/>
          </p:cNvCxnSpPr>
          <p:nvPr/>
        </p:nvCxnSpPr>
        <p:spPr bwMode="auto">
          <a:xfrm flipV="1">
            <a:off x="3203848" y="5445224"/>
            <a:ext cx="0" cy="4320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3851920" y="1556792"/>
            <a:ext cx="489654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effectLst>
                  <a:outerShdw blurRad="50800" dist="50800" dir="5400000" algn="t" rotWithShape="0">
                    <a:schemeClr val="tx1">
                      <a:alpha val="50000"/>
                    </a:schemeClr>
                  </a:outerShdw>
                </a:effectLst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ea typeface="ＭＳ Ｐゴシック" pitchFamily="-65" charset="-128"/>
              </a:defRPr>
            </a:lvl3pPr>
            <a:lvl4pPr marL="15621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ea typeface="ＭＳ Ｐゴシック" pitchFamily="-65" charset="-128"/>
              </a:defRPr>
            </a:lvl4pPr>
            <a:lvl5pPr marL="1981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ＭＳ Ｐゴシック" pitchFamily="-65" charset="-128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/>
            </a:lvl9pPr>
          </a:lstStyle>
          <a:p>
            <a:r>
              <a:rPr lang="de-DE" sz="2000" smtClean="0"/>
              <a:t>index: </a:t>
            </a:r>
            <a:r>
              <a:rPr lang="de-DE" sz="2000" smtClean="0">
                <a:solidFill>
                  <a:srgbClr val="FF9900"/>
                </a:solidFill>
              </a:rPr>
              <a:t>View</a:t>
            </a:r>
            <a:r>
              <a:rPr lang="de-DE" sz="2000" smtClean="0"/>
              <a:t> for the main interface</a:t>
            </a:r>
          </a:p>
          <a:p>
            <a:r>
              <a:rPr lang="de-DE" sz="2000" smtClean="0"/>
              <a:t>ConquerController: </a:t>
            </a:r>
            <a:r>
              <a:rPr lang="de-DE" sz="2000" smtClean="0">
                <a:solidFill>
                  <a:srgbClr val="FF9900"/>
                </a:solidFill>
              </a:rPr>
              <a:t>Delegates</a:t>
            </a:r>
            <a:r>
              <a:rPr lang="de-DE" sz="2000" smtClean="0"/>
              <a:t> calls from the UI to the services</a:t>
            </a:r>
          </a:p>
          <a:p>
            <a:pPr>
              <a:lnSpc>
                <a:spcPct val="150000"/>
              </a:lnSpc>
            </a:pPr>
            <a:r>
              <a:rPr lang="de-DE" sz="2000" smtClean="0"/>
              <a:t>NotificationService: Sends </a:t>
            </a:r>
            <a:r>
              <a:rPr lang="de-DE" sz="2000" smtClean="0">
                <a:solidFill>
                  <a:srgbClr val="FF9900"/>
                </a:solidFill>
              </a:rPr>
              <a:t>notifications</a:t>
            </a:r>
            <a:r>
              <a:rPr lang="de-DE" sz="2000" smtClean="0"/>
              <a:t> to possible participants</a:t>
            </a:r>
          </a:p>
          <a:p>
            <a:r>
              <a:rPr lang="de-DE" sz="2000" smtClean="0"/>
              <a:t>AuthenticationService: </a:t>
            </a:r>
            <a:r>
              <a:rPr lang="de-DE" sz="2000" smtClean="0">
                <a:solidFill>
                  <a:srgbClr val="FF9900"/>
                </a:solidFill>
              </a:rPr>
              <a:t>Retrieves</a:t>
            </a:r>
            <a:r>
              <a:rPr lang="de-DE" sz="2000" smtClean="0"/>
              <a:t> the player currently logged in</a:t>
            </a:r>
          </a:p>
          <a:p>
            <a:r>
              <a:rPr lang="de-DE" sz="2000" smtClean="0"/>
              <a:t>ConqueringService: Manages </a:t>
            </a:r>
            <a:r>
              <a:rPr lang="de-DE" sz="2000" smtClean="0">
                <a:solidFill>
                  <a:srgbClr val="FF9900"/>
                </a:solidFill>
              </a:rPr>
              <a:t>conquering</a:t>
            </a:r>
            <a:r>
              <a:rPr lang="de-DE" sz="2000" smtClean="0"/>
              <a:t> attempts, calculates result</a:t>
            </a:r>
          </a:p>
          <a:p>
            <a:r>
              <a:rPr lang="de-DE" sz="2000" smtClean="0"/>
              <a:t>PlayerDAO: Responsible for retrieving </a:t>
            </a:r>
            <a:r>
              <a:rPr lang="de-DE" sz="2000" smtClean="0">
                <a:solidFill>
                  <a:srgbClr val="FF9900"/>
                </a:solidFill>
              </a:rPr>
              <a:t>player-objects</a:t>
            </a:r>
            <a:r>
              <a:rPr lang="de-DE" sz="2000" smtClean="0"/>
              <a:t> from the DB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17596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7993090" cy="585774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Use</a:t>
            </a:r>
            <a:r>
              <a:rPr lang="de-DE" dirty="0" smtClean="0">
                <a:solidFill>
                  <a:schemeClr val="bg1"/>
                </a:solidFill>
              </a:rPr>
              <a:t> Case – </a:t>
            </a:r>
            <a:r>
              <a:rPr lang="de-DE" dirty="0" err="1" smtClean="0">
                <a:solidFill>
                  <a:schemeClr val="bg1"/>
                </a:solidFill>
              </a:rPr>
              <a:t>Deploy</a:t>
            </a:r>
            <a:r>
              <a:rPr lang="de-DE" dirty="0" smtClean="0">
                <a:solidFill>
                  <a:schemeClr val="bg1"/>
                </a:solidFill>
              </a:rPr>
              <a:t> Units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Master Lab Course Web Applications</a:t>
            </a:r>
            <a:endParaRPr lang="de-DE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5A8C-2088-45D2-9D84-10B3EA412A4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508000" y="6400800"/>
            <a:ext cx="1905000" cy="304800"/>
          </a:xfrm>
        </p:spPr>
        <p:txBody>
          <a:bodyPr/>
          <a:lstStyle/>
          <a:p>
            <a:r>
              <a:rPr lang="de-DE" smtClean="0"/>
              <a:t>25.02.2013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2439"/>
            <a:ext cx="4824536" cy="30945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7417" y="3142439"/>
            <a:ext cx="3458149" cy="3113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395536" y="1556792"/>
            <a:ext cx="8136904" cy="1513639"/>
          </a:xfrm>
          <a:prstGeom prst="roundRect">
            <a:avLst>
              <a:gd name="adj" fmla="val 13985"/>
            </a:avLst>
          </a:prstGeom>
          <a:solidFill>
            <a:srgbClr val="2929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>
              <a:latin typeface="Arial" pitchFamily="34" charset="0"/>
            </a:endParaRP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 bwMode="auto">
          <a:xfrm>
            <a:off x="430968" y="1628800"/>
            <a:ext cx="8101472" cy="167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/>
              <a:t>P</a:t>
            </a:r>
            <a:r>
              <a:rPr lang="en-US" sz="1600" dirty="0" smtClean="0"/>
              <a:t>layer </a:t>
            </a:r>
            <a:r>
              <a:rPr lang="en-US" sz="1600" dirty="0"/>
              <a:t>can deploy units to his conquered places to </a:t>
            </a:r>
            <a:r>
              <a:rPr lang="en-US" sz="1600" dirty="0">
                <a:solidFill>
                  <a:srgbClr val="FF9900"/>
                </a:solidFill>
              </a:rPr>
              <a:t>defend</a:t>
            </a:r>
            <a:r>
              <a:rPr lang="en-US" sz="1600" dirty="0"/>
              <a:t> </a:t>
            </a:r>
            <a:r>
              <a:rPr lang="en-US" sz="1600" dirty="0" smtClean="0"/>
              <a:t>them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Deploy </a:t>
            </a:r>
            <a:r>
              <a:rPr lang="en-US" sz="1600" dirty="0" smtClean="0">
                <a:solidFill>
                  <a:srgbClr val="FF9900"/>
                </a:solidFill>
              </a:rPr>
              <a:t>menu</a:t>
            </a:r>
            <a:r>
              <a:rPr lang="en-US" sz="1600" dirty="0" smtClean="0"/>
              <a:t> can be invoked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from </a:t>
            </a:r>
            <a:r>
              <a:rPr lang="en-US" sz="1600" dirty="0" smtClean="0">
                <a:solidFill>
                  <a:srgbClr val="FF9900"/>
                </a:solidFill>
              </a:rPr>
              <a:t>sidebar</a:t>
            </a:r>
            <a:r>
              <a:rPr lang="en-US" sz="1600" dirty="0" smtClean="0"/>
              <a:t> (where the conquered places of the player are listed) or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/>
              <a:t>directly from the place </a:t>
            </a:r>
            <a:r>
              <a:rPr lang="en-US" sz="1600" dirty="0" smtClean="0">
                <a:solidFill>
                  <a:srgbClr val="FF9900"/>
                </a:solidFill>
              </a:rPr>
              <a:t>popup window </a:t>
            </a:r>
            <a:r>
              <a:rPr lang="en-US" sz="1600" dirty="0" smtClean="0"/>
              <a:t>on the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</Template>
  <TotalTime>0</TotalTime>
  <Words>406</Words>
  <Application>Microsoft Office PowerPoint</Application>
  <PresentationFormat>Bildschirmpräsentation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TUM_Vorlage_hellblau</vt:lpstr>
      <vt:lpstr>Master Lab Course Web Applications: Exercise 4 – Final Presentation </vt:lpstr>
      <vt:lpstr>Idea – ARWars</vt:lpstr>
      <vt:lpstr>Rules</vt:lpstr>
      <vt:lpstr>Business Model</vt:lpstr>
      <vt:lpstr>Technology Stack</vt:lpstr>
      <vt:lpstr>Technology Stack</vt:lpstr>
      <vt:lpstr>Architecture</vt:lpstr>
      <vt:lpstr>Architecture example: Conquering</vt:lpstr>
      <vt:lpstr>Use Case – Deploy Units</vt:lpstr>
      <vt:lpstr>Use Case – Build Units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und Strategie</dc:title>
  <dc:creator>Florian</dc:creator>
  <cp:lastModifiedBy>Michi</cp:lastModifiedBy>
  <cp:revision>159</cp:revision>
  <dcterms:created xsi:type="dcterms:W3CDTF">2012-10-18T06:45:23Z</dcterms:created>
  <dcterms:modified xsi:type="dcterms:W3CDTF">2013-02-13T19:18:12Z</dcterms:modified>
</cp:coreProperties>
</file>