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Academic Writing in English. It may be different from Academic Writing in other languages. Quite high-level English is assumed.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98eab5b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98eab5b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98eab5b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98eab5b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98eab5b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98eab5b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98eab5b9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98eab5b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98eab5b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98eab5b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91a7579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91a7579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questions that we must always ask ourselves when we write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91a75792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91a75792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91a75792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91a75792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91a75792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91a75792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91a75792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91a75792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justification for informality in academic writing, especially in the sciences.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91a75792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91a7579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in groups, have </a:t>
            </a:r>
            <a:r>
              <a:rPr lang="en"/>
              <a:t>them discuss how each of these might manifest in academic writing</a:t>
            </a:r>
            <a:br>
              <a:rPr lang="en"/>
            </a:br>
            <a:br>
              <a:rPr lang="en"/>
            </a:br>
            <a:r>
              <a:rPr lang="en"/>
              <a:t>Precision: “lots of things can make someone sad” – “clinical depression is known to have many potential causes”</a:t>
            </a:r>
            <a:endParaRPr/>
          </a:p>
          <a:p>
            <a:pPr indent="0" lvl="0" marL="0" rtl="0" algn="l">
              <a:spcBef>
                <a:spcPts val="0"/>
              </a:spcBef>
              <a:spcAft>
                <a:spcPts val="0"/>
              </a:spcAft>
              <a:buNone/>
            </a:pPr>
            <a:r>
              <a:rPr lang="en"/>
              <a:t>Explicitness: “lots of people are saying” – who? “The experiment failed. There was human error.” – The experiment failed </a:t>
            </a:r>
            <a:r>
              <a:rPr i="1" lang="en"/>
              <a:t>because of</a:t>
            </a:r>
            <a:r>
              <a:rPr lang="en"/>
              <a:t> human error.</a:t>
            </a:r>
            <a:endParaRPr/>
          </a:p>
          <a:p>
            <a:pPr indent="0" lvl="0" marL="0" rtl="0" algn="l">
              <a:spcBef>
                <a:spcPts val="0"/>
              </a:spcBef>
              <a:spcAft>
                <a:spcPts val="0"/>
              </a:spcAft>
              <a:buNone/>
            </a:pPr>
            <a:r>
              <a:rPr lang="en"/>
              <a:t>Clarity: “We used methods used by others” – “We used the standard sampling method first introduced by Strange and Houser in 1989…”</a:t>
            </a:r>
            <a:br>
              <a:rPr lang="en"/>
            </a:br>
            <a:r>
              <a:rPr lang="en"/>
              <a:t>Caution: “This is clearly the cause of the disease.” – “The evidence very strongly suggests that this is a potential cause of the disease.”</a:t>
            </a:r>
            <a:endParaRPr/>
          </a:p>
          <a:p>
            <a:pPr indent="0" lvl="0" marL="0" rtl="0" algn="l">
              <a:spcBef>
                <a:spcPts val="0"/>
              </a:spcBef>
              <a:spcAft>
                <a:spcPts val="0"/>
              </a:spcAft>
              <a:buNone/>
            </a:pPr>
            <a:r>
              <a:rPr lang="en"/>
              <a:t>Concision: “In the not too distant future, the human population of the Earth will likely find themselves struggling to adjust to circumstances that they never could have predicted.”</a:t>
            </a:r>
            <a:br>
              <a:rPr lang="en"/>
            </a:br>
            <a:r>
              <a:rPr lang="en"/>
              <a:t>Distance: “According to everyone, dogs are always cute”</a:t>
            </a:r>
            <a:br>
              <a:rPr lang="en"/>
            </a:br>
            <a:r>
              <a:rPr lang="en"/>
              <a:t>Objectivity: “The ridiculous idea that the 1969 moon landing was staged is the best example of a conspiracy theory.”</a:t>
            </a:r>
            <a:endParaRPr/>
          </a:p>
          <a:p>
            <a:pPr indent="0" lvl="0" marL="0" rtl="0" algn="l">
              <a:spcBef>
                <a:spcPts val="0"/>
              </a:spcBef>
              <a:spcAft>
                <a:spcPts val="0"/>
              </a:spcAft>
              <a:buNone/>
            </a:pPr>
            <a:r>
              <a:rPr lang="en"/>
              <a:t>Conventions: No contractions, passive, structure,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91a75792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91a75792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91a75792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91a75792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concept, create, coincide, confer; General: concern, committee, clothe, character, complete S: corticosteroids, camber, constructivism, </a:t>
            </a:r>
            <a:r>
              <a:rPr lang="en"/>
              <a:t>coefficient</a:t>
            </a:r>
            <a:r>
              <a:rPr lang="en"/>
              <a:t>, caryatid, circumstantial, curia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newgeneralservicelis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1414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Academic Writing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Grammatical Features of Academic English</a:t>
            </a:r>
            <a:endParaRPr/>
          </a:p>
        </p:txBody>
      </p:sp>
      <p:sp>
        <p:nvSpPr>
          <p:cNvPr id="139" name="Google Shape;139;p22"/>
          <p:cNvSpPr/>
          <p:nvPr/>
        </p:nvSpPr>
        <p:spPr>
          <a:xfrm>
            <a:off x="569025" y="1315500"/>
            <a:ext cx="2512500" cy="1212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Passive Voice</a:t>
            </a:r>
            <a:endParaRPr>
              <a:latin typeface="Average"/>
              <a:ea typeface="Average"/>
              <a:cs typeface="Average"/>
              <a:sym typeface="Average"/>
            </a:endParaRPr>
          </a:p>
        </p:txBody>
      </p:sp>
      <p:sp>
        <p:nvSpPr>
          <p:cNvPr id="140" name="Google Shape;140;p22"/>
          <p:cNvSpPr/>
          <p:nvPr/>
        </p:nvSpPr>
        <p:spPr>
          <a:xfrm>
            <a:off x="6106025" y="3317175"/>
            <a:ext cx="2512500" cy="1212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Language Markers (Cause/Effect, Sequence, etc.)</a:t>
            </a:r>
            <a:endParaRPr>
              <a:latin typeface="Average"/>
              <a:ea typeface="Average"/>
              <a:cs typeface="Average"/>
              <a:sym typeface="Average"/>
            </a:endParaRPr>
          </a:p>
        </p:txBody>
      </p:sp>
      <p:sp>
        <p:nvSpPr>
          <p:cNvPr id="141" name="Google Shape;141;p22"/>
          <p:cNvSpPr/>
          <p:nvPr/>
        </p:nvSpPr>
        <p:spPr>
          <a:xfrm>
            <a:off x="6106025" y="1359750"/>
            <a:ext cx="2512500" cy="1212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Multi-clause / compound &amp; complex sentences</a:t>
            </a:r>
            <a:endParaRPr>
              <a:latin typeface="Average"/>
              <a:ea typeface="Average"/>
              <a:cs typeface="Average"/>
              <a:sym typeface="Average"/>
            </a:endParaRPr>
          </a:p>
        </p:txBody>
      </p:sp>
      <p:sp>
        <p:nvSpPr>
          <p:cNvPr id="142" name="Google Shape;142;p22"/>
          <p:cNvSpPr/>
          <p:nvPr/>
        </p:nvSpPr>
        <p:spPr>
          <a:xfrm>
            <a:off x="569025" y="3317175"/>
            <a:ext cx="2512500" cy="1212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Modal Verbs</a:t>
            </a:r>
            <a:endParaRPr>
              <a:latin typeface="Average"/>
              <a:ea typeface="Average"/>
              <a:cs typeface="Average"/>
              <a:sym typeface="Average"/>
            </a:endParaRPr>
          </a:p>
        </p:txBody>
      </p:sp>
      <p:sp>
        <p:nvSpPr>
          <p:cNvPr id="143" name="Google Shape;143;p22"/>
          <p:cNvSpPr/>
          <p:nvPr/>
        </p:nvSpPr>
        <p:spPr>
          <a:xfrm>
            <a:off x="3603475" y="1101175"/>
            <a:ext cx="1980600" cy="36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Precision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Explicitness</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Clarity</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Caution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Concision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Distance</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Objectivity</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Conventions</a:t>
            </a:r>
            <a:endParaRPr>
              <a:latin typeface="Average"/>
              <a:ea typeface="Average"/>
              <a:cs typeface="Average"/>
              <a:sym typeface="Average"/>
            </a:endParaRPr>
          </a:p>
        </p:txBody>
      </p:sp>
      <p:sp>
        <p:nvSpPr>
          <p:cNvPr id="144" name="Google Shape;144;p22"/>
          <p:cNvSpPr/>
          <p:nvPr/>
        </p:nvSpPr>
        <p:spPr>
          <a:xfrm rot="-1989826">
            <a:off x="5677235" y="1961343"/>
            <a:ext cx="262689" cy="413875"/>
          </a:xfrm>
          <a:prstGeom prst="lef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latin typeface="Average"/>
              <a:ea typeface="Average"/>
              <a:cs typeface="Average"/>
              <a:sym typeface="Average"/>
            </a:endParaRPr>
          </a:p>
        </p:txBody>
      </p:sp>
      <p:sp>
        <p:nvSpPr>
          <p:cNvPr id="145" name="Google Shape;145;p22"/>
          <p:cNvSpPr/>
          <p:nvPr/>
        </p:nvSpPr>
        <p:spPr>
          <a:xfrm rot="2705554">
            <a:off x="5713604" y="3716232"/>
            <a:ext cx="262620" cy="414082"/>
          </a:xfrm>
          <a:prstGeom prst="lef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latin typeface="Average"/>
              <a:ea typeface="Average"/>
              <a:cs typeface="Average"/>
              <a:sym typeface="Average"/>
            </a:endParaRPr>
          </a:p>
        </p:txBody>
      </p:sp>
      <p:sp>
        <p:nvSpPr>
          <p:cNvPr id="146" name="Google Shape;146;p22"/>
          <p:cNvSpPr/>
          <p:nvPr/>
        </p:nvSpPr>
        <p:spPr>
          <a:xfrm rot="8308178">
            <a:off x="3248579" y="3716248"/>
            <a:ext cx="262889" cy="413965"/>
          </a:xfrm>
          <a:prstGeom prst="lef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latin typeface="Average"/>
              <a:ea typeface="Average"/>
              <a:cs typeface="Average"/>
              <a:sym typeface="Average"/>
            </a:endParaRPr>
          </a:p>
        </p:txBody>
      </p:sp>
      <p:sp>
        <p:nvSpPr>
          <p:cNvPr id="147" name="Google Shape;147;p22"/>
          <p:cNvSpPr/>
          <p:nvPr/>
        </p:nvSpPr>
        <p:spPr>
          <a:xfrm rot="-8573666">
            <a:off x="3211325" y="1961443"/>
            <a:ext cx="262562" cy="413822"/>
          </a:xfrm>
          <a:prstGeom prst="lef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1.2 - Creating an Academic Style Text</a:t>
            </a:r>
            <a:endParaRPr/>
          </a:p>
        </p:txBody>
      </p:sp>
      <p:sp>
        <p:nvSpPr>
          <p:cNvPr id="153" name="Google Shape;153;p23"/>
          <p:cNvSpPr txBox="1"/>
          <p:nvPr>
            <p:ph idx="1" type="body"/>
          </p:nvPr>
        </p:nvSpPr>
        <p:spPr>
          <a:xfrm>
            <a:off x="259975" y="1877825"/>
            <a:ext cx="3309600" cy="226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Rewrite the information provided as TWO or THREE sentences that reflect ACADEMIC STYLE. That involves deciding how the ideas are logically related, using </a:t>
            </a:r>
            <a:r>
              <a:rPr i="1" lang="en"/>
              <a:t>appropriate</a:t>
            </a:r>
            <a:r>
              <a:rPr i="1" lang="en"/>
              <a:t> language markers to </a:t>
            </a:r>
            <a:r>
              <a:rPr i="1" lang="en"/>
              <a:t>indicate those relationships, and rewriting the sentences to show academic vocabulary and grammar.</a:t>
            </a:r>
            <a:endParaRPr i="1"/>
          </a:p>
        </p:txBody>
      </p:sp>
      <p:pic>
        <p:nvPicPr>
          <p:cNvPr id="154" name="Google Shape;154;p23"/>
          <p:cNvPicPr preferRelativeResize="0"/>
          <p:nvPr/>
        </p:nvPicPr>
        <p:blipFill rotWithShape="1">
          <a:blip r:embed="rId3">
            <a:alphaModFix/>
          </a:blip>
          <a:srcRect b="7483" l="4211" r="5981" t="3746"/>
          <a:stretch/>
        </p:blipFill>
        <p:spPr>
          <a:xfrm>
            <a:off x="3924150" y="1271100"/>
            <a:ext cx="4995700" cy="347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1.2 - One Possible Solution</a:t>
            </a:r>
            <a:endParaRPr/>
          </a:p>
        </p:txBody>
      </p:sp>
      <p:sp>
        <p:nvSpPr>
          <p:cNvPr id="160" name="Google Shape;160;p24"/>
          <p:cNvSpPr txBox="1"/>
          <p:nvPr>
            <p:ph idx="1" type="body"/>
          </p:nvPr>
        </p:nvSpPr>
        <p:spPr>
          <a:xfrm>
            <a:off x="311700" y="1152475"/>
            <a:ext cx="84012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sz="2400"/>
              <a:t>Learning English is often difficult, but in a number of ways learning German is more difficult, as German uses different articles for masculine, feminine and neuter nouns. Moreover, German requires speakers to change the endings of its adjectives, which is harder for speakers of English than for, say, speakers of French, which also uses adjectival endings. It is often said that knowing English can facilitate the learning of German, but once a student has passed the basic stages, it is significantly less helpful; moreover, knowledge of English is essentially of no help at all at the advanced level.</a:t>
            </a:r>
            <a:endParaRPr i="1" sz="24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1.3 - Rewriting for Formality</a:t>
            </a:r>
            <a:endParaRPr/>
          </a:p>
        </p:txBody>
      </p:sp>
      <p:sp>
        <p:nvSpPr>
          <p:cNvPr id="166" name="Google Shape;166;p25"/>
          <p:cNvSpPr txBox="1"/>
          <p:nvPr>
            <p:ph idx="1" type="body"/>
          </p:nvPr>
        </p:nvSpPr>
        <p:spPr>
          <a:xfrm>
            <a:off x="378250" y="1798500"/>
            <a:ext cx="3065700" cy="220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n" sz="2300"/>
              <a:t>Rewrite the paragraph provided to make it align with academic style, especially in terms of formality. </a:t>
            </a:r>
            <a:endParaRPr sz="2300"/>
          </a:p>
        </p:txBody>
      </p:sp>
      <p:sp>
        <p:nvSpPr>
          <p:cNvPr id="167" name="Google Shape;167;p25"/>
          <p:cNvSpPr/>
          <p:nvPr/>
        </p:nvSpPr>
        <p:spPr>
          <a:xfrm>
            <a:off x="4692700" y="1492800"/>
            <a:ext cx="4139700" cy="281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investigation has been going for four years. How good has it been? At this stage, researchers can’t tell, because they still need to check out the data to account for differences in age, gender, socio-economic-status, etc. Once that work is done though, the information will be really first-class.</a:t>
            </a: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1.3 - One Possible Solution</a:t>
            </a:r>
            <a:endParaRPr/>
          </a:p>
        </p:txBody>
      </p:sp>
      <p:sp>
        <p:nvSpPr>
          <p:cNvPr id="173" name="Google Shape;173;p26"/>
          <p:cNvSpPr txBox="1"/>
          <p:nvPr>
            <p:ph idx="1" type="body"/>
          </p:nvPr>
        </p:nvSpPr>
        <p:spPr>
          <a:xfrm>
            <a:off x="4759225" y="1330075"/>
            <a:ext cx="4073100" cy="281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i="1" lang="en"/>
              <a:t>The investigation has been underway for four years. Researchers cannot yet determine the effectiveness of the project because it is necessary to first analyse the data to control for age, gender, socio-economic status and other demographic variables. Despite this, the information collected is expected to be highly valuable for future studies.</a:t>
            </a:r>
            <a:endParaRPr i="1"/>
          </a:p>
        </p:txBody>
      </p:sp>
      <p:sp>
        <p:nvSpPr>
          <p:cNvPr id="174" name="Google Shape;174;p26"/>
          <p:cNvSpPr/>
          <p:nvPr/>
        </p:nvSpPr>
        <p:spPr>
          <a:xfrm>
            <a:off x="311700" y="1330200"/>
            <a:ext cx="4139700" cy="281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verage"/>
                <a:ea typeface="Average"/>
                <a:cs typeface="Average"/>
                <a:sym typeface="Average"/>
              </a:rPr>
              <a:t>The investigation has been going for four years. How good has it been? At this stage, researchers can’t tell, because they still need to check out the data to account for differences in age, gender, socio-economic-status, etc. Once that work is done though, the information will be really first-class.</a:t>
            </a:r>
            <a:endParaRPr sz="180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269850" y="679725"/>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sp>
        <p:nvSpPr>
          <p:cNvPr id="65" name="Google Shape;65;p14"/>
          <p:cNvSpPr/>
          <p:nvPr/>
        </p:nvSpPr>
        <p:spPr>
          <a:xfrm>
            <a:off x="6655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sp>
        <p:nvSpPr>
          <p:cNvPr id="66" name="Google Shape;66;p14"/>
          <p:cNvSpPr/>
          <p:nvPr/>
        </p:nvSpPr>
        <p:spPr>
          <a:xfrm>
            <a:off x="58741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cxnSp>
        <p:nvCxnSpPr>
          <p:cNvPr id="67" name="Google Shape;67;p14"/>
          <p:cNvCxnSpPr>
            <a:stCxn id="64" idx="1"/>
            <a:endCxn id="65" idx="0"/>
          </p:cNvCxnSpPr>
          <p:nvPr/>
        </p:nvCxnSpPr>
        <p:spPr>
          <a:xfrm flipH="1">
            <a:off x="1967550" y="1377375"/>
            <a:ext cx="1302300" cy="16083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4"/>
          <p:cNvCxnSpPr>
            <a:endCxn id="66" idx="1"/>
          </p:cNvCxnSpPr>
          <p:nvPr/>
        </p:nvCxnSpPr>
        <p:spPr>
          <a:xfrm>
            <a:off x="3269850" y="3683400"/>
            <a:ext cx="2604300" cy="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4"/>
          <p:cNvCxnSpPr>
            <a:stCxn id="66" idx="0"/>
            <a:endCxn id="64" idx="3"/>
          </p:cNvCxnSpPr>
          <p:nvPr/>
        </p:nvCxnSpPr>
        <p:spPr>
          <a:xfrm rot="10800000">
            <a:off x="5874000" y="1377450"/>
            <a:ext cx="1302300" cy="160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269850" y="679725"/>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Average"/>
                <a:ea typeface="Average"/>
                <a:cs typeface="Average"/>
                <a:sym typeface="Average"/>
              </a:rPr>
              <a:t>WHY?</a:t>
            </a:r>
            <a:endParaRPr sz="2000">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Why am I writing?</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purpose?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message?</a:t>
            </a:r>
            <a:endParaRPr>
              <a:latin typeface="Average"/>
              <a:ea typeface="Average"/>
              <a:cs typeface="Average"/>
              <a:sym typeface="Average"/>
            </a:endParaRPr>
          </a:p>
        </p:txBody>
      </p:sp>
      <p:sp>
        <p:nvSpPr>
          <p:cNvPr id="75" name="Google Shape;75;p15"/>
          <p:cNvSpPr/>
          <p:nvPr/>
        </p:nvSpPr>
        <p:spPr>
          <a:xfrm>
            <a:off x="6655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sp>
        <p:nvSpPr>
          <p:cNvPr id="76" name="Google Shape;76;p15"/>
          <p:cNvSpPr/>
          <p:nvPr/>
        </p:nvSpPr>
        <p:spPr>
          <a:xfrm>
            <a:off x="58741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cxnSp>
        <p:nvCxnSpPr>
          <p:cNvPr id="77" name="Google Shape;77;p15"/>
          <p:cNvCxnSpPr>
            <a:stCxn id="74" idx="1"/>
            <a:endCxn id="75" idx="0"/>
          </p:cNvCxnSpPr>
          <p:nvPr/>
        </p:nvCxnSpPr>
        <p:spPr>
          <a:xfrm flipH="1">
            <a:off x="1967550" y="1377375"/>
            <a:ext cx="1302300" cy="16083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5"/>
          <p:cNvCxnSpPr>
            <a:stCxn id="75" idx="3"/>
            <a:endCxn id="76" idx="1"/>
          </p:cNvCxnSpPr>
          <p:nvPr/>
        </p:nvCxnSpPr>
        <p:spPr>
          <a:xfrm>
            <a:off x="3269850" y="3683400"/>
            <a:ext cx="26043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5"/>
          <p:cNvCxnSpPr>
            <a:stCxn id="76" idx="0"/>
            <a:endCxn id="74" idx="3"/>
          </p:cNvCxnSpPr>
          <p:nvPr/>
        </p:nvCxnSpPr>
        <p:spPr>
          <a:xfrm rot="10800000">
            <a:off x="5874000" y="1377450"/>
            <a:ext cx="1302300" cy="160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269850" y="679725"/>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Average"/>
                <a:ea typeface="Average"/>
                <a:cs typeface="Average"/>
                <a:sym typeface="Average"/>
              </a:rPr>
              <a:t>WHY?</a:t>
            </a:r>
            <a:endParaRPr sz="2000">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Why am I writing?</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purpose?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message?</a:t>
            </a:r>
            <a:endParaRPr>
              <a:latin typeface="Average"/>
              <a:ea typeface="Average"/>
              <a:cs typeface="Average"/>
              <a:sym typeface="Average"/>
            </a:endParaRPr>
          </a:p>
        </p:txBody>
      </p:sp>
      <p:sp>
        <p:nvSpPr>
          <p:cNvPr id="85" name="Google Shape;85;p16"/>
          <p:cNvSpPr/>
          <p:nvPr/>
        </p:nvSpPr>
        <p:spPr>
          <a:xfrm>
            <a:off x="6655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Average"/>
                <a:ea typeface="Average"/>
                <a:cs typeface="Average"/>
                <a:sym typeface="Average"/>
              </a:rPr>
              <a:t>WHO?</a:t>
            </a:r>
            <a:endParaRPr sz="2000">
              <a:latin typeface="Average"/>
              <a:ea typeface="Average"/>
              <a:cs typeface="Average"/>
              <a:sym typeface="Average"/>
            </a:endParaRPr>
          </a:p>
          <a:p>
            <a:pPr indent="0" lvl="0" marL="0" rtl="0" algn="ctr">
              <a:spcBef>
                <a:spcPts val="0"/>
              </a:spcBef>
              <a:spcAft>
                <a:spcPts val="0"/>
              </a:spcAft>
              <a:buNone/>
            </a:pPr>
            <a:r>
              <a:t/>
            </a:r>
            <a:endParaRPr sz="2000">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Who is my reader?</a:t>
            </a:r>
            <a:endParaRPr>
              <a:latin typeface="Average"/>
              <a:ea typeface="Average"/>
              <a:cs typeface="Average"/>
              <a:sym typeface="Average"/>
            </a:endParaRPr>
          </a:p>
        </p:txBody>
      </p:sp>
      <p:sp>
        <p:nvSpPr>
          <p:cNvPr id="86" name="Google Shape;86;p16"/>
          <p:cNvSpPr/>
          <p:nvPr/>
        </p:nvSpPr>
        <p:spPr>
          <a:xfrm>
            <a:off x="58741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cxnSp>
        <p:nvCxnSpPr>
          <p:cNvPr id="87" name="Google Shape;87;p16"/>
          <p:cNvCxnSpPr>
            <a:stCxn id="84" idx="1"/>
            <a:endCxn id="85" idx="0"/>
          </p:cNvCxnSpPr>
          <p:nvPr/>
        </p:nvCxnSpPr>
        <p:spPr>
          <a:xfrm flipH="1">
            <a:off x="1967550" y="1377375"/>
            <a:ext cx="1302300" cy="16083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6"/>
          <p:cNvCxnSpPr>
            <a:stCxn id="85" idx="3"/>
            <a:endCxn id="86" idx="1"/>
          </p:cNvCxnSpPr>
          <p:nvPr/>
        </p:nvCxnSpPr>
        <p:spPr>
          <a:xfrm>
            <a:off x="3269850" y="3683400"/>
            <a:ext cx="2604300" cy="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6"/>
          <p:cNvCxnSpPr>
            <a:stCxn id="86" idx="0"/>
            <a:endCxn id="84" idx="3"/>
          </p:cNvCxnSpPr>
          <p:nvPr/>
        </p:nvCxnSpPr>
        <p:spPr>
          <a:xfrm rot="10800000">
            <a:off x="5874000" y="1377450"/>
            <a:ext cx="1302300" cy="160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3269850" y="679725"/>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Average"/>
                <a:ea typeface="Average"/>
                <a:cs typeface="Average"/>
                <a:sym typeface="Average"/>
              </a:rPr>
              <a:t>WHY?</a:t>
            </a:r>
            <a:endParaRPr sz="2000">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Why am I writing?</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purpose?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What is my message?</a:t>
            </a:r>
            <a:endParaRPr>
              <a:latin typeface="Average"/>
              <a:ea typeface="Average"/>
              <a:cs typeface="Average"/>
              <a:sym typeface="Average"/>
            </a:endParaRPr>
          </a:p>
        </p:txBody>
      </p:sp>
      <p:sp>
        <p:nvSpPr>
          <p:cNvPr id="95" name="Google Shape;95;p17"/>
          <p:cNvSpPr/>
          <p:nvPr/>
        </p:nvSpPr>
        <p:spPr>
          <a:xfrm>
            <a:off x="6655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Average"/>
                <a:ea typeface="Average"/>
                <a:cs typeface="Average"/>
                <a:sym typeface="Average"/>
              </a:rPr>
              <a:t>WHO?</a:t>
            </a:r>
            <a:endParaRPr sz="2000">
              <a:latin typeface="Average"/>
              <a:ea typeface="Average"/>
              <a:cs typeface="Average"/>
              <a:sym typeface="Average"/>
            </a:endParaRPr>
          </a:p>
          <a:p>
            <a:pPr indent="0" lvl="0" marL="0" rtl="0" algn="ctr">
              <a:spcBef>
                <a:spcPts val="0"/>
              </a:spcBef>
              <a:spcAft>
                <a:spcPts val="0"/>
              </a:spcAft>
              <a:buNone/>
            </a:pPr>
            <a:r>
              <a:t/>
            </a:r>
            <a:endParaRPr sz="2000">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Who is my reader?</a:t>
            </a:r>
            <a:endParaRPr>
              <a:latin typeface="Average"/>
              <a:ea typeface="Average"/>
              <a:cs typeface="Average"/>
              <a:sym typeface="Average"/>
            </a:endParaRPr>
          </a:p>
        </p:txBody>
      </p:sp>
      <p:sp>
        <p:nvSpPr>
          <p:cNvPr id="96" name="Google Shape;96;p17"/>
          <p:cNvSpPr/>
          <p:nvPr/>
        </p:nvSpPr>
        <p:spPr>
          <a:xfrm>
            <a:off x="5874150" y="2985750"/>
            <a:ext cx="2604300" cy="139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HOW?</a:t>
            </a:r>
            <a:endParaRPr>
              <a:latin typeface="Average"/>
              <a:ea typeface="Average"/>
              <a:cs typeface="Average"/>
              <a:sym typeface="Average"/>
            </a:endParaRPr>
          </a:p>
          <a:p>
            <a:pPr indent="0" lvl="0" marL="0" rtl="0" algn="ctr">
              <a:spcBef>
                <a:spcPts val="0"/>
              </a:spcBef>
              <a:spcAft>
                <a:spcPts val="0"/>
              </a:spcAft>
              <a:buNone/>
            </a:pPr>
            <a:r>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How do I organize and shape my writing?</a:t>
            </a:r>
            <a:endParaRPr>
              <a:latin typeface="Average"/>
              <a:ea typeface="Average"/>
              <a:cs typeface="Average"/>
              <a:sym typeface="Average"/>
            </a:endParaRPr>
          </a:p>
        </p:txBody>
      </p:sp>
      <p:cxnSp>
        <p:nvCxnSpPr>
          <p:cNvPr id="97" name="Google Shape;97;p17"/>
          <p:cNvCxnSpPr>
            <a:stCxn id="94" idx="1"/>
            <a:endCxn id="95" idx="0"/>
          </p:cNvCxnSpPr>
          <p:nvPr/>
        </p:nvCxnSpPr>
        <p:spPr>
          <a:xfrm flipH="1">
            <a:off x="1967550" y="1377375"/>
            <a:ext cx="1302300" cy="16083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7"/>
          <p:cNvCxnSpPr>
            <a:stCxn id="95" idx="3"/>
            <a:endCxn id="96" idx="1"/>
          </p:cNvCxnSpPr>
          <p:nvPr/>
        </p:nvCxnSpPr>
        <p:spPr>
          <a:xfrm>
            <a:off x="3269850" y="3683400"/>
            <a:ext cx="2604300" cy="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7"/>
          <p:cNvCxnSpPr>
            <a:stCxn id="96" idx="0"/>
            <a:endCxn id="94" idx="3"/>
          </p:cNvCxnSpPr>
          <p:nvPr/>
        </p:nvCxnSpPr>
        <p:spPr>
          <a:xfrm rot="10800000">
            <a:off x="5874000" y="1377450"/>
            <a:ext cx="1302300" cy="160830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7"/>
          <p:cNvSpPr/>
          <p:nvPr/>
        </p:nvSpPr>
        <p:spPr>
          <a:xfrm>
            <a:off x="6963725" y="1438650"/>
            <a:ext cx="967600" cy="1547100"/>
          </a:xfrm>
          <a:prstGeom prst="flowChartOffpageConnec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Academic</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Style</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Academic Style</a:t>
            </a:r>
            <a:endParaRPr/>
          </a:p>
        </p:txBody>
      </p:sp>
      <p:pic>
        <p:nvPicPr>
          <p:cNvPr id="106" name="Google Shape;106;p18"/>
          <p:cNvPicPr preferRelativeResize="0"/>
          <p:nvPr/>
        </p:nvPicPr>
        <p:blipFill>
          <a:blip r:embed="rId3">
            <a:alphaModFix/>
          </a:blip>
          <a:stretch>
            <a:fillRect/>
          </a:stretch>
        </p:blipFill>
        <p:spPr>
          <a:xfrm>
            <a:off x="1357313" y="1071563"/>
            <a:ext cx="6429375"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59950" y="341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t>Features of Academic Style</a:t>
            </a:r>
            <a:endParaRPr sz="4000"/>
          </a:p>
        </p:txBody>
      </p:sp>
      <p:sp>
        <p:nvSpPr>
          <p:cNvPr id="112" name="Google Shape;112;p19"/>
          <p:cNvSpPr/>
          <p:nvPr/>
        </p:nvSpPr>
        <p:spPr>
          <a:xfrm>
            <a:off x="311700" y="1418900"/>
            <a:ext cx="3162900" cy="3170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Vocabulary </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&amp;</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Grammar</a:t>
            </a:r>
            <a:endParaRPr>
              <a:latin typeface="Average"/>
              <a:ea typeface="Average"/>
              <a:cs typeface="Average"/>
              <a:sym typeface="Average"/>
            </a:endParaRPr>
          </a:p>
        </p:txBody>
      </p:sp>
      <p:sp>
        <p:nvSpPr>
          <p:cNvPr id="113" name="Google Shape;113;p19"/>
          <p:cNvSpPr/>
          <p:nvPr/>
        </p:nvSpPr>
        <p:spPr>
          <a:xfrm>
            <a:off x="4017750" y="2309450"/>
            <a:ext cx="1877100" cy="1389300"/>
          </a:xfrm>
          <a:prstGeom prst="striped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9"/>
          <p:cNvSpPr/>
          <p:nvPr/>
        </p:nvSpPr>
        <p:spPr>
          <a:xfrm>
            <a:off x="6215075" y="1182500"/>
            <a:ext cx="1980600" cy="364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Precision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Explicitness</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Clarity</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Caution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Concision</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Distance</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Objectivity</a:t>
            </a:r>
            <a:endParaRPr>
              <a:latin typeface="Average"/>
              <a:ea typeface="Average"/>
              <a:cs typeface="Average"/>
              <a:sym typeface="Average"/>
            </a:endParaRPr>
          </a:p>
          <a:p>
            <a:pPr indent="0" lvl="0" marL="0" rtl="0" algn="ctr">
              <a:spcBef>
                <a:spcPts val="0"/>
              </a:spcBef>
              <a:spcAft>
                <a:spcPts val="0"/>
              </a:spcAft>
              <a:buNone/>
            </a:pPr>
            <a:r>
              <a:rPr lang="en">
                <a:latin typeface="Average"/>
                <a:ea typeface="Average"/>
                <a:cs typeface="Average"/>
                <a:sym typeface="Average"/>
              </a:rPr>
              <a:t>Conventions</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Academic Vocabulary</a:t>
            </a:r>
            <a:endParaRPr/>
          </a:p>
        </p:txBody>
      </p:sp>
      <p:pic>
        <p:nvPicPr>
          <p:cNvPr id="120" name="Google Shape;120;p20"/>
          <p:cNvPicPr preferRelativeResize="0"/>
          <p:nvPr/>
        </p:nvPicPr>
        <p:blipFill>
          <a:blip r:embed="rId3">
            <a:alphaModFix/>
          </a:blip>
          <a:stretch>
            <a:fillRect/>
          </a:stretch>
        </p:blipFill>
        <p:spPr>
          <a:xfrm>
            <a:off x="4132350" y="1017725"/>
            <a:ext cx="3845689" cy="3820974"/>
          </a:xfrm>
          <a:prstGeom prst="rect">
            <a:avLst/>
          </a:prstGeom>
          <a:noFill/>
          <a:ln>
            <a:noFill/>
          </a:ln>
        </p:spPr>
      </p:pic>
      <p:sp>
        <p:nvSpPr>
          <p:cNvPr id="121" name="Google Shape;121;p20"/>
          <p:cNvSpPr/>
          <p:nvPr/>
        </p:nvSpPr>
        <p:spPr>
          <a:xfrm>
            <a:off x="579250" y="2587725"/>
            <a:ext cx="3055500" cy="681000"/>
          </a:xfrm>
          <a:prstGeom prst="notched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Academic English</a:t>
            </a:r>
            <a:endParaRPr>
              <a:latin typeface="Average"/>
              <a:ea typeface="Average"/>
              <a:cs typeface="Average"/>
              <a:sym typeface="Average"/>
            </a:endParaRPr>
          </a:p>
        </p:txBody>
      </p:sp>
      <p:sp>
        <p:nvSpPr>
          <p:cNvPr id="122" name="Google Shape;122;p20"/>
          <p:cNvSpPr/>
          <p:nvPr/>
        </p:nvSpPr>
        <p:spPr>
          <a:xfrm>
            <a:off x="579250" y="3933675"/>
            <a:ext cx="3055500" cy="681000"/>
          </a:xfrm>
          <a:prstGeom prst="notched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General English</a:t>
            </a:r>
            <a:endParaRPr>
              <a:latin typeface="Average"/>
              <a:ea typeface="Average"/>
              <a:cs typeface="Average"/>
              <a:sym typeface="Average"/>
            </a:endParaRPr>
          </a:p>
        </p:txBody>
      </p:sp>
      <p:sp>
        <p:nvSpPr>
          <p:cNvPr id="123" name="Google Shape;123;p20"/>
          <p:cNvSpPr/>
          <p:nvPr/>
        </p:nvSpPr>
        <p:spPr>
          <a:xfrm>
            <a:off x="579275" y="1329700"/>
            <a:ext cx="3055500" cy="681000"/>
          </a:xfrm>
          <a:prstGeom prst="notched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Field Specific Academic English</a:t>
            </a:r>
            <a:endParaRPr>
              <a:latin typeface="Average"/>
              <a:ea typeface="Average"/>
              <a:cs typeface="Average"/>
              <a:sym typeface="Average"/>
            </a:endParaRPr>
          </a:p>
        </p:txBody>
      </p:sp>
      <p:sp>
        <p:nvSpPr>
          <p:cNvPr id="124" name="Google Shape;124;p20"/>
          <p:cNvSpPr txBox="1"/>
          <p:nvPr/>
        </p:nvSpPr>
        <p:spPr>
          <a:xfrm>
            <a:off x="4831575" y="3991300"/>
            <a:ext cx="25527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phrasal verbs, Germanic/English roots</a:t>
            </a:r>
            <a:endParaRPr sz="1800">
              <a:solidFill>
                <a:schemeClr val="accent3"/>
              </a:solidFill>
              <a:latin typeface="Average"/>
              <a:ea typeface="Average"/>
              <a:cs typeface="Average"/>
              <a:sym typeface="Average"/>
            </a:endParaRPr>
          </a:p>
        </p:txBody>
      </p:sp>
      <p:sp>
        <p:nvSpPr>
          <p:cNvPr id="125" name="Google Shape;125;p20"/>
          <p:cNvSpPr txBox="1"/>
          <p:nvPr/>
        </p:nvSpPr>
        <p:spPr>
          <a:xfrm>
            <a:off x="5175325" y="2781825"/>
            <a:ext cx="1839600" cy="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single word verbs, Latin roots</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1.1 - General, Academic, and Specific</a:t>
            </a:r>
            <a:endParaRPr/>
          </a:p>
        </p:txBody>
      </p:sp>
      <p:sp>
        <p:nvSpPr>
          <p:cNvPr id="131" name="Google Shape;131;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n" sz="2200"/>
              <a:t>concern</a:t>
            </a:r>
            <a:endParaRPr sz="2200"/>
          </a:p>
          <a:p>
            <a:pPr indent="-368300" lvl="0" marL="457200" rtl="0" algn="l">
              <a:lnSpc>
                <a:spcPct val="100000"/>
              </a:lnSpc>
              <a:spcBef>
                <a:spcPts val="0"/>
              </a:spcBef>
              <a:spcAft>
                <a:spcPts val="0"/>
              </a:spcAft>
              <a:buSzPts val="2200"/>
              <a:buChar char="●"/>
            </a:pPr>
            <a:r>
              <a:rPr lang="en" sz="2200"/>
              <a:t>committee</a:t>
            </a:r>
            <a:endParaRPr sz="2200"/>
          </a:p>
          <a:p>
            <a:pPr indent="-368300" lvl="0" marL="457200" rtl="0" algn="l">
              <a:lnSpc>
                <a:spcPct val="100000"/>
              </a:lnSpc>
              <a:spcBef>
                <a:spcPts val="0"/>
              </a:spcBef>
              <a:spcAft>
                <a:spcPts val="0"/>
              </a:spcAft>
              <a:buSzPts val="2200"/>
              <a:buChar char="●"/>
            </a:pPr>
            <a:r>
              <a:rPr lang="en" sz="2200"/>
              <a:t>clothe</a:t>
            </a:r>
            <a:endParaRPr sz="2200"/>
          </a:p>
          <a:p>
            <a:pPr indent="-368300" lvl="0" marL="457200" rtl="0" algn="l">
              <a:lnSpc>
                <a:spcPct val="100000"/>
              </a:lnSpc>
              <a:spcBef>
                <a:spcPts val="0"/>
              </a:spcBef>
              <a:spcAft>
                <a:spcPts val="0"/>
              </a:spcAft>
              <a:buSzPts val="2200"/>
              <a:buChar char="●"/>
            </a:pPr>
            <a:r>
              <a:rPr lang="en" sz="2200"/>
              <a:t>concept</a:t>
            </a:r>
            <a:endParaRPr sz="2200"/>
          </a:p>
          <a:p>
            <a:pPr indent="-368300" lvl="0" marL="457200" rtl="0" algn="l">
              <a:lnSpc>
                <a:spcPct val="100000"/>
              </a:lnSpc>
              <a:spcBef>
                <a:spcPts val="0"/>
              </a:spcBef>
              <a:spcAft>
                <a:spcPts val="0"/>
              </a:spcAft>
              <a:buSzPts val="2200"/>
              <a:buChar char="●"/>
            </a:pPr>
            <a:r>
              <a:rPr lang="en" sz="2200"/>
              <a:t>corticosteroids</a:t>
            </a:r>
            <a:endParaRPr sz="2200"/>
          </a:p>
          <a:p>
            <a:pPr indent="-368300" lvl="0" marL="457200" rtl="0" algn="l">
              <a:lnSpc>
                <a:spcPct val="100000"/>
              </a:lnSpc>
              <a:spcBef>
                <a:spcPts val="0"/>
              </a:spcBef>
              <a:spcAft>
                <a:spcPts val="0"/>
              </a:spcAft>
              <a:buSzPts val="2200"/>
              <a:buChar char="●"/>
            </a:pPr>
            <a:r>
              <a:rPr lang="en" sz="2200"/>
              <a:t>camber</a:t>
            </a:r>
            <a:endParaRPr sz="2200"/>
          </a:p>
          <a:p>
            <a:pPr indent="-368300" lvl="0" marL="457200" rtl="0" algn="l">
              <a:lnSpc>
                <a:spcPct val="100000"/>
              </a:lnSpc>
              <a:spcBef>
                <a:spcPts val="0"/>
              </a:spcBef>
              <a:spcAft>
                <a:spcPts val="0"/>
              </a:spcAft>
              <a:buSzPts val="2200"/>
              <a:buChar char="●"/>
            </a:pPr>
            <a:r>
              <a:rPr lang="en" sz="2200"/>
              <a:t>constructivism</a:t>
            </a:r>
            <a:endParaRPr sz="2200"/>
          </a:p>
          <a:p>
            <a:pPr indent="-368300" lvl="0" marL="457200" rtl="0" algn="l">
              <a:lnSpc>
                <a:spcPct val="100000"/>
              </a:lnSpc>
              <a:spcBef>
                <a:spcPts val="0"/>
              </a:spcBef>
              <a:spcAft>
                <a:spcPts val="0"/>
              </a:spcAft>
              <a:buSzPts val="2200"/>
              <a:buChar char="●"/>
            </a:pPr>
            <a:r>
              <a:rPr lang="en" sz="2200"/>
              <a:t>character</a:t>
            </a:r>
            <a:endParaRPr sz="2200"/>
          </a:p>
          <a:p>
            <a:pPr indent="0" lvl="0" marL="457200" rtl="0" algn="l">
              <a:spcBef>
                <a:spcPts val="1200"/>
              </a:spcBef>
              <a:spcAft>
                <a:spcPts val="1200"/>
              </a:spcAft>
              <a:buNone/>
            </a:pPr>
            <a:r>
              <a:t/>
            </a:r>
            <a:endParaRPr sz="2200"/>
          </a:p>
        </p:txBody>
      </p:sp>
      <p:sp>
        <p:nvSpPr>
          <p:cNvPr id="132" name="Google Shape;132;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n" sz="2200"/>
              <a:t>complete</a:t>
            </a:r>
            <a:endParaRPr sz="2200"/>
          </a:p>
          <a:p>
            <a:pPr indent="-368300" lvl="0" marL="457200" rtl="0" algn="l">
              <a:lnSpc>
                <a:spcPct val="100000"/>
              </a:lnSpc>
              <a:spcBef>
                <a:spcPts val="0"/>
              </a:spcBef>
              <a:spcAft>
                <a:spcPts val="0"/>
              </a:spcAft>
              <a:buSzPts val="2200"/>
              <a:buChar char="●"/>
            </a:pPr>
            <a:r>
              <a:rPr lang="en" sz="2200"/>
              <a:t>coefficient</a:t>
            </a:r>
            <a:endParaRPr sz="2200"/>
          </a:p>
          <a:p>
            <a:pPr indent="-368300" lvl="0" marL="457200" rtl="0" algn="l">
              <a:lnSpc>
                <a:spcPct val="100000"/>
              </a:lnSpc>
              <a:spcBef>
                <a:spcPts val="0"/>
              </a:spcBef>
              <a:spcAft>
                <a:spcPts val="0"/>
              </a:spcAft>
              <a:buSzPts val="2200"/>
              <a:buChar char="●"/>
            </a:pPr>
            <a:r>
              <a:rPr lang="en" sz="2200"/>
              <a:t>caryatid</a:t>
            </a:r>
            <a:endParaRPr sz="2200"/>
          </a:p>
          <a:p>
            <a:pPr indent="-368300" lvl="0" marL="457200" rtl="0" algn="l">
              <a:lnSpc>
                <a:spcPct val="100000"/>
              </a:lnSpc>
              <a:spcBef>
                <a:spcPts val="0"/>
              </a:spcBef>
              <a:spcAft>
                <a:spcPts val="0"/>
              </a:spcAft>
              <a:buSzPts val="2200"/>
              <a:buChar char="●"/>
            </a:pPr>
            <a:r>
              <a:rPr lang="en" sz="2200"/>
              <a:t>create</a:t>
            </a:r>
            <a:endParaRPr sz="2200"/>
          </a:p>
          <a:p>
            <a:pPr indent="-368300" lvl="0" marL="457200" rtl="0" algn="l">
              <a:lnSpc>
                <a:spcPct val="100000"/>
              </a:lnSpc>
              <a:spcBef>
                <a:spcPts val="0"/>
              </a:spcBef>
              <a:spcAft>
                <a:spcPts val="0"/>
              </a:spcAft>
              <a:buSzPts val="2200"/>
              <a:buChar char="●"/>
            </a:pPr>
            <a:r>
              <a:rPr lang="en" sz="2200"/>
              <a:t>coincide</a:t>
            </a:r>
            <a:endParaRPr sz="2200"/>
          </a:p>
          <a:p>
            <a:pPr indent="-368300" lvl="0" marL="457200" rtl="0" algn="l">
              <a:lnSpc>
                <a:spcPct val="100000"/>
              </a:lnSpc>
              <a:spcBef>
                <a:spcPts val="0"/>
              </a:spcBef>
              <a:spcAft>
                <a:spcPts val="0"/>
              </a:spcAft>
              <a:buSzPts val="2200"/>
              <a:buChar char="●"/>
            </a:pPr>
            <a:r>
              <a:rPr lang="en" sz="2200"/>
              <a:t>confer</a:t>
            </a:r>
            <a:endParaRPr sz="2200"/>
          </a:p>
          <a:p>
            <a:pPr indent="-368300" lvl="0" marL="457200" rtl="0" algn="l">
              <a:lnSpc>
                <a:spcPct val="100000"/>
              </a:lnSpc>
              <a:spcBef>
                <a:spcPts val="0"/>
              </a:spcBef>
              <a:spcAft>
                <a:spcPts val="0"/>
              </a:spcAft>
              <a:buSzPts val="2200"/>
              <a:buChar char="●"/>
            </a:pPr>
            <a:r>
              <a:rPr lang="en" sz="2200"/>
              <a:t>circumstantial</a:t>
            </a:r>
            <a:endParaRPr sz="2200"/>
          </a:p>
          <a:p>
            <a:pPr indent="-368300" lvl="0" marL="457200" rtl="0" algn="l">
              <a:lnSpc>
                <a:spcPct val="100000"/>
              </a:lnSpc>
              <a:spcBef>
                <a:spcPts val="0"/>
              </a:spcBef>
              <a:spcAft>
                <a:spcPts val="0"/>
              </a:spcAft>
              <a:buSzPts val="2200"/>
              <a:buChar char="●"/>
            </a:pPr>
            <a:r>
              <a:rPr lang="en" sz="2200"/>
              <a:t>curia</a:t>
            </a:r>
            <a:endParaRPr sz="2200"/>
          </a:p>
        </p:txBody>
      </p:sp>
      <p:sp>
        <p:nvSpPr>
          <p:cNvPr id="133" name="Google Shape;133;p21"/>
          <p:cNvSpPr txBox="1"/>
          <p:nvPr/>
        </p:nvSpPr>
        <p:spPr>
          <a:xfrm>
            <a:off x="598600" y="4256700"/>
            <a:ext cx="74343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u="sng">
                <a:solidFill>
                  <a:schemeClr val="hlink"/>
                </a:solidFill>
                <a:latin typeface="Average"/>
                <a:ea typeface="Average"/>
                <a:cs typeface="Average"/>
                <a:sym typeface="Average"/>
                <a:hlinkClick r:id="rId3"/>
              </a:rPr>
              <a:t>https://www.newgeneralservicelist.com/</a:t>
            </a:r>
            <a:endParaRPr sz="23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