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3" r:id="rId7"/>
    <p:sldId id="267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/>
    <p:restoredTop sz="96277"/>
  </p:normalViewPr>
  <p:slideViewPr>
    <p:cSldViewPr snapToGrid="0">
      <p:cViewPr varScale="1">
        <p:scale>
          <a:sx n="116" d="100"/>
          <a:sy n="116" d="100"/>
        </p:scale>
        <p:origin x="200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 dirty="0"/>
              <a:t>Lektion 1 – Implementation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426518" y="2634673"/>
            <a:ext cx="3966906" cy="17355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Konrad Neitzel   &lt;konrad@kneitzel.de&gt;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2251790"/>
            <a:ext cx="2961361" cy="1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Level {</a:t>
            </a: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2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objects</a:t>
            </a:r>
            <a:r>
              <a:rPr lang="de-DE" sz="12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FFC66D"/>
                </a:solidFill>
                <a:effectLst/>
                <a:latin typeface="JetBrains Mono"/>
              </a:rPr>
              <a:t>removeObject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2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200" dirty="0" err="1">
                <a:solidFill>
                  <a:srgbClr val="BBB529"/>
                </a:solidFill>
                <a:effectLst/>
                <a:latin typeface="JetBrains Mono"/>
              </a:rPr>
              <a:t>NonNull</a:t>
            </a:r>
            <a:r>
              <a:rPr lang="de-DE" sz="1200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obj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objects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.remove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obj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FFC66D"/>
                </a:solidFill>
                <a:effectLst/>
                <a:latin typeface="JetBrains Mono"/>
              </a:rPr>
              <a:t>addObject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2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200" dirty="0" err="1">
                <a:solidFill>
                  <a:srgbClr val="BBB529"/>
                </a:solidFill>
                <a:effectLst/>
                <a:latin typeface="JetBrains Mono"/>
              </a:rPr>
              <a:t>NonNull</a:t>
            </a:r>
            <a:r>
              <a:rPr lang="de-DE" sz="1200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obj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sz="1200" dirty="0" err="1">
                <a:solidFill>
                  <a:srgbClr val="9876AA"/>
                </a:solidFill>
                <a:effectLst/>
                <a:latin typeface="JetBrains Mono"/>
              </a:rPr>
              <a:t>objects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.add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obj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obj.setPosition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Position(x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de-DE" sz="1200" dirty="0" err="1"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de-DE" sz="12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2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de-DE" sz="1200" dirty="0">
                <a:solidFill>
                  <a:srgbClr val="A9B7C6"/>
                </a:solidFill>
                <a:effectLst/>
                <a:latin typeface="JetBrains Mono"/>
              </a:rPr>
            </a:br>
            <a:endParaRPr lang="de-DE" sz="12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247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Entity </a:t>
            </a:r>
            <a:r>
              <a:rPr lang="de-DE" dirty="0" err="1">
                <a:solidFill>
                  <a:srgbClr val="FFFFFF"/>
                </a:solidFill>
              </a:rPr>
              <a:t>GameObject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 Name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Object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 Size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Object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Size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size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 Position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Object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Position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position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8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Size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abstract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Size { }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RectangleSize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Size {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sz="16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CircleSize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Size {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9876AA"/>
                </a:solidFill>
                <a:effectLst/>
                <a:latin typeface="JetBrains Mono"/>
              </a:rPr>
              <a:t>radius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634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Position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r>
              <a:rPr lang="de-DE" sz="1400" dirty="0">
                <a:solidFill>
                  <a:srgbClr val="BBB529"/>
                </a:solidFill>
                <a:effectLst/>
                <a:latin typeface="JetBrains Mono"/>
              </a:rPr>
              <a:t>@Getter</a:t>
            </a:r>
            <a:br>
              <a:rPr lang="de-DE" sz="14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400" dirty="0" err="1"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br>
              <a:rPr lang="de-DE" sz="14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Position {</a:t>
            </a:r>
            <a:b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4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private transient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Container </a:t>
            </a:r>
            <a:r>
              <a:rPr lang="de-DE" sz="1400" dirty="0" err="1">
                <a:solidFill>
                  <a:srgbClr val="9876AA"/>
                </a:solidFill>
                <a:effectLst/>
                <a:latin typeface="JetBrains Mono"/>
              </a:rPr>
              <a:t>parent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FFC66D"/>
                </a:solidFill>
                <a:effectLst/>
                <a:latin typeface="JetBrains Mono"/>
              </a:rPr>
              <a:t>setParent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final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Container </a:t>
            </a:r>
            <a:r>
              <a:rPr lang="de-DE" sz="1400" dirty="0" err="1">
                <a:solidFill>
                  <a:srgbClr val="A9B7C6"/>
                </a:solidFill>
                <a:effectLst/>
                <a:latin typeface="JetBrains Mono"/>
              </a:rPr>
              <a:t>parent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de-DE" sz="14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de-DE" sz="1400" dirty="0" err="1">
                <a:solidFill>
                  <a:srgbClr val="9876AA"/>
                </a:solidFill>
                <a:effectLst/>
                <a:latin typeface="JetBrains Mono"/>
              </a:rPr>
              <a:t>parent</a:t>
            </a:r>
            <a:r>
              <a:rPr lang="de-DE" sz="14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throw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A9B7C6"/>
                </a:solidFill>
                <a:effectLst/>
                <a:latin typeface="JetBrains Mono"/>
              </a:rPr>
              <a:t>IllegalStateException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400" dirty="0">
                <a:solidFill>
                  <a:srgbClr val="6A8759"/>
                </a:solidFill>
                <a:effectLst/>
                <a:latin typeface="JetBrains Mono"/>
              </a:rPr>
              <a:t>"Parent </a:t>
            </a:r>
            <a:r>
              <a:rPr lang="de-DE" sz="1400" dirty="0" err="1">
                <a:solidFill>
                  <a:srgbClr val="6A8759"/>
                </a:solidFill>
                <a:effectLst/>
                <a:latin typeface="JetBrains Mono"/>
              </a:rPr>
              <a:t>already</a:t>
            </a:r>
            <a:r>
              <a:rPr lang="de-DE" sz="1400" dirty="0"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lang="de-DE" sz="1400" dirty="0" err="1">
                <a:solidFill>
                  <a:srgbClr val="6A8759"/>
                </a:solidFill>
                <a:effectLst/>
                <a:latin typeface="JetBrains Mono"/>
              </a:rPr>
              <a:t>set</a:t>
            </a:r>
            <a:r>
              <a:rPr lang="de-DE" sz="1400" dirty="0">
                <a:solidFill>
                  <a:srgbClr val="6A8759"/>
                </a:solidFill>
                <a:effectLst/>
                <a:latin typeface="JetBrains Mono"/>
              </a:rPr>
              <a:t>!"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de-DE" sz="14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de-DE" sz="14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de-DE" sz="1400" dirty="0" err="1">
                <a:solidFill>
                  <a:srgbClr val="9876AA"/>
                </a:solidFill>
                <a:effectLst/>
                <a:latin typeface="JetBrains Mono"/>
              </a:rPr>
              <a:t>parent</a:t>
            </a:r>
            <a:r>
              <a:rPr lang="de-DE" sz="14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de-DE" sz="1400" dirty="0" err="1">
                <a:solidFill>
                  <a:srgbClr val="A9B7C6"/>
                </a:solidFill>
                <a:effectLst/>
                <a:latin typeface="JetBrains Mono"/>
              </a:rPr>
              <a:t>parent</a:t>
            </a: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4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4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Laden / Speichern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Probleme</a:t>
            </a:r>
          </a:p>
          <a:p>
            <a:r>
              <a:rPr lang="de-DE" sz="2400" dirty="0"/>
              <a:t>Wenn wir etwas </a:t>
            </a:r>
            <a:r>
              <a:rPr lang="de-DE" sz="2400" dirty="0" err="1"/>
              <a:t>Deserialisieren</a:t>
            </a:r>
            <a:r>
              <a:rPr lang="de-DE" sz="2400" dirty="0"/>
              <a:t>, dann müssen wir die Klasse kennen. Wenn wir nur eine Superklasse kennen, dann reicht das nicht zur Deserialisierung.</a:t>
            </a:r>
          </a:p>
          <a:p>
            <a:r>
              <a:rPr lang="de-DE" sz="2400" dirty="0"/>
              <a:t>Position hat einen Verweis auf den Parent. Der darf nicht mit geschrieben werden aber beim </a:t>
            </a:r>
            <a:r>
              <a:rPr lang="de-DE" sz="2400" dirty="0" err="1"/>
              <a:t>Deserialisieren</a:t>
            </a:r>
            <a:r>
              <a:rPr lang="de-DE" sz="2400" dirty="0"/>
              <a:t> muss er gesetzt werden.</a:t>
            </a:r>
          </a:p>
        </p:txBody>
      </p:sp>
    </p:spTree>
    <p:extLst>
      <p:ext uri="{BB962C8B-B14F-4D97-AF65-F5344CB8AC3E}">
        <p14:creationId xmlns:p14="http://schemas.microsoft.com/office/powerpoint/2010/main" val="23937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Laden / Speichern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SavedObject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Für das laden beliebiger Klassen speichern wir die Klasse in einer Oberklasse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600" dirty="0" err="1">
                <a:solidFill>
                  <a:srgbClr val="BBB529"/>
                </a:solidFill>
                <a:effectLst/>
                <a:latin typeface="JetBrains Mono"/>
              </a:rPr>
              <a:t>EqualsAndHashCode</a:t>
            </a:r>
            <a:b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600" dirty="0" err="1">
                <a:solidFill>
                  <a:srgbClr val="BBB529"/>
                </a:solidFill>
                <a:effectLst/>
                <a:latin typeface="JetBrains Mono"/>
              </a:rPr>
              <a:t>JsonAdapter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SavedObjectAdapter.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abstract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SavedObject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 Class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name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of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the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de-DE" sz="1600" i="1" dirty="0" err="1">
                <a:solidFill>
                  <a:srgbClr val="629755"/>
                </a:solidFill>
                <a:effectLst/>
                <a:latin typeface="JetBrains Mono"/>
              </a:rPr>
              <a:t>instance</a:t>
            </a: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.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6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  <a:t>@Getter</a:t>
            </a:r>
            <a:b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de-DE" sz="1600" dirty="0">
                <a:solidFill>
                  <a:srgbClr val="9876AA"/>
                </a:solidFill>
                <a:effectLst/>
                <a:latin typeface="JetBrains Mono"/>
              </a:rPr>
              <a:t>type 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lang="de-DE" sz="1600" dirty="0" err="1"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8197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SavedObjectAdapter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Gson</a:t>
            </a:r>
            <a:r>
              <a:rPr lang="de-DE" sz="2400" dirty="0"/>
              <a:t> Adapter für </a:t>
            </a:r>
            <a:r>
              <a:rPr lang="de-DE" sz="2400" dirty="0" err="1"/>
              <a:t>SavedObject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1100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de-DE" sz="1100" dirty="0" err="1"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br>
              <a:rPr lang="de-DE" sz="11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SavedObject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FFC66D"/>
                </a:solidFill>
                <a:effectLst/>
                <a:latin typeface="JetBrains Mono"/>
              </a:rPr>
              <a:t>deserialize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final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JsonElement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, final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Type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interfaceType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                           final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JsonDeserializationContext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JsonParseException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final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wrapper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final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JsonElement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typeName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getType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wrapper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final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Type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actualType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typeForName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typeName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SavedObject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= 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context.deserialize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elem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actualType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setParentReferencesIfRequired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A9B7C6"/>
                </a:solidFill>
                <a:latin typeface="JetBrains Mono"/>
              </a:rPr>
            </a:b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interface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Container {</a:t>
            </a:r>
            <a:br>
              <a:rPr lang="de-DE" sz="11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de-DE" sz="11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List&lt;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lang="de-DE" sz="1100" dirty="0" err="1">
                <a:solidFill>
                  <a:srgbClr val="FFC66D"/>
                </a:solidFill>
                <a:effectLst/>
                <a:latin typeface="JetBrains Mono"/>
              </a:rPr>
              <a:t>getChildren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sz="11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Level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SavedObject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Container {</a:t>
            </a:r>
          </a:p>
          <a:p>
            <a:pPr marL="0" indent="0">
              <a:buNone/>
            </a:pPr>
            <a:endParaRPr lang="de-DE" sz="1100" dirty="0">
              <a:solidFill>
                <a:srgbClr val="CC7832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GameObject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lang="de-DE" sz="11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de-DE" sz="1100" dirty="0" err="1">
                <a:solidFill>
                  <a:srgbClr val="A9B7C6"/>
                </a:solidFill>
                <a:effectLst/>
                <a:latin typeface="JetBrains Mono"/>
              </a:rPr>
              <a:t>SavedObject</a:t>
            </a:r>
            <a:r>
              <a:rPr lang="de-DE" sz="1100" dirty="0">
                <a:solidFill>
                  <a:srgbClr val="A9B7C6"/>
                </a:solidFill>
                <a:effectLst/>
                <a:latin typeface="JetBrains Mono"/>
              </a:rPr>
              <a:t> {</a:t>
            </a:r>
          </a:p>
          <a:p>
            <a:pPr marL="0" indent="0">
              <a:buNone/>
            </a:pPr>
            <a:endParaRPr lang="de-DE" sz="16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058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Adapter für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Gson</a:t>
            </a:r>
            <a:r>
              <a:rPr lang="de-DE" sz="2400" dirty="0"/>
              <a:t> Adapter für Listen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000" dirty="0"/>
              <a:t>Bei einer Liste von </a:t>
            </a:r>
            <a:r>
              <a:rPr lang="de-DE" sz="2000" dirty="0" err="1"/>
              <a:t>SavedObjects</a:t>
            </a:r>
            <a:r>
              <a:rPr lang="de-DE" sz="2000" dirty="0"/>
              <a:t> müssen alle Elemente über den </a:t>
            </a:r>
            <a:r>
              <a:rPr lang="de-DE" sz="2000" dirty="0" err="1"/>
              <a:t>SavedObject</a:t>
            </a:r>
            <a:r>
              <a:rPr lang="de-DE" sz="2000" dirty="0"/>
              <a:t> Adapter gespeichert und geladen werden.</a:t>
            </a:r>
          </a:p>
        </p:txBody>
      </p:sp>
    </p:spTree>
    <p:extLst>
      <p:ext uri="{BB962C8B-B14F-4D97-AF65-F5344CB8AC3E}">
        <p14:creationId xmlns:p14="http://schemas.microsoft.com/office/powerpoint/2010/main" val="226880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Breitbild</PresentationFormat>
  <Paragraphs>38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</vt:lpstr>
      <vt:lpstr>JAdventure</vt:lpstr>
      <vt:lpstr>Entity Level</vt:lpstr>
      <vt:lpstr>Entity GameObject</vt:lpstr>
      <vt:lpstr>Size</vt:lpstr>
      <vt:lpstr>Position</vt:lpstr>
      <vt:lpstr>Laden / Speichern Problem</vt:lpstr>
      <vt:lpstr>Laden / Speichern SavedObject</vt:lpstr>
      <vt:lpstr>SavedObjectAdapter</vt:lpstr>
      <vt:lpstr>Adapter für Listen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16</cp:revision>
  <dcterms:created xsi:type="dcterms:W3CDTF">2022-11-27T15:06:02Z</dcterms:created>
  <dcterms:modified xsi:type="dcterms:W3CDTF">2023-01-28T20:43:54Z</dcterms:modified>
</cp:coreProperties>
</file>