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57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64"/>
    <p:restoredTop sz="96296"/>
  </p:normalViewPr>
  <p:slideViewPr>
    <p:cSldViewPr snapToGrid="0">
      <p:cViewPr varScale="1">
        <p:scale>
          <a:sx n="153" d="100"/>
          <a:sy n="153" d="100"/>
        </p:scale>
        <p:origin x="192" y="8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CFBD2-79AB-1C4D-93E1-B31A0534F9F7}" type="datetimeFigureOut">
              <a:rPr lang="de-DE" smtClean="0"/>
              <a:t>28.01.23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7F1807-F0AA-DF4A-A3C5-4EEFC071CD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2623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F1807-F0AA-DF4A-A3C5-4EEFC071CDF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632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2A3A0F-6215-72B0-E9EC-B84AFF58D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BFA0B6D-E6F8-6209-21AA-37AE50BDB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F630B6-6062-0ACB-0797-4CC940C91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28.01.23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619AB8-6EEA-BB2D-52B2-164937E1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67A4BA-00D5-AF20-5A44-53B3FAD2B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7641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DBD7C7-1CA9-C0DE-F65B-32E4262D1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672091C-D819-BED4-B4D0-5C4E26062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1C722D-AC03-B549-41F5-AF5E8912F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28.01.23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F64C0B-1798-63C3-D000-675100F4E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78FC54-5E5D-7B0D-0F19-DE1D508D6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7268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D16F5A3-E356-BD3D-0711-615807482D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1B5A753-B264-8563-A162-DB7BB660E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C4DE2A-52CD-AC1F-BDC4-A508C44BD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28.01.23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DBD7A1-34D9-96E2-FFA3-72CFD01EB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30B649-348F-EF2D-9EF7-9F0DDAFF1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8017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28CA11-D958-D8E1-7B28-D9D36AFD1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AF7515-FE51-1C39-A804-9F3DFAF14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1F6EDC-E2E0-B159-7B5F-182F1C033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28.01.23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3A72A5-B572-82DC-52F9-4FC52B1AF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FC1BA1-F7D5-FB35-69A5-A1F1CB253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7178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72661B-51C8-0CA3-D71C-869305266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F4E9F4-81F2-1D55-9685-4B2E8EAF9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E877FC-DFE4-A305-6835-D7021110C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28.01.23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0473E8-9C12-8696-85BF-BCB9915E6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7CFCA1-6340-700E-192F-60C67D3E0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8344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F7761B-7854-DB53-DFA6-758092870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5FDF24-CF05-5DEE-D2C8-F466AE62D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9EC36A2-C988-AA14-8AAA-A8E1D59FC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9B51A97-DED2-E55A-93B0-ACFD3BA5B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28.01.23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4DD677-2F4F-94BA-EE30-BE5922541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661634A-5555-DFCC-55B9-BE1D51BAC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29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527132-9251-55ED-8E81-80C9F886A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16F664-EF32-F39D-85E0-206718BDA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AE1638-99F7-50E9-E714-CDE64F7C0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2170AAE-4FA1-D31E-363B-4599527200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90AD5C1-B60E-247B-05F9-99B8D65D69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7600838-B70E-2CC2-FCFD-A7EDC14EE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28.01.23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A8B6A86-6A02-84DA-8258-33FB7FEC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352885F-C48A-B58F-9EE9-26329F0BD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4017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1C47FD-49E6-4B72-2656-276EB1CFB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7C59E08-1400-79B2-D015-8F50F404B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28.01.23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2C36187-1357-86B7-97A8-C46EE6F47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050708A-D524-1C48-45A6-71BE01C78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8533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6297CB2-AE61-181A-F643-3D9A62483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28.01.23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66936B2-5536-1118-4B97-5951A61FA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CA640A5-814B-6CF7-F5F4-0E475ED8F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803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3D0CA4-F9B2-8E08-8B0A-96A607B0B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21CB1E-E13F-C1D1-722B-2EAAD52E2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58008B6-0B07-44A8-3694-0B6E3AF65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F03BF8-45B0-282F-4484-AAF89698A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28.01.23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5B33816-6F9F-BABA-5E69-43A4F28FB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0A7DBF-8D62-6804-5127-293BB9B5A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9804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C5056A-5427-5803-2BA6-9D509814A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E9A8038-3A77-D175-857A-F53281F47D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6FD672-D85A-237D-622E-87B8BEC54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1C739D4-FACC-C419-AA34-E142368B4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05-FDB4-8941-AA24-2DD7A82C953D}" type="datetimeFigureOut">
              <a:rPr lang="de-DE" smtClean="0"/>
              <a:t>28.01.23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C9EB8E-E5AF-6A09-1665-CF6AA3BC9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EE5D470-DA88-67F5-F5B0-32DA3F590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8582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0CFF88C-27A6-5647-8758-9AFBDCA69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976DF76-626C-809C-EF73-F194E47C9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887796-9CE6-014F-DA5A-30380DAA5B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DBD05-FDB4-8941-AA24-2DD7A82C953D}" type="datetimeFigureOut">
              <a:rPr lang="de-DE" smtClean="0"/>
              <a:t>28.01.23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AA3162-3023-D30E-1473-5A0FB4192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C809A8-9DA4-5E34-9AEA-E41A94F708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C423F-4667-0B4C-BBD0-8F12BFD85D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4989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2BC1CF5-415C-4DAE-B2C2-A8BF9A1D5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6C651D0D-A2E7-46B3-BEEA-71161FCA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9782" y="1654168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9CBEA7DB-1BAC-4A39-817B-82928B7F8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311136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EADF9EA0-3A2A-4F0A-9C86-FBAB53E9C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126737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8">
            <a:extLst>
              <a:ext uri="{FF2B5EF4-FFF2-40B4-BE49-F238E27FC236}">
                <a16:creationId xmlns:a16="http://schemas.microsoft.com/office/drawing/2014/main" id="{A30A2C81-7CE8-4A85-9E15-548E7F466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258859" y="1118007"/>
            <a:ext cx="5634295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0D286A-6190-30A7-40E3-6315F1468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0455" y="1426969"/>
            <a:ext cx="5158973" cy="3005883"/>
          </a:xfrm>
        </p:spPr>
        <p:txBody>
          <a:bodyPr>
            <a:normAutofit/>
          </a:bodyPr>
          <a:lstStyle/>
          <a:p>
            <a:pPr algn="l"/>
            <a:r>
              <a:rPr lang="de-DE" sz="5400">
                <a:solidFill>
                  <a:srgbClr val="FFFFFF"/>
                </a:solidFill>
              </a:rPr>
              <a:t>JAdventure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31DA519-A2FB-9F7D-E893-E7F08C4DB4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10308"/>
            <a:ext cx="4572000" cy="1076551"/>
          </a:xfrm>
        </p:spPr>
        <p:txBody>
          <a:bodyPr>
            <a:normAutofit/>
          </a:bodyPr>
          <a:lstStyle/>
          <a:p>
            <a:pPr algn="r"/>
            <a:r>
              <a:rPr lang="de-DE" sz="2000" dirty="0"/>
              <a:t>Lektion 1 – Schritte</a:t>
            </a:r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FA02FDC0-4D0C-EB7C-9A92-3BDCF245F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600000">
            <a:off x="7426518" y="2634673"/>
            <a:ext cx="3966906" cy="1735521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4750B92A-39DC-05AB-EB0C-558C09B20598}"/>
              </a:ext>
            </a:extLst>
          </p:cNvPr>
          <p:cNvSpPr txBox="1"/>
          <p:nvPr/>
        </p:nvSpPr>
        <p:spPr>
          <a:xfrm>
            <a:off x="0" y="5926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3200" dirty="0">
                <a:solidFill>
                  <a:srgbClr val="FF0000"/>
                </a:solidFill>
              </a:rPr>
              <a:t>https://</a:t>
            </a:r>
            <a:r>
              <a:rPr lang="de-DE" sz="3200" dirty="0" err="1">
                <a:solidFill>
                  <a:srgbClr val="FF0000"/>
                </a:solidFill>
              </a:rPr>
              <a:t>www.jadventure.de</a:t>
            </a:r>
            <a:endParaRPr lang="de-DE" sz="3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351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4923F14-999E-756E-E799-F6AD04110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Level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1BDDE3-4924-5D1B-0166-6A7324F49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7264" y="885651"/>
            <a:ext cx="6366663" cy="470050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400" dirty="0"/>
              <a:t>Spiel ist Level orientiert</a:t>
            </a:r>
          </a:p>
          <a:p>
            <a:r>
              <a:rPr lang="de-DE" sz="2400" dirty="0"/>
              <a:t>Rechteckige Gebiete fester Größe</a:t>
            </a:r>
          </a:p>
          <a:p>
            <a:r>
              <a:rPr lang="de-DE" sz="2400" dirty="0"/>
              <a:t>Eindeutiger Name </a:t>
            </a:r>
            <a:endParaRPr lang="de-DE" sz="2000" dirty="0"/>
          </a:p>
          <a:p>
            <a:r>
              <a:rPr lang="de-DE" sz="2400" dirty="0"/>
              <a:t>Enthalten an beliebiger Stelle Gegenstände</a:t>
            </a:r>
          </a:p>
        </p:txBody>
      </p:sp>
      <p:pic>
        <p:nvPicPr>
          <p:cNvPr id="19" name="Grafik 18" descr="Häkchen mit einfarbiger Füllung">
            <a:extLst>
              <a:ext uri="{FF2B5EF4-FFF2-40B4-BE49-F238E27FC236}">
                <a16:creationId xmlns:a16="http://schemas.microsoft.com/office/drawing/2014/main" id="{4BDA9198-95DE-49FF-F37B-2C575B9F7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3293" y="2845678"/>
            <a:ext cx="344978" cy="344978"/>
          </a:xfrm>
          <a:prstGeom prst="rect">
            <a:avLst/>
          </a:prstGeom>
        </p:spPr>
      </p:pic>
      <p:pic>
        <p:nvPicPr>
          <p:cNvPr id="20" name="Grafik 19" descr="Häkchen mit einfarbiger Füllung">
            <a:extLst>
              <a:ext uri="{FF2B5EF4-FFF2-40B4-BE49-F238E27FC236}">
                <a16:creationId xmlns:a16="http://schemas.microsoft.com/office/drawing/2014/main" id="{D51F5BCD-F1D9-3B0A-70CE-FC170F11E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3293" y="3275387"/>
            <a:ext cx="344978" cy="344978"/>
          </a:xfrm>
          <a:prstGeom prst="rect">
            <a:avLst/>
          </a:prstGeom>
        </p:spPr>
      </p:pic>
      <p:pic>
        <p:nvPicPr>
          <p:cNvPr id="21" name="Grafik 20" descr="Häkchen mit einfarbiger Füllung">
            <a:extLst>
              <a:ext uri="{FF2B5EF4-FFF2-40B4-BE49-F238E27FC236}">
                <a16:creationId xmlns:a16="http://schemas.microsoft.com/office/drawing/2014/main" id="{06B5E8F5-A81E-FE16-4D81-22740CABC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3293" y="3705096"/>
            <a:ext cx="344978" cy="344978"/>
          </a:xfrm>
          <a:prstGeom prst="rect">
            <a:avLst/>
          </a:prstGeom>
        </p:spPr>
      </p:pic>
      <p:pic>
        <p:nvPicPr>
          <p:cNvPr id="22" name="Grafik 21" descr="Häkchen mit einfarbiger Füllung">
            <a:extLst>
              <a:ext uri="{FF2B5EF4-FFF2-40B4-BE49-F238E27FC236}">
                <a16:creationId xmlns:a16="http://schemas.microsoft.com/office/drawing/2014/main" id="{17F69E2C-9F2F-DA29-0FB4-EAB3C52BF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21263" y="4492418"/>
            <a:ext cx="1477173" cy="147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717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4923F14-999E-756E-E799-F6AD04110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Gegenstände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1BDDE3-4924-5D1B-0166-6A7324F49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7264" y="885651"/>
            <a:ext cx="6366663" cy="470050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400" dirty="0"/>
              <a:t>Gegenstände</a:t>
            </a:r>
          </a:p>
          <a:p>
            <a:r>
              <a:rPr lang="de-DE" sz="2400" dirty="0"/>
              <a:t>Haben einen Namen</a:t>
            </a:r>
          </a:p>
          <a:p>
            <a:r>
              <a:rPr lang="de-DE" sz="2400" dirty="0"/>
              <a:t>Haben eine Ausdehnung</a:t>
            </a:r>
          </a:p>
          <a:p>
            <a:r>
              <a:rPr lang="de-DE" sz="2400" dirty="0"/>
              <a:t>Haben Position in einem übergeordneten Objekt</a:t>
            </a:r>
          </a:p>
        </p:txBody>
      </p:sp>
      <p:pic>
        <p:nvPicPr>
          <p:cNvPr id="4" name="Grafik 3" descr="Häkchen mit einfarbiger Füllung">
            <a:extLst>
              <a:ext uri="{FF2B5EF4-FFF2-40B4-BE49-F238E27FC236}">
                <a16:creationId xmlns:a16="http://schemas.microsoft.com/office/drawing/2014/main" id="{1DED05D3-6D19-AF0C-20A5-E0FB39DDF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3293" y="2612922"/>
            <a:ext cx="344978" cy="344978"/>
          </a:xfrm>
          <a:prstGeom prst="rect">
            <a:avLst/>
          </a:prstGeom>
        </p:spPr>
      </p:pic>
      <p:pic>
        <p:nvPicPr>
          <p:cNvPr id="5" name="Grafik 4" descr="Häkchen mit einfarbiger Füllung">
            <a:extLst>
              <a:ext uri="{FF2B5EF4-FFF2-40B4-BE49-F238E27FC236}">
                <a16:creationId xmlns:a16="http://schemas.microsoft.com/office/drawing/2014/main" id="{92D07FC7-A0F7-38C8-471D-8D75AFF52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3293" y="3084022"/>
            <a:ext cx="344978" cy="344978"/>
          </a:xfrm>
          <a:prstGeom prst="rect">
            <a:avLst/>
          </a:prstGeom>
        </p:spPr>
      </p:pic>
      <p:pic>
        <p:nvPicPr>
          <p:cNvPr id="6" name="Grafik 5" descr="Häkchen mit einfarbiger Füllung">
            <a:extLst>
              <a:ext uri="{FF2B5EF4-FFF2-40B4-BE49-F238E27FC236}">
                <a16:creationId xmlns:a16="http://schemas.microsoft.com/office/drawing/2014/main" id="{CA702B97-8C0E-DFA2-3191-26A6CAE81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3293" y="3555123"/>
            <a:ext cx="344978" cy="344978"/>
          </a:xfrm>
          <a:prstGeom prst="rect">
            <a:avLst/>
          </a:prstGeom>
        </p:spPr>
      </p:pic>
      <p:pic>
        <p:nvPicPr>
          <p:cNvPr id="7" name="Grafik 6" descr="Häkchen mit einfarbiger Füllung">
            <a:extLst>
              <a:ext uri="{FF2B5EF4-FFF2-40B4-BE49-F238E27FC236}">
                <a16:creationId xmlns:a16="http://schemas.microsoft.com/office/drawing/2014/main" id="{A7F90F6E-81F4-6E6F-194F-2F10C1874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21263" y="4492418"/>
            <a:ext cx="1477173" cy="147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837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4923F14-999E-756E-E799-F6AD04110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Ausdehnung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1BDDE3-4924-5D1B-0166-6A7324F49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7264" y="885651"/>
            <a:ext cx="6366663" cy="470050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400" dirty="0"/>
              <a:t>Ausdehnungen können sein:</a:t>
            </a:r>
          </a:p>
          <a:p>
            <a:r>
              <a:rPr lang="de-DE" sz="2400" dirty="0"/>
              <a:t>rechteckig</a:t>
            </a:r>
          </a:p>
          <a:p>
            <a:r>
              <a:rPr lang="de-DE" sz="2400" dirty="0"/>
              <a:t>kreisförmig</a:t>
            </a:r>
          </a:p>
        </p:txBody>
      </p:sp>
      <p:pic>
        <p:nvPicPr>
          <p:cNvPr id="4" name="Grafik 3" descr="Häkchen mit einfarbiger Füllung">
            <a:extLst>
              <a:ext uri="{FF2B5EF4-FFF2-40B4-BE49-F238E27FC236}">
                <a16:creationId xmlns:a16="http://schemas.microsoft.com/office/drawing/2014/main" id="{4AE25A95-4191-D8C7-D560-44396010C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3293" y="3025463"/>
            <a:ext cx="344978" cy="344978"/>
          </a:xfrm>
          <a:prstGeom prst="rect">
            <a:avLst/>
          </a:prstGeom>
        </p:spPr>
      </p:pic>
      <p:pic>
        <p:nvPicPr>
          <p:cNvPr id="5" name="Grafik 4" descr="Häkchen mit einfarbiger Füllung">
            <a:extLst>
              <a:ext uri="{FF2B5EF4-FFF2-40B4-BE49-F238E27FC236}">
                <a16:creationId xmlns:a16="http://schemas.microsoft.com/office/drawing/2014/main" id="{4BF50B13-1D5C-55EF-B7C4-4E7DC6E6A6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3293" y="3487560"/>
            <a:ext cx="344978" cy="344978"/>
          </a:xfrm>
          <a:prstGeom prst="rect">
            <a:avLst/>
          </a:prstGeom>
        </p:spPr>
      </p:pic>
      <p:pic>
        <p:nvPicPr>
          <p:cNvPr id="6" name="Grafik 5" descr="Häkchen mit einfarbiger Füllung">
            <a:extLst>
              <a:ext uri="{FF2B5EF4-FFF2-40B4-BE49-F238E27FC236}">
                <a16:creationId xmlns:a16="http://schemas.microsoft.com/office/drawing/2014/main" id="{37EF6D42-1E8D-3B79-BB1C-DA637F8295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21263" y="4492418"/>
            <a:ext cx="1477173" cy="147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41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4923F14-999E-756E-E799-F6AD04110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Testobjekte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1BDDE3-4924-5D1B-0166-6A7324F49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7264" y="885651"/>
            <a:ext cx="6366663" cy="470050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400" dirty="0"/>
              <a:t>Wir benötigen:</a:t>
            </a:r>
          </a:p>
          <a:p>
            <a:r>
              <a:rPr lang="de-DE" sz="2400" dirty="0"/>
              <a:t>Test Level</a:t>
            </a:r>
          </a:p>
          <a:p>
            <a:r>
              <a:rPr lang="de-DE" sz="2400" dirty="0"/>
              <a:t>Test Gegenstände</a:t>
            </a:r>
          </a:p>
        </p:txBody>
      </p:sp>
      <p:pic>
        <p:nvPicPr>
          <p:cNvPr id="4" name="Grafik 3" descr="Häkchen mit einfarbiger Füllung">
            <a:extLst>
              <a:ext uri="{FF2B5EF4-FFF2-40B4-BE49-F238E27FC236}">
                <a16:creationId xmlns:a16="http://schemas.microsoft.com/office/drawing/2014/main" id="{D0BA6DDD-50BD-FFF2-1A36-8BCCA1C2C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3293" y="3063412"/>
            <a:ext cx="344978" cy="344978"/>
          </a:xfrm>
          <a:prstGeom prst="rect">
            <a:avLst/>
          </a:prstGeom>
        </p:spPr>
      </p:pic>
      <p:pic>
        <p:nvPicPr>
          <p:cNvPr id="5" name="Grafik 4" descr="Häkchen mit einfarbiger Füllung">
            <a:extLst>
              <a:ext uri="{FF2B5EF4-FFF2-40B4-BE49-F238E27FC236}">
                <a16:creationId xmlns:a16="http://schemas.microsoft.com/office/drawing/2014/main" id="{3DD63331-37C2-368E-365E-8A89A4336D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3293" y="3514560"/>
            <a:ext cx="344978" cy="344978"/>
          </a:xfrm>
          <a:prstGeom prst="rect">
            <a:avLst/>
          </a:prstGeom>
        </p:spPr>
      </p:pic>
      <p:pic>
        <p:nvPicPr>
          <p:cNvPr id="6" name="Grafik 5" descr="Häkchen mit einfarbiger Füllung">
            <a:extLst>
              <a:ext uri="{FF2B5EF4-FFF2-40B4-BE49-F238E27FC236}">
                <a16:creationId xmlns:a16="http://schemas.microsoft.com/office/drawing/2014/main" id="{F9D92A47-B4F4-F10F-6448-07BC8D227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21263" y="4492418"/>
            <a:ext cx="1477173" cy="147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7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4923F14-999E-756E-E799-F6AD04110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Laden / Speichern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1BDDE3-4924-5D1B-0166-6A7324F49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7264" y="885651"/>
            <a:ext cx="6366663" cy="470050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400" dirty="0"/>
              <a:t>Level können gespeichert und geladen werden.</a:t>
            </a:r>
          </a:p>
          <a:p>
            <a:r>
              <a:rPr lang="de-DE" sz="2400" dirty="0"/>
              <a:t>Gegenstände im Level werden mit geladen</a:t>
            </a:r>
          </a:p>
          <a:p>
            <a:endParaRPr lang="de-DE" sz="2400" dirty="0"/>
          </a:p>
          <a:p>
            <a:pPr marL="0" indent="0">
              <a:buNone/>
            </a:pPr>
            <a:r>
              <a:rPr lang="de-DE" sz="2400" dirty="0"/>
              <a:t>Gegenstände können gespeichert und geladen werden</a:t>
            </a:r>
          </a:p>
          <a:p>
            <a:r>
              <a:rPr lang="de-DE" sz="2400" dirty="0"/>
              <a:t>Nur für sich</a:t>
            </a:r>
          </a:p>
          <a:p>
            <a:r>
              <a:rPr lang="de-DE" sz="2400" dirty="0"/>
              <a:t>In einem Level</a:t>
            </a:r>
          </a:p>
          <a:p>
            <a:endParaRPr lang="de-DE" sz="2400" dirty="0"/>
          </a:p>
          <a:p>
            <a:pPr marL="0" indent="0">
              <a:buNone/>
            </a:pPr>
            <a:r>
              <a:rPr lang="de-DE" sz="2400" dirty="0"/>
              <a:t>Auch abgeleitete Klassen müssen sich speichern lassen (bei Level und Gegenstand)</a:t>
            </a:r>
          </a:p>
        </p:txBody>
      </p:sp>
      <p:pic>
        <p:nvPicPr>
          <p:cNvPr id="4" name="Grafik 3" descr="Häkchen mit einfarbiger Füllung">
            <a:extLst>
              <a:ext uri="{FF2B5EF4-FFF2-40B4-BE49-F238E27FC236}">
                <a16:creationId xmlns:a16="http://schemas.microsoft.com/office/drawing/2014/main" id="{C7DEC410-7407-053C-AFF4-BE00750DF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6246" y="1541326"/>
            <a:ext cx="344978" cy="344978"/>
          </a:xfrm>
          <a:prstGeom prst="rect">
            <a:avLst/>
          </a:prstGeom>
        </p:spPr>
      </p:pic>
      <p:pic>
        <p:nvPicPr>
          <p:cNvPr id="5" name="Grafik 4" descr="Häkchen mit einfarbiger Füllung">
            <a:extLst>
              <a:ext uri="{FF2B5EF4-FFF2-40B4-BE49-F238E27FC236}">
                <a16:creationId xmlns:a16="http://schemas.microsoft.com/office/drawing/2014/main" id="{0ADE3324-9092-4ED1-39C1-5460D9212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4133" y="3235901"/>
            <a:ext cx="344978" cy="344978"/>
          </a:xfrm>
          <a:prstGeom prst="rect">
            <a:avLst/>
          </a:prstGeom>
        </p:spPr>
      </p:pic>
      <p:pic>
        <p:nvPicPr>
          <p:cNvPr id="6" name="Grafik 5" descr="Häkchen mit einfarbiger Füllung">
            <a:extLst>
              <a:ext uri="{FF2B5EF4-FFF2-40B4-BE49-F238E27FC236}">
                <a16:creationId xmlns:a16="http://schemas.microsoft.com/office/drawing/2014/main" id="{86FF9B38-FEB9-940F-36FC-8DB140B3C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9918" y="3687049"/>
            <a:ext cx="344978" cy="344978"/>
          </a:xfrm>
          <a:prstGeom prst="rect">
            <a:avLst/>
          </a:prstGeom>
        </p:spPr>
      </p:pic>
      <p:pic>
        <p:nvPicPr>
          <p:cNvPr id="7" name="Grafik 6" descr="Häkchen mit einfarbiger Füllung">
            <a:extLst>
              <a:ext uri="{FF2B5EF4-FFF2-40B4-BE49-F238E27FC236}">
                <a16:creationId xmlns:a16="http://schemas.microsoft.com/office/drawing/2014/main" id="{C1094D5C-A91F-007C-B774-DBF22F4DE3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9918" y="4712277"/>
            <a:ext cx="344978" cy="344978"/>
          </a:xfrm>
          <a:prstGeom prst="rect">
            <a:avLst/>
          </a:prstGeom>
        </p:spPr>
      </p:pic>
      <p:pic>
        <p:nvPicPr>
          <p:cNvPr id="9" name="Grafik 8" descr="Häkchen mit einfarbiger Füllung">
            <a:extLst>
              <a:ext uri="{FF2B5EF4-FFF2-40B4-BE49-F238E27FC236}">
                <a16:creationId xmlns:a16="http://schemas.microsoft.com/office/drawing/2014/main" id="{56DC5BF9-D419-7EB4-E3EA-9DB6DDD17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21263" y="4492418"/>
            <a:ext cx="1477173" cy="147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710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4923F14-999E-756E-E799-F6AD04110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Darstellung Level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1BDDE3-4924-5D1B-0166-6A7324F49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7264" y="885651"/>
            <a:ext cx="6366663" cy="470050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400" dirty="0"/>
              <a:t>Grafiken zur Darstellung</a:t>
            </a:r>
          </a:p>
          <a:p>
            <a:r>
              <a:rPr lang="de-DE" sz="2400" dirty="0"/>
              <a:t>Level und Gegenstand soll Grafiken zur Darstellung bekommen.</a:t>
            </a:r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sz="2400" dirty="0"/>
              <a:t>Swing Client zur Anzeige eines Levels mit Gegenständen</a:t>
            </a:r>
          </a:p>
          <a:p>
            <a:r>
              <a:rPr lang="de-DE" sz="2400" dirty="0"/>
              <a:t>Zoom / verkleinern</a:t>
            </a:r>
          </a:p>
          <a:p>
            <a:r>
              <a:rPr lang="de-DE" sz="2400" dirty="0"/>
              <a:t>Scrollen</a:t>
            </a:r>
          </a:p>
        </p:txBody>
      </p:sp>
      <p:pic>
        <p:nvPicPr>
          <p:cNvPr id="5" name="Grafik 4" descr="Schließen mit einfarbiger Füllung">
            <a:extLst>
              <a:ext uri="{FF2B5EF4-FFF2-40B4-BE49-F238E27FC236}">
                <a16:creationId xmlns:a16="http://schemas.microsoft.com/office/drawing/2014/main" id="{96530166-F242-191A-62EF-35C8E5577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8713" y="4492437"/>
            <a:ext cx="1229869" cy="1229869"/>
          </a:xfrm>
          <a:prstGeom prst="rect">
            <a:avLst/>
          </a:prstGeom>
        </p:spPr>
      </p:pic>
      <p:pic>
        <p:nvPicPr>
          <p:cNvPr id="6" name="Grafik 5" descr="Schließen mit einfarbiger Füllung">
            <a:extLst>
              <a:ext uri="{FF2B5EF4-FFF2-40B4-BE49-F238E27FC236}">
                <a16:creationId xmlns:a16="http://schemas.microsoft.com/office/drawing/2014/main" id="{EDACF0A5-9172-9C29-0FAB-F7E87312A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11728" y="1573355"/>
            <a:ext cx="368108" cy="368108"/>
          </a:xfrm>
          <a:prstGeom prst="rect">
            <a:avLst/>
          </a:prstGeom>
        </p:spPr>
      </p:pic>
      <p:pic>
        <p:nvPicPr>
          <p:cNvPr id="7" name="Grafik 6" descr="Schließen mit einfarbiger Füllung">
            <a:extLst>
              <a:ext uri="{FF2B5EF4-FFF2-40B4-BE49-F238E27FC236}">
                <a16:creationId xmlns:a16="http://schemas.microsoft.com/office/drawing/2014/main" id="{C57102B0-D1F0-8B90-E974-EE847BE29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11728" y="3318941"/>
            <a:ext cx="368108" cy="36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825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4923F14-999E-756E-E799-F6AD04110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Spielfigur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1BDDE3-4924-5D1B-0166-6A7324F49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7264" y="885651"/>
            <a:ext cx="6366663" cy="470050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400" dirty="0"/>
              <a:t>Spieler bekommen eine Spielfigur</a:t>
            </a:r>
          </a:p>
          <a:p>
            <a:r>
              <a:rPr lang="de-DE" sz="2400" dirty="0"/>
              <a:t>Spielfigur soll im Level bewegt werden können</a:t>
            </a:r>
          </a:p>
          <a:p>
            <a:r>
              <a:rPr lang="de-DE" sz="2400" dirty="0"/>
              <a:t>Spieler haben eine Geschwindigkeit, mit der sie sich durch den Level bewegen</a:t>
            </a:r>
          </a:p>
          <a:p>
            <a:endParaRPr lang="de-DE" sz="2400" dirty="0"/>
          </a:p>
          <a:p>
            <a:pPr marL="0" indent="0">
              <a:buNone/>
            </a:pPr>
            <a:r>
              <a:rPr lang="de-DE" sz="2400" dirty="0"/>
              <a:t>Inventarsystem</a:t>
            </a:r>
          </a:p>
          <a:p>
            <a:r>
              <a:rPr lang="de-DE" sz="2400" dirty="0"/>
              <a:t>Spieler kann Gegenstände aufheben</a:t>
            </a:r>
          </a:p>
          <a:p>
            <a:r>
              <a:rPr lang="de-DE" sz="2400" dirty="0"/>
              <a:t>Spieler kann Gegenstände ablegen</a:t>
            </a:r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endParaRPr lang="de-DE" sz="2400" dirty="0"/>
          </a:p>
        </p:txBody>
      </p:sp>
      <p:pic>
        <p:nvPicPr>
          <p:cNvPr id="4" name="Grafik 3" descr="Schließen mit einfarbiger Füllung">
            <a:extLst>
              <a:ext uri="{FF2B5EF4-FFF2-40B4-BE49-F238E27FC236}">
                <a16:creationId xmlns:a16="http://schemas.microsoft.com/office/drawing/2014/main" id="{7EC470A9-8C15-EB91-E1AE-157BD4959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8713" y="4492437"/>
            <a:ext cx="1229869" cy="1229869"/>
          </a:xfrm>
          <a:prstGeom prst="rect">
            <a:avLst/>
          </a:prstGeom>
        </p:spPr>
      </p:pic>
      <p:pic>
        <p:nvPicPr>
          <p:cNvPr id="6" name="Grafik 5" descr="Schließen mit einfarbiger Füllung">
            <a:extLst>
              <a:ext uri="{FF2B5EF4-FFF2-40B4-BE49-F238E27FC236}">
                <a16:creationId xmlns:a16="http://schemas.microsoft.com/office/drawing/2014/main" id="{B4148206-7CD4-F280-A6CB-AD86454FB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3617" y="1024715"/>
            <a:ext cx="368108" cy="368108"/>
          </a:xfrm>
          <a:prstGeom prst="rect">
            <a:avLst/>
          </a:prstGeom>
        </p:spPr>
      </p:pic>
      <p:pic>
        <p:nvPicPr>
          <p:cNvPr id="7" name="Grafik 6" descr="Schließen mit einfarbiger Füllung">
            <a:extLst>
              <a:ext uri="{FF2B5EF4-FFF2-40B4-BE49-F238E27FC236}">
                <a16:creationId xmlns:a16="http://schemas.microsoft.com/office/drawing/2014/main" id="{73A6BCA4-E8AE-5D70-F294-F3C693B36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3617" y="3203566"/>
            <a:ext cx="368108" cy="36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26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6AF4ABE2-381B-4B67-9C0F-27FFD64F7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4AA509EC-4C56-4A74-A517-3ECD04C3F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82070" y="2355786"/>
            <a:ext cx="7341665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8B698AF6-A274-8FE6-E5AE-E171E55C2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20689" y="2520377"/>
            <a:ext cx="5822343" cy="2439683"/>
          </a:xfrm>
        </p:spPr>
        <p:txBody>
          <a:bodyPr>
            <a:normAutofit/>
          </a:bodyPr>
          <a:lstStyle/>
          <a:p>
            <a:pPr algn="l"/>
            <a:r>
              <a:rPr lang="de-DE" sz="5400">
                <a:solidFill>
                  <a:srgbClr val="FFFFFF"/>
                </a:solidFill>
              </a:rPr>
              <a:t>Vielen Dank!</a:t>
            </a: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A2A4B91D-396F-F2F0-A913-78FF45A010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0689" y="4963425"/>
            <a:ext cx="6037467" cy="758843"/>
          </a:xfrm>
        </p:spPr>
        <p:txBody>
          <a:bodyPr anchor="t">
            <a:normAutofit/>
          </a:bodyPr>
          <a:lstStyle/>
          <a:p>
            <a:pPr algn="l"/>
            <a:r>
              <a:rPr lang="de-DE" sz="2000">
                <a:solidFill>
                  <a:srgbClr val="FFFFFF"/>
                </a:solidFill>
              </a:rPr>
              <a:t>Konrad Neitzel   &lt;konrad@kneitzel.de&gt;</a:t>
            </a:r>
          </a:p>
        </p:txBody>
      </p:sp>
      <p:sp>
        <p:nvSpPr>
          <p:cNvPr id="39" name="Freeform 5">
            <a:extLst>
              <a:ext uri="{FF2B5EF4-FFF2-40B4-BE49-F238E27FC236}">
                <a16:creationId xmlns:a16="http://schemas.microsoft.com/office/drawing/2014/main" id="{6FBC94C7-2F0E-4FBA-B442-0E0296AAA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82070" y="1654168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6CF43A2F-2E6F-44F4-A006-A10CF1DCB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16808" y="1311136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7">
            <a:extLst>
              <a:ext uri="{FF2B5EF4-FFF2-40B4-BE49-F238E27FC236}">
                <a16:creationId xmlns:a16="http://schemas.microsoft.com/office/drawing/2014/main" id="{F83DA5F0-0D4C-4E74-8A5C-F6CBD391F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16808" y="1126737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7798713-AB3F-41E3-8CE3-1C1FBCF7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528" y="1120021"/>
            <a:ext cx="3268481" cy="3509529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fik 1" descr="Ein Bild, das Text enthält.&#10;&#10;Automatisch generierte Beschreibung">
            <a:extLst>
              <a:ext uri="{FF2B5EF4-FFF2-40B4-BE49-F238E27FC236}">
                <a16:creationId xmlns:a16="http://schemas.microsoft.com/office/drawing/2014/main" id="{5ADEC5E1-AD3F-2E51-2D28-944D04A54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95" y="2251790"/>
            <a:ext cx="2961361" cy="129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214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</Words>
  <Application>Microsoft Macintosh PowerPoint</Application>
  <PresentationFormat>Breitbild</PresentationFormat>
  <Paragraphs>48</Paragraphs>
  <Slides>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JAdventure</vt:lpstr>
      <vt:lpstr>Level</vt:lpstr>
      <vt:lpstr>Gegenstände</vt:lpstr>
      <vt:lpstr>Ausdehnung</vt:lpstr>
      <vt:lpstr>Testobjekte</vt:lpstr>
      <vt:lpstr>Laden / Speichern</vt:lpstr>
      <vt:lpstr>Darstellung Level</vt:lpstr>
      <vt:lpstr>Spielfigur</vt:lpstr>
      <vt:lpstr>Vielen Dank!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</dc:title>
  <dc:creator>Konrad Neitzel</dc:creator>
  <cp:lastModifiedBy>Konrad Neitzel</cp:lastModifiedBy>
  <cp:revision>11</cp:revision>
  <dcterms:created xsi:type="dcterms:W3CDTF">2022-11-27T15:06:02Z</dcterms:created>
  <dcterms:modified xsi:type="dcterms:W3CDTF">2023-01-28T17:12:21Z</dcterms:modified>
</cp:coreProperties>
</file>