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1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F520E64-54F9-4414-A1BA-88E5D868E8CF}">
          <p14:sldIdLst>
            <p14:sldId id="256"/>
            <p14:sldId id="257"/>
            <p14:sldId id="259"/>
            <p14:sldId id="260"/>
            <p14:sldId id="262"/>
            <p14:sldId id="263"/>
            <p14:sldId id="261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46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248BF-2133-4993-A062-66C43C386D78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54CF-D290-4A38-ACA2-0DCA2DCA7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44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248BF-2133-4993-A062-66C43C386D78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54CF-D290-4A38-ACA2-0DCA2DCA7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02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248BF-2133-4993-A062-66C43C386D78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54CF-D290-4A38-ACA2-0DCA2DCA7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90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248BF-2133-4993-A062-66C43C386D78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54CF-D290-4A38-ACA2-0DCA2DCA7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248BF-2133-4993-A062-66C43C386D78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54CF-D290-4A38-ACA2-0DCA2DCA7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77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248BF-2133-4993-A062-66C43C386D78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54CF-D290-4A38-ACA2-0DCA2DCA7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26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248BF-2133-4993-A062-66C43C386D78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54CF-D290-4A38-ACA2-0DCA2DCA7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55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248BF-2133-4993-A062-66C43C386D78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54CF-D290-4A38-ACA2-0DCA2DCA7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198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248BF-2133-4993-A062-66C43C386D78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54CF-D290-4A38-ACA2-0DCA2DCA7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72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248BF-2133-4993-A062-66C43C386D78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54CF-D290-4A38-ACA2-0DCA2DCA7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82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248BF-2133-4993-A062-66C43C386D78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54CF-D290-4A38-ACA2-0DCA2DCA7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912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248BF-2133-4993-A062-66C43C386D78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A54CF-D290-4A38-ACA2-0DCA2DCA7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53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eet the woman behind India&amp;#39;s best bar | CNN Trave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" r="-257" b="-3"/>
          <a:stretch/>
        </p:blipFill>
        <p:spPr bwMode="auto">
          <a:xfrm>
            <a:off x="0" y="0"/>
            <a:ext cx="122174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5103674"/>
            <a:ext cx="12192000" cy="1754326"/>
          </a:xfrm>
          <a:prstGeom prst="rect">
            <a:avLst/>
          </a:prstGeom>
          <a:solidFill>
            <a:schemeClr val="accent4">
              <a:lumMod val="50000"/>
              <a:alpha val="41176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5103674"/>
            <a:ext cx="11023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Arial Black" panose="020B0A04020102020204" pitchFamily="34" charset="0"/>
              </a:rPr>
              <a:t>Bar Management System</a:t>
            </a:r>
          </a:p>
          <a:p>
            <a:r>
              <a:rPr lang="en-US" sz="3200" dirty="0">
                <a:solidFill>
                  <a:schemeClr val="bg1"/>
                </a:solidFill>
                <a:latin typeface="Arial Black" panose="020B0A04020102020204" pitchFamily="34" charset="0"/>
              </a:rPr>
              <a:t>Final Project: CS-5278</a:t>
            </a:r>
          </a:p>
          <a:p>
            <a:r>
              <a:rPr lang="en-US" sz="3200" dirty="0">
                <a:solidFill>
                  <a:schemeClr val="accent4"/>
                </a:solidFill>
                <a:latin typeface="Arial Black" panose="020B0A04020102020204" pitchFamily="34" charset="0"/>
              </a:rPr>
              <a:t>Kate Nelligan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5103674"/>
            <a:ext cx="12192000" cy="0"/>
          </a:xfrm>
          <a:prstGeom prst="line">
            <a:avLst/>
          </a:prstGeom>
          <a:ln w="762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Right Triangle 8"/>
          <p:cNvSpPr/>
          <p:nvPr/>
        </p:nvSpPr>
        <p:spPr>
          <a:xfrm flipH="1">
            <a:off x="4876799" y="5064125"/>
            <a:ext cx="7315199" cy="1793875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21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483758" y="2592615"/>
            <a:ext cx="9172388" cy="431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1.  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A graphical user interface that allows the end-user to place orders for drinks 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1041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Project Overview</a:t>
            </a:r>
          </a:p>
        </p:txBody>
      </p:sp>
      <p:sp>
        <p:nvSpPr>
          <p:cNvPr id="9" name="Pentagon 8"/>
          <p:cNvSpPr/>
          <p:nvPr/>
        </p:nvSpPr>
        <p:spPr>
          <a:xfrm>
            <a:off x="2483758" y="2192565"/>
            <a:ext cx="9334500" cy="400050"/>
          </a:xfrm>
          <a:prstGeom prst="homePlate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5"/>
                </a:solidFill>
              </a:rPr>
              <a:t>Feature Highlights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1291318"/>
            <a:ext cx="12192000" cy="5715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5"/>
                </a:solidFill>
              </a:rPr>
              <a:t>Description</a:t>
            </a:r>
            <a:r>
              <a:rPr lang="en-US" sz="2400" dirty="0">
                <a:solidFill>
                  <a:schemeClr val="accent5"/>
                </a:solidFill>
              </a:rPr>
              <a:t>: This project is meant to create an point of sale system for a bar.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83758" y="3045052"/>
            <a:ext cx="9172388" cy="431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2.  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A database to store all orders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483758" y="3510190"/>
            <a:ext cx="9172388" cy="431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3.  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A printing utility to print stored orders and information about the order.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483758" y="5003120"/>
            <a:ext cx="9172388" cy="431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1.  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Main method generates the GUI interface which includes an ordering system and display</a:t>
            </a:r>
          </a:p>
        </p:txBody>
      </p:sp>
      <p:sp>
        <p:nvSpPr>
          <p:cNvPr id="16" name="Pentagon 15"/>
          <p:cNvSpPr/>
          <p:nvPr/>
        </p:nvSpPr>
        <p:spPr>
          <a:xfrm>
            <a:off x="2483758" y="4603070"/>
            <a:ext cx="9334500" cy="400050"/>
          </a:xfrm>
          <a:prstGeom prst="homePlate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5"/>
                </a:solidFill>
              </a:rPr>
              <a:t>Architecture Highlights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83758" y="5455557"/>
            <a:ext cx="9172388" cy="431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2.  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Design patterns include a Factory method, Strategy patterns, and a Builder pattern 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483758" y="5920695"/>
            <a:ext cx="9172388" cy="431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3.  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Inheritance is used to distinguish between different types of drink types.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15" y="2201659"/>
            <a:ext cx="1686786" cy="168678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76" y="4607644"/>
            <a:ext cx="1695825" cy="1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219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041400"/>
            <a:ext cx="3044952" cy="29077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0" y="3949192"/>
            <a:ext cx="3044952" cy="29077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044952" y="1041400"/>
            <a:ext cx="3044952" cy="29077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044952" y="3950208"/>
            <a:ext cx="3044952" cy="29077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102096" y="1041400"/>
            <a:ext cx="3044952" cy="29077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102096" y="3949192"/>
            <a:ext cx="3044952" cy="29077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9147048" y="1041400"/>
            <a:ext cx="3044952" cy="29077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9147048" y="3950208"/>
            <a:ext cx="3044952" cy="29077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1041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Design Pattern and Object Oriented Focus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08" y="1943099"/>
            <a:ext cx="1618945" cy="16189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12192" y="1116584"/>
            <a:ext cx="3044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Inheritance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032760" y="1116584"/>
            <a:ext cx="3044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Polymorphism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065520" y="1116584"/>
            <a:ext cx="3044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Encapsulation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110472" y="1116584"/>
            <a:ext cx="3044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Information Hiding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384" y="4028475"/>
            <a:ext cx="3044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Abstraction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069336" y="4028475"/>
            <a:ext cx="3044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Strategy Pattern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102096" y="4028475"/>
            <a:ext cx="3044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Builder Pattern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147048" y="4028475"/>
            <a:ext cx="3044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Factory Pattern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165" y="1851225"/>
            <a:ext cx="1842719" cy="184271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815" y="1600076"/>
            <a:ext cx="2314361" cy="231436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1034" y="1812404"/>
            <a:ext cx="1836979" cy="183697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84" y="4506852"/>
            <a:ext cx="2173151" cy="217315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038" y="4630495"/>
            <a:ext cx="1663548" cy="1663548"/>
          </a:xfrm>
          <a:prstGeom prst="rect">
            <a:avLst/>
          </a:prstGeom>
        </p:spPr>
      </p:pic>
      <p:pic>
        <p:nvPicPr>
          <p:cNvPr id="2054" name="Picture 6" descr="Factory Creative Vector Design Chimney Icon - Factory Vector Png Clipart -  Full Size Clipart (#4070722) - PinClipart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0111" y="4506852"/>
            <a:ext cx="1947347" cy="1910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onstruction worker - Free people icons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475" y="4601123"/>
            <a:ext cx="1816563" cy="181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296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/>
          <p:cNvCxnSpPr/>
          <p:nvPr/>
        </p:nvCxnSpPr>
        <p:spPr>
          <a:xfrm>
            <a:off x="8048381" y="5477997"/>
            <a:ext cx="1005840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30650" y="1188720"/>
            <a:ext cx="2414016" cy="22677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1041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Program Architecture Diagram: Overall</a:t>
            </a:r>
          </a:p>
        </p:txBody>
      </p:sp>
      <p:pic>
        <p:nvPicPr>
          <p:cNvPr id="4098" name="Picture 2" descr="Window layout Icon | Small &amp;amp; Flat Iconset | paom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893" y="1542798"/>
            <a:ext cx="1819529" cy="18195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899877" y="1223955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GUI</a:t>
            </a:r>
          </a:p>
        </p:txBody>
      </p:sp>
      <p:sp>
        <p:nvSpPr>
          <p:cNvPr id="56" name="Rectangle 55"/>
          <p:cNvSpPr/>
          <p:nvPr/>
        </p:nvSpPr>
        <p:spPr>
          <a:xfrm>
            <a:off x="9014434" y="1199393"/>
            <a:ext cx="2414016" cy="22677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9183661" y="1234628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Order Database</a:t>
            </a:r>
            <a:endParaRPr lang="en-US" dirty="0"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5FEF4A16-3F5A-4DCE-B6FA-6CBB055C16D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554" y="1828645"/>
            <a:ext cx="1413775" cy="14137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CB6AD266-51ED-4142-9DE9-F5E592C433CE}"/>
              </a:ext>
            </a:extLst>
          </p:cNvPr>
          <p:cNvSpPr/>
          <p:nvPr/>
        </p:nvSpPr>
        <p:spPr>
          <a:xfrm>
            <a:off x="7544864" y="2035103"/>
            <a:ext cx="1155622" cy="734886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EB83FF-A122-4997-BDB5-2674A1ACFE50}"/>
              </a:ext>
            </a:extLst>
          </p:cNvPr>
          <p:cNvSpPr txBox="1"/>
          <p:nvPr/>
        </p:nvSpPr>
        <p:spPr>
          <a:xfrm>
            <a:off x="7412995" y="1688143"/>
            <a:ext cx="143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Connects to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4B94EE6-E53E-4C99-B6D2-9173169CF1DA}"/>
              </a:ext>
            </a:extLst>
          </p:cNvPr>
          <p:cNvSpPr/>
          <p:nvPr/>
        </p:nvSpPr>
        <p:spPr>
          <a:xfrm>
            <a:off x="4850357" y="1203766"/>
            <a:ext cx="2414016" cy="22677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ED74AC-C164-4334-A6C4-1620A073C6EE}"/>
              </a:ext>
            </a:extLst>
          </p:cNvPr>
          <p:cNvSpPr txBox="1"/>
          <p:nvPr/>
        </p:nvSpPr>
        <p:spPr>
          <a:xfrm>
            <a:off x="5019584" y="1239001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Order Object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275098B-B61C-4507-8EFE-ECC4330866BB}"/>
              </a:ext>
            </a:extLst>
          </p:cNvPr>
          <p:cNvSpPr/>
          <p:nvPr/>
        </p:nvSpPr>
        <p:spPr>
          <a:xfrm>
            <a:off x="3397491" y="1995312"/>
            <a:ext cx="1155622" cy="734886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E2A880-F9DA-4664-825B-75C01EE7496C}"/>
              </a:ext>
            </a:extLst>
          </p:cNvPr>
          <p:cNvSpPr txBox="1"/>
          <p:nvPr/>
        </p:nvSpPr>
        <p:spPr>
          <a:xfrm>
            <a:off x="3265622" y="1648352"/>
            <a:ext cx="143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Generates an</a:t>
            </a:r>
          </a:p>
        </p:txBody>
      </p:sp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DA7EB4AD-FC8B-43AC-9F18-36351CBEA8E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353" y="1643568"/>
            <a:ext cx="1542952" cy="1542952"/>
          </a:xfrm>
          <a:prstGeom prst="rect">
            <a:avLst/>
          </a:prstGeom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375643AD-3E0C-4B8A-85C8-B8CD0488D45A}"/>
              </a:ext>
            </a:extLst>
          </p:cNvPr>
          <p:cNvSpPr/>
          <p:nvPr/>
        </p:nvSpPr>
        <p:spPr>
          <a:xfrm rot="5400000">
            <a:off x="5629199" y="3539257"/>
            <a:ext cx="661823" cy="734886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D64064-B992-4999-A481-3EE5D02E61B9}"/>
              </a:ext>
            </a:extLst>
          </p:cNvPr>
          <p:cNvSpPr txBox="1"/>
          <p:nvPr/>
        </p:nvSpPr>
        <p:spPr>
          <a:xfrm>
            <a:off x="6437829" y="3677136"/>
            <a:ext cx="1029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C6A68AB-3E14-4E8E-8ADC-4F441C825BAA}"/>
              </a:ext>
            </a:extLst>
          </p:cNvPr>
          <p:cNvSpPr/>
          <p:nvPr/>
        </p:nvSpPr>
        <p:spPr>
          <a:xfrm>
            <a:off x="732420" y="4252127"/>
            <a:ext cx="2414016" cy="22677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B93C10F-3F71-4755-8BD0-A7088BC7337A}"/>
              </a:ext>
            </a:extLst>
          </p:cNvPr>
          <p:cNvSpPr/>
          <p:nvPr/>
        </p:nvSpPr>
        <p:spPr>
          <a:xfrm>
            <a:off x="4888992" y="4252127"/>
            <a:ext cx="2414016" cy="22677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Picture 2" descr="Soda - Free food icons">
            <a:extLst>
              <a:ext uri="{FF2B5EF4-FFF2-40B4-BE49-F238E27FC236}">
                <a16:creationId xmlns:a16="http://schemas.microsoft.com/office/drawing/2014/main" id="{ECEEB28A-B091-4CD4-B562-A845098A0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837" y="4638527"/>
            <a:ext cx="1754326" cy="175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5E6860E-F5EC-4F3A-B0ED-4BC4EABA1267}"/>
              </a:ext>
            </a:extLst>
          </p:cNvPr>
          <p:cNvSpPr txBox="1"/>
          <p:nvPr/>
        </p:nvSpPr>
        <p:spPr>
          <a:xfrm>
            <a:off x="780301" y="4316450"/>
            <a:ext cx="2325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Inventory Database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329918-6AE7-4432-9A18-7214BEE057F3}"/>
              </a:ext>
            </a:extLst>
          </p:cNvPr>
          <p:cNvSpPr txBox="1"/>
          <p:nvPr/>
        </p:nvSpPr>
        <p:spPr>
          <a:xfrm>
            <a:off x="4932534" y="4279840"/>
            <a:ext cx="2325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Drink Object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6A68AB-3E14-4E8E-8ADC-4F441C825BAA}"/>
              </a:ext>
            </a:extLst>
          </p:cNvPr>
          <p:cNvSpPr/>
          <p:nvPr/>
        </p:nvSpPr>
        <p:spPr>
          <a:xfrm>
            <a:off x="9014433" y="4237612"/>
            <a:ext cx="2414016" cy="22677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AD707DC-D524-4F2A-97A7-DB004304BDD6}"/>
              </a:ext>
            </a:extLst>
          </p:cNvPr>
          <p:cNvSpPr txBox="1"/>
          <p:nvPr/>
        </p:nvSpPr>
        <p:spPr>
          <a:xfrm>
            <a:off x="9033689" y="4702230"/>
            <a:ext cx="24140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Order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Bartender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Drinks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Drink Quantities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5E6860E-F5EC-4F3A-B0ED-4BC4EABA1267}"/>
              </a:ext>
            </a:extLst>
          </p:cNvPr>
          <p:cNvSpPr txBox="1"/>
          <p:nvPr/>
        </p:nvSpPr>
        <p:spPr>
          <a:xfrm>
            <a:off x="9115281" y="4257229"/>
            <a:ext cx="2325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Stores information 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264908" y="3186520"/>
            <a:ext cx="795963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8051517" y="3186520"/>
            <a:ext cx="0" cy="228600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5" name="Arrow: Right 20">
            <a:extLst>
              <a:ext uri="{FF2B5EF4-FFF2-40B4-BE49-F238E27FC236}">
                <a16:creationId xmlns:a16="http://schemas.microsoft.com/office/drawing/2014/main" id="{375643AD-3E0C-4B8A-85C8-B8CD0488D45A}"/>
              </a:ext>
            </a:extLst>
          </p:cNvPr>
          <p:cNvSpPr/>
          <p:nvPr/>
        </p:nvSpPr>
        <p:spPr>
          <a:xfrm rot="5400000">
            <a:off x="1606745" y="3484224"/>
            <a:ext cx="661823" cy="734886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3EB83FF-A122-4997-BDB5-2674A1ACFE50}"/>
              </a:ext>
            </a:extLst>
          </p:cNvPr>
          <p:cNvSpPr txBox="1"/>
          <p:nvPr/>
        </p:nvSpPr>
        <p:spPr>
          <a:xfrm>
            <a:off x="2373652" y="3669613"/>
            <a:ext cx="143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Connects to</a:t>
            </a:r>
          </a:p>
        </p:txBody>
      </p:sp>
      <p:pic>
        <p:nvPicPr>
          <p:cNvPr id="37" name="Picture 36" descr="Icon&#10;&#10;Description automatically generated">
            <a:extLst>
              <a:ext uri="{FF2B5EF4-FFF2-40B4-BE49-F238E27FC236}">
                <a16:creationId xmlns:a16="http://schemas.microsoft.com/office/drawing/2014/main" id="{5FEF4A16-3F5A-4DCE-B6FA-6CBB055C16D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829" y="4895923"/>
            <a:ext cx="1413775" cy="14137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14665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0" y="1041400"/>
            <a:ext cx="5334000" cy="5816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58000" y="1041400"/>
            <a:ext cx="5334000" cy="60680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Components of Drink Objects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1041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Program Architecture Diagram: Drink Objects</a:t>
            </a:r>
          </a:p>
        </p:txBody>
      </p:sp>
      <p:pic>
        <p:nvPicPr>
          <p:cNvPr id="3074" name="Picture 2" descr="Soda - Free food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55788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ree Cherry Flat Emoji Icon - Available in SVG, PNG, EPS, AI &amp;amp; Icon fon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1922">
            <a:off x="971186" y="1740020"/>
            <a:ext cx="1197737" cy="1197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1915886" y="2308913"/>
            <a:ext cx="4064000" cy="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59086" y="193958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Garnish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236686" y="3047577"/>
            <a:ext cx="2732314" cy="0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48200" y="267824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Ice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247572" y="4469367"/>
            <a:ext cx="2732314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26857" y="4100035"/>
            <a:ext cx="160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Drink Type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614057" y="5891156"/>
            <a:ext cx="2354943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648200" y="552182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Glass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181088" y="1939581"/>
            <a:ext cx="455371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Abstract Drink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Derived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Brand/Product name (beer)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Drink subtype (red or white wine)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Garnish (mixed drinks only)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Composite ingredients (mixed drinks only)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845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115">
            <a:extLst>
              <a:ext uri="{FF2B5EF4-FFF2-40B4-BE49-F238E27FC236}">
                <a16:creationId xmlns:a16="http://schemas.microsoft.com/office/drawing/2014/main" id="{9E22C0AB-3FEE-4FE0-91DE-35050C53D30A}"/>
              </a:ext>
            </a:extLst>
          </p:cNvPr>
          <p:cNvSpPr/>
          <p:nvPr/>
        </p:nvSpPr>
        <p:spPr>
          <a:xfrm>
            <a:off x="0" y="4382615"/>
            <a:ext cx="6002231" cy="24753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BD772D-AD1C-4AA0-924C-36A7D684D09F}"/>
              </a:ext>
            </a:extLst>
          </p:cNvPr>
          <p:cNvSpPr/>
          <p:nvPr/>
        </p:nvSpPr>
        <p:spPr>
          <a:xfrm>
            <a:off x="0" y="3327818"/>
            <a:ext cx="12192000" cy="8250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1041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Program Architecture Diagram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7FE0DE-94FE-4ECE-BFE5-CD47BAFE55C7}"/>
              </a:ext>
            </a:extLst>
          </p:cNvPr>
          <p:cNvSpPr/>
          <p:nvPr/>
        </p:nvSpPr>
        <p:spPr>
          <a:xfrm>
            <a:off x="93619" y="1262743"/>
            <a:ext cx="1354364" cy="64225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Main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44FF69E-5ACC-48CE-9019-0B7F4D7A25D7}"/>
              </a:ext>
            </a:extLst>
          </p:cNvPr>
          <p:cNvSpPr/>
          <p:nvPr/>
        </p:nvSpPr>
        <p:spPr>
          <a:xfrm>
            <a:off x="1846218" y="1262743"/>
            <a:ext cx="1369421" cy="64225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Inventory</a:t>
            </a:r>
            <a:br>
              <a:rPr lang="en-US" b="1" dirty="0">
                <a:solidFill>
                  <a:schemeClr val="accent5"/>
                </a:solidFill>
              </a:rPr>
            </a:br>
            <a:r>
              <a:rPr lang="en-US" b="1" dirty="0">
                <a:solidFill>
                  <a:schemeClr val="accent5"/>
                </a:solidFill>
              </a:rPr>
              <a:t>Database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C5B45C2-8782-4231-9F2D-DAF49B647C2E}"/>
              </a:ext>
            </a:extLst>
          </p:cNvPr>
          <p:cNvSpPr/>
          <p:nvPr/>
        </p:nvSpPr>
        <p:spPr>
          <a:xfrm>
            <a:off x="3614059" y="1262742"/>
            <a:ext cx="1354364" cy="64225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Order Panel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1E0C794-AC03-481E-8D77-5940AFE07BC6}"/>
              </a:ext>
            </a:extLst>
          </p:cNvPr>
          <p:cNvSpPr/>
          <p:nvPr/>
        </p:nvSpPr>
        <p:spPr>
          <a:xfrm>
            <a:off x="1511483" y="1423305"/>
            <a:ext cx="271236" cy="321129"/>
          </a:xfrm>
          <a:prstGeom prst="rightArrow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47EC41D3-3FE6-4519-AD3C-FF93B23CD6A1}"/>
              </a:ext>
            </a:extLst>
          </p:cNvPr>
          <p:cNvSpPr/>
          <p:nvPr/>
        </p:nvSpPr>
        <p:spPr>
          <a:xfrm>
            <a:off x="3279323" y="1423305"/>
            <a:ext cx="271236" cy="321129"/>
          </a:xfrm>
          <a:prstGeom prst="rightArrow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BF1D94E-16E4-4A59-801F-81EA7D9001F6}"/>
              </a:ext>
            </a:extLst>
          </p:cNvPr>
          <p:cNvSpPr/>
          <p:nvPr/>
        </p:nvSpPr>
        <p:spPr>
          <a:xfrm>
            <a:off x="5404761" y="1262742"/>
            <a:ext cx="1354364" cy="64225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Order Database</a:t>
            </a:r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D8E70CE2-86E4-45D3-BCF0-785F739C5E28}"/>
              </a:ext>
            </a:extLst>
          </p:cNvPr>
          <p:cNvSpPr/>
          <p:nvPr/>
        </p:nvSpPr>
        <p:spPr>
          <a:xfrm>
            <a:off x="5067303" y="1423305"/>
            <a:ext cx="271236" cy="321129"/>
          </a:xfrm>
          <a:prstGeom prst="rightArrow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8E7BB10-9626-4046-BD7D-CFA724E82C43}"/>
              </a:ext>
            </a:extLst>
          </p:cNvPr>
          <p:cNvSpPr/>
          <p:nvPr/>
        </p:nvSpPr>
        <p:spPr>
          <a:xfrm>
            <a:off x="7206343" y="1262742"/>
            <a:ext cx="1354364" cy="64225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Order</a:t>
            </a:r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06C68B39-D5FA-484E-AFB7-C54FB318602C}"/>
              </a:ext>
            </a:extLst>
          </p:cNvPr>
          <p:cNvSpPr/>
          <p:nvPr/>
        </p:nvSpPr>
        <p:spPr>
          <a:xfrm>
            <a:off x="6848023" y="1426025"/>
            <a:ext cx="271236" cy="321129"/>
          </a:xfrm>
          <a:prstGeom prst="rightArrow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63D7E7E-077A-4D2B-AD47-8A8B7355B7AE}"/>
              </a:ext>
            </a:extLst>
          </p:cNvPr>
          <p:cNvSpPr/>
          <p:nvPr/>
        </p:nvSpPr>
        <p:spPr>
          <a:xfrm>
            <a:off x="9007925" y="1262742"/>
            <a:ext cx="1354364" cy="64225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Drink Factory</a:t>
            </a:r>
          </a:p>
        </p:txBody>
      </p:sp>
      <p:sp>
        <p:nvSpPr>
          <p:cNvPr id="78" name="Arrow: Right 77">
            <a:extLst>
              <a:ext uri="{FF2B5EF4-FFF2-40B4-BE49-F238E27FC236}">
                <a16:creationId xmlns:a16="http://schemas.microsoft.com/office/drawing/2014/main" id="{1A948470-6D77-4562-8643-7E29127F6341}"/>
              </a:ext>
            </a:extLst>
          </p:cNvPr>
          <p:cNvSpPr/>
          <p:nvPr/>
        </p:nvSpPr>
        <p:spPr>
          <a:xfrm>
            <a:off x="8649605" y="1426025"/>
            <a:ext cx="271236" cy="321129"/>
          </a:xfrm>
          <a:prstGeom prst="rightArrow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40DC34C-4DAB-434A-B94A-38DF9929D0A8}"/>
              </a:ext>
            </a:extLst>
          </p:cNvPr>
          <p:cNvSpPr/>
          <p:nvPr/>
        </p:nvSpPr>
        <p:spPr>
          <a:xfrm>
            <a:off x="10745053" y="1262742"/>
            <a:ext cx="1354364" cy="64225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Drink and Quantity</a:t>
            </a:r>
          </a:p>
        </p:txBody>
      </p: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EF2F561B-BD5F-4873-BB10-66D0C60E71E3}"/>
              </a:ext>
            </a:extLst>
          </p:cNvPr>
          <p:cNvSpPr/>
          <p:nvPr/>
        </p:nvSpPr>
        <p:spPr>
          <a:xfrm rot="5400000">
            <a:off x="9549488" y="1965776"/>
            <a:ext cx="271236" cy="321129"/>
          </a:xfrm>
          <a:prstGeom prst="rightArrow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2974FDC1-D705-4FD5-BB82-FBB869BC2FB4}"/>
              </a:ext>
            </a:extLst>
          </p:cNvPr>
          <p:cNvSpPr/>
          <p:nvPr/>
        </p:nvSpPr>
        <p:spPr>
          <a:xfrm>
            <a:off x="10433928" y="1423304"/>
            <a:ext cx="271236" cy="321129"/>
          </a:xfrm>
          <a:prstGeom prst="rightArrow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E92FB14-F117-4862-9A50-B40FCF3C728F}"/>
              </a:ext>
            </a:extLst>
          </p:cNvPr>
          <p:cNvSpPr/>
          <p:nvPr/>
        </p:nvSpPr>
        <p:spPr>
          <a:xfrm>
            <a:off x="9007925" y="2335439"/>
            <a:ext cx="1354364" cy="642257"/>
          </a:xfrm>
          <a:prstGeom prst="rect">
            <a:avLst/>
          </a:prstGeom>
          <a:solidFill>
            <a:schemeClr val="accent5"/>
          </a:solidFill>
          <a:ln w="31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4"/>
                </a:solidFill>
              </a:rPr>
              <a:t>&lt;&lt;abstract&gt;&gt; </a:t>
            </a:r>
            <a:r>
              <a:rPr lang="en-US" b="1" dirty="0">
                <a:solidFill>
                  <a:schemeClr val="accent4"/>
                </a:solidFill>
              </a:rPr>
              <a:t>Drink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205FCAC-FC2B-4D2C-9527-82C9BE4BFD15}"/>
              </a:ext>
            </a:extLst>
          </p:cNvPr>
          <p:cNvSpPr/>
          <p:nvPr/>
        </p:nvSpPr>
        <p:spPr>
          <a:xfrm>
            <a:off x="9999518" y="3412741"/>
            <a:ext cx="1354364" cy="64225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Wine</a:t>
            </a:r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05F0C360-3BC4-4E66-B610-9ABDD4D3AF34}"/>
              </a:ext>
            </a:extLst>
          </p:cNvPr>
          <p:cNvSpPr/>
          <p:nvPr/>
        </p:nvSpPr>
        <p:spPr>
          <a:xfrm rot="5400000">
            <a:off x="9552430" y="2992193"/>
            <a:ext cx="271236" cy="321129"/>
          </a:xfrm>
          <a:prstGeom prst="rightArrow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FDEDDD7-7CBD-4C6A-85C8-38E2107D6C59}"/>
              </a:ext>
            </a:extLst>
          </p:cNvPr>
          <p:cNvSpPr/>
          <p:nvPr/>
        </p:nvSpPr>
        <p:spPr>
          <a:xfrm>
            <a:off x="6932328" y="3419230"/>
            <a:ext cx="1354364" cy="64225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Beer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B8F7818-42CF-44FC-B2D3-6668EC70DD14}"/>
              </a:ext>
            </a:extLst>
          </p:cNvPr>
          <p:cNvSpPr txBox="1"/>
          <p:nvPr/>
        </p:nvSpPr>
        <p:spPr>
          <a:xfrm>
            <a:off x="3045070" y="3030177"/>
            <a:ext cx="6101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accent5"/>
                </a:solidFill>
              </a:rPr>
              <a:t>Drink Classes and Hierarchy</a:t>
            </a:r>
          </a:p>
        </p:txBody>
      </p:sp>
      <p:sp>
        <p:nvSpPr>
          <p:cNvPr id="89" name="Arrow: Right 88">
            <a:extLst>
              <a:ext uri="{FF2B5EF4-FFF2-40B4-BE49-F238E27FC236}">
                <a16:creationId xmlns:a16="http://schemas.microsoft.com/office/drawing/2014/main" id="{973E6DB2-0482-427A-BE0B-8C545FBB2C00}"/>
              </a:ext>
            </a:extLst>
          </p:cNvPr>
          <p:cNvSpPr/>
          <p:nvPr/>
        </p:nvSpPr>
        <p:spPr>
          <a:xfrm rot="5400000">
            <a:off x="7473891" y="4237674"/>
            <a:ext cx="271236" cy="321129"/>
          </a:xfrm>
          <a:prstGeom prst="rightArrow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Arrow: Right 89">
            <a:extLst>
              <a:ext uri="{FF2B5EF4-FFF2-40B4-BE49-F238E27FC236}">
                <a16:creationId xmlns:a16="http://schemas.microsoft.com/office/drawing/2014/main" id="{784E060C-418D-4DCD-8263-9F53DD7A10F5}"/>
              </a:ext>
            </a:extLst>
          </p:cNvPr>
          <p:cNvSpPr/>
          <p:nvPr/>
        </p:nvSpPr>
        <p:spPr>
          <a:xfrm rot="5400000">
            <a:off x="10541081" y="4237674"/>
            <a:ext cx="271236" cy="321129"/>
          </a:xfrm>
          <a:prstGeom prst="rightArrow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23102EF-49F5-4A44-AF22-D7A5EC057F13}"/>
              </a:ext>
            </a:extLst>
          </p:cNvPr>
          <p:cNvSpPr/>
          <p:nvPr/>
        </p:nvSpPr>
        <p:spPr>
          <a:xfrm>
            <a:off x="6932328" y="4638132"/>
            <a:ext cx="1354364" cy="64225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Draft/Bottle Beers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6783365-2E8F-412C-84E7-BEF21CF79EDC}"/>
              </a:ext>
            </a:extLst>
          </p:cNvPr>
          <p:cNvSpPr/>
          <p:nvPr/>
        </p:nvSpPr>
        <p:spPr>
          <a:xfrm>
            <a:off x="9994781" y="4638132"/>
            <a:ext cx="1354364" cy="64225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Red/White Wine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BDCC63B-9B19-4221-8AAA-D22688EF5A56}"/>
              </a:ext>
            </a:extLst>
          </p:cNvPr>
          <p:cNvCxnSpPr/>
          <p:nvPr/>
        </p:nvCxnSpPr>
        <p:spPr>
          <a:xfrm>
            <a:off x="2297464" y="3740358"/>
            <a:ext cx="1488406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C8536473-89BE-4A65-88DD-ABB4CDC375B4}"/>
              </a:ext>
            </a:extLst>
          </p:cNvPr>
          <p:cNvSpPr/>
          <p:nvPr/>
        </p:nvSpPr>
        <p:spPr>
          <a:xfrm>
            <a:off x="3785870" y="3412082"/>
            <a:ext cx="1354364" cy="642257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Liquor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A46A29E-E29A-47CE-BE91-C4B55CB32406}"/>
              </a:ext>
            </a:extLst>
          </p:cNvPr>
          <p:cNvSpPr/>
          <p:nvPr/>
        </p:nvSpPr>
        <p:spPr>
          <a:xfrm>
            <a:off x="943100" y="3412082"/>
            <a:ext cx="1354364" cy="642257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Non-alcoholic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3CC7D60-89FE-4459-AECE-8C60A1A24B03}"/>
              </a:ext>
            </a:extLst>
          </p:cNvPr>
          <p:cNvCxnSpPr>
            <a:cxnSpLocks/>
          </p:cNvCxnSpPr>
          <p:nvPr/>
        </p:nvCxnSpPr>
        <p:spPr>
          <a:xfrm flipV="1">
            <a:off x="3025096" y="3740358"/>
            <a:ext cx="0" cy="67957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5" name="Arrow: Right 94">
            <a:extLst>
              <a:ext uri="{FF2B5EF4-FFF2-40B4-BE49-F238E27FC236}">
                <a16:creationId xmlns:a16="http://schemas.microsoft.com/office/drawing/2014/main" id="{28A22AEC-AB38-4E47-8240-86C3810180AF}"/>
              </a:ext>
            </a:extLst>
          </p:cNvPr>
          <p:cNvSpPr/>
          <p:nvPr/>
        </p:nvSpPr>
        <p:spPr>
          <a:xfrm rot="5400000">
            <a:off x="2889477" y="4357290"/>
            <a:ext cx="271236" cy="321129"/>
          </a:xfrm>
          <a:prstGeom prst="rightArrow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84BB980-CB3B-4039-9301-75F74679EA24}"/>
              </a:ext>
            </a:extLst>
          </p:cNvPr>
          <p:cNvSpPr/>
          <p:nvPr/>
        </p:nvSpPr>
        <p:spPr>
          <a:xfrm>
            <a:off x="399103" y="5983494"/>
            <a:ext cx="1354364" cy="642257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Mixed Drink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42E45C6-B1B2-4F89-B7E3-0DBEB026C725}"/>
              </a:ext>
            </a:extLst>
          </p:cNvPr>
          <p:cNvCxnSpPr>
            <a:cxnSpLocks/>
          </p:cNvCxnSpPr>
          <p:nvPr/>
        </p:nvCxnSpPr>
        <p:spPr>
          <a:xfrm flipV="1">
            <a:off x="1058412" y="5092908"/>
            <a:ext cx="0" cy="67957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3" name="Arrow: Right 102">
            <a:extLst>
              <a:ext uri="{FF2B5EF4-FFF2-40B4-BE49-F238E27FC236}">
                <a16:creationId xmlns:a16="http://schemas.microsoft.com/office/drawing/2014/main" id="{E16CF126-8A7D-4A2B-A3BF-D5FE4DC0E140}"/>
              </a:ext>
            </a:extLst>
          </p:cNvPr>
          <p:cNvSpPr/>
          <p:nvPr/>
        </p:nvSpPr>
        <p:spPr>
          <a:xfrm rot="5400000">
            <a:off x="922793" y="5628653"/>
            <a:ext cx="271236" cy="321129"/>
          </a:xfrm>
          <a:prstGeom prst="rightArrow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E1DF08C-24E5-4E30-9B5B-36FCC95AA10D}"/>
              </a:ext>
            </a:extLst>
          </p:cNvPr>
          <p:cNvSpPr/>
          <p:nvPr/>
        </p:nvSpPr>
        <p:spPr>
          <a:xfrm>
            <a:off x="391889" y="4638131"/>
            <a:ext cx="1354364" cy="6422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accent5"/>
                </a:solidFill>
              </a:rPr>
              <a:t>&lt;&lt;interface&gt;&gt; </a:t>
            </a:r>
            <a:r>
              <a:rPr lang="en-US" sz="1600" b="1" dirty="0">
                <a:solidFill>
                  <a:schemeClr val="accent5"/>
                </a:solidFill>
              </a:rPr>
              <a:t>Mixed Drink Recipe</a:t>
            </a:r>
            <a:endParaRPr lang="en-US" sz="1400" b="1" dirty="0">
              <a:solidFill>
                <a:schemeClr val="accent5"/>
              </a:solidFill>
            </a:endParaRP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D0D9959-18BA-40A2-8B38-FF65677C7B51}"/>
              </a:ext>
            </a:extLst>
          </p:cNvPr>
          <p:cNvCxnSpPr>
            <a:cxnSpLocks/>
          </p:cNvCxnSpPr>
          <p:nvPr/>
        </p:nvCxnSpPr>
        <p:spPr>
          <a:xfrm flipV="1">
            <a:off x="4934311" y="5092908"/>
            <a:ext cx="0" cy="67957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5" name="Arrow: Right 104">
            <a:extLst>
              <a:ext uri="{FF2B5EF4-FFF2-40B4-BE49-F238E27FC236}">
                <a16:creationId xmlns:a16="http://schemas.microsoft.com/office/drawing/2014/main" id="{BDE16B39-0538-46DC-A4F0-F7B83355151A}"/>
              </a:ext>
            </a:extLst>
          </p:cNvPr>
          <p:cNvSpPr/>
          <p:nvPr/>
        </p:nvSpPr>
        <p:spPr>
          <a:xfrm rot="5400000">
            <a:off x="4798692" y="5628653"/>
            <a:ext cx="271236" cy="321129"/>
          </a:xfrm>
          <a:prstGeom prst="rightArrow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620D2BE-D11C-44A6-B940-8363A5C7CCE3}"/>
              </a:ext>
            </a:extLst>
          </p:cNvPr>
          <p:cNvSpPr/>
          <p:nvPr/>
        </p:nvSpPr>
        <p:spPr>
          <a:xfrm>
            <a:off x="4288015" y="4638132"/>
            <a:ext cx="1354364" cy="6422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accent5"/>
                </a:solidFill>
              </a:rPr>
              <a:t>&lt;&lt;interface&gt;&gt; </a:t>
            </a:r>
            <a:r>
              <a:rPr lang="en-US" sz="1600" b="1" dirty="0">
                <a:solidFill>
                  <a:schemeClr val="accent5"/>
                </a:solidFill>
              </a:rPr>
              <a:t>Drink Builder</a:t>
            </a:r>
            <a:endParaRPr lang="en-US" sz="1400" b="1" dirty="0">
              <a:solidFill>
                <a:schemeClr val="accent5"/>
              </a:solidFill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1B48FE2-51ED-4A60-8944-BF013FD6CFC8}"/>
              </a:ext>
            </a:extLst>
          </p:cNvPr>
          <p:cNvSpPr/>
          <p:nvPr/>
        </p:nvSpPr>
        <p:spPr>
          <a:xfrm>
            <a:off x="4257128" y="5983494"/>
            <a:ext cx="1354364" cy="642257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Mixed Drink Builder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B5F1691-5D67-41A0-BF19-4419E5062AB1}"/>
              </a:ext>
            </a:extLst>
          </p:cNvPr>
          <p:cNvSpPr/>
          <p:nvPr/>
        </p:nvSpPr>
        <p:spPr>
          <a:xfrm>
            <a:off x="2324487" y="5982383"/>
            <a:ext cx="1354364" cy="642257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Mixologist</a:t>
            </a:r>
          </a:p>
        </p:txBody>
      </p:sp>
      <p:sp>
        <p:nvSpPr>
          <p:cNvPr id="108" name="Arrow: Right 107">
            <a:extLst>
              <a:ext uri="{FF2B5EF4-FFF2-40B4-BE49-F238E27FC236}">
                <a16:creationId xmlns:a16="http://schemas.microsoft.com/office/drawing/2014/main" id="{452773E0-21DC-45FC-ADAB-DD3266637215}"/>
              </a:ext>
            </a:extLst>
          </p:cNvPr>
          <p:cNvSpPr/>
          <p:nvPr/>
        </p:nvSpPr>
        <p:spPr>
          <a:xfrm rot="10800000">
            <a:off x="3820179" y="6156519"/>
            <a:ext cx="271236" cy="321129"/>
          </a:xfrm>
          <a:prstGeom prst="rightArrow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Arrow: Right 108">
            <a:extLst>
              <a:ext uri="{FF2B5EF4-FFF2-40B4-BE49-F238E27FC236}">
                <a16:creationId xmlns:a16="http://schemas.microsoft.com/office/drawing/2014/main" id="{DDE5E3EA-BD1F-4EE1-851D-E65324FE0AF5}"/>
              </a:ext>
            </a:extLst>
          </p:cNvPr>
          <p:cNvSpPr/>
          <p:nvPr/>
        </p:nvSpPr>
        <p:spPr>
          <a:xfrm rot="10800000">
            <a:off x="1881869" y="6156520"/>
            <a:ext cx="271236" cy="321129"/>
          </a:xfrm>
          <a:prstGeom prst="rightArrow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B3B6AC-76E4-4BBD-B471-24BB29645C24}"/>
              </a:ext>
            </a:extLst>
          </p:cNvPr>
          <p:cNvSpPr/>
          <p:nvPr/>
        </p:nvSpPr>
        <p:spPr>
          <a:xfrm>
            <a:off x="6189769" y="5772478"/>
            <a:ext cx="6002231" cy="10855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24754FEE-6C9C-4224-A9A4-E22421B55A02}"/>
              </a:ext>
            </a:extLst>
          </p:cNvPr>
          <p:cNvSpPr/>
          <p:nvPr/>
        </p:nvSpPr>
        <p:spPr>
          <a:xfrm>
            <a:off x="6687870" y="5982383"/>
            <a:ext cx="1354364" cy="6422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5"/>
                </a:solidFill>
              </a:rPr>
              <a:t>&lt;&lt;interface&gt;&gt; </a:t>
            </a:r>
            <a:r>
              <a:rPr lang="en-US" b="1" dirty="0">
                <a:solidFill>
                  <a:schemeClr val="accent5"/>
                </a:solidFill>
              </a:rPr>
              <a:t>Garnish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83D268BD-E47C-4F1C-A9B7-5C75C3311565}"/>
              </a:ext>
            </a:extLst>
          </p:cNvPr>
          <p:cNvSpPr/>
          <p:nvPr/>
        </p:nvSpPr>
        <p:spPr>
          <a:xfrm>
            <a:off x="10545895" y="5982383"/>
            <a:ext cx="1354364" cy="6422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</a:t>
            </a:r>
            <a:r>
              <a:rPr lang="en-US" sz="1400" b="1" dirty="0">
                <a:solidFill>
                  <a:schemeClr val="accent5"/>
                </a:solidFill>
              </a:rPr>
              <a:t> interface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Glass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C452882-EEB8-4B33-98EC-7B8CF8586CC2}"/>
              </a:ext>
            </a:extLst>
          </p:cNvPr>
          <p:cNvSpPr/>
          <p:nvPr/>
        </p:nvSpPr>
        <p:spPr>
          <a:xfrm>
            <a:off x="8613254" y="5981272"/>
            <a:ext cx="1354364" cy="6422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</a:t>
            </a:r>
            <a:r>
              <a:rPr lang="en-US" sz="1400" b="1" dirty="0">
                <a:solidFill>
                  <a:schemeClr val="accent5"/>
                </a:solidFill>
              </a:rPr>
              <a:t> interface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Ice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E875A5B-0F7A-47BD-9535-0D6EA4B78B08}"/>
              </a:ext>
            </a:extLst>
          </p:cNvPr>
          <p:cNvSpPr txBox="1"/>
          <p:nvPr/>
        </p:nvSpPr>
        <p:spPr>
          <a:xfrm>
            <a:off x="6189769" y="5431975"/>
            <a:ext cx="60022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accent5"/>
                </a:solidFill>
              </a:rPr>
              <a:t>Strategy Patterns Used By Drinks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CA5356E-F1E8-4D2C-99EB-C93BED6C34A4}"/>
              </a:ext>
            </a:extLst>
          </p:cNvPr>
          <p:cNvSpPr txBox="1"/>
          <p:nvPr/>
        </p:nvSpPr>
        <p:spPr>
          <a:xfrm>
            <a:off x="1830634" y="4729344"/>
            <a:ext cx="24573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accent5"/>
                </a:solidFill>
              </a:rPr>
              <a:t>Builder Pattern  Used To Make Mixed Drinks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3A680F2-5D2D-41E3-821B-592886515988}"/>
              </a:ext>
            </a:extLst>
          </p:cNvPr>
          <p:cNvSpPr/>
          <p:nvPr/>
        </p:nvSpPr>
        <p:spPr>
          <a:xfrm>
            <a:off x="3612090" y="2333060"/>
            <a:ext cx="1354364" cy="642257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Process Orders </a:t>
            </a:r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A45B451B-89B0-4F7A-9A67-72B52E770F8A}"/>
              </a:ext>
            </a:extLst>
          </p:cNvPr>
          <p:cNvSpPr/>
          <p:nvPr/>
        </p:nvSpPr>
        <p:spPr>
          <a:xfrm rot="5400000">
            <a:off x="4120136" y="1972317"/>
            <a:ext cx="271236" cy="321129"/>
          </a:xfrm>
          <a:prstGeom prst="rightArrow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539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41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Program Architecture Diagram: Drink Classes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181600" y="1257299"/>
            <a:ext cx="1562100" cy="1018133"/>
            <a:chOff x="4876800" y="1257300"/>
            <a:chExt cx="1562100" cy="838200"/>
          </a:xfrm>
        </p:grpSpPr>
        <p:sp>
          <p:nvSpPr>
            <p:cNvPr id="2" name="Rectangle 1"/>
            <p:cNvSpPr/>
            <p:nvPr/>
          </p:nvSpPr>
          <p:spPr>
            <a:xfrm>
              <a:off x="4876800" y="1257300"/>
              <a:ext cx="1562100" cy="838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876800" y="1257300"/>
              <a:ext cx="1562100" cy="23495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Drink</a:t>
              </a:r>
            </a:p>
          </p:txBody>
        </p:sp>
      </p:grpSp>
      <p:sp>
        <p:nvSpPr>
          <p:cNvPr id="3" name="Left Arrow 2"/>
          <p:cNvSpPr/>
          <p:nvPr/>
        </p:nvSpPr>
        <p:spPr>
          <a:xfrm>
            <a:off x="6972300" y="1087437"/>
            <a:ext cx="1981200" cy="809625"/>
          </a:xfrm>
          <a:prstGeom prst="lef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Abstract Class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138428" y="2517457"/>
            <a:ext cx="1562100" cy="1018133"/>
            <a:chOff x="647700" y="2819400"/>
            <a:chExt cx="1562100" cy="838200"/>
          </a:xfrm>
        </p:grpSpPr>
        <p:sp>
          <p:nvSpPr>
            <p:cNvPr id="16" name="Rectangle 15"/>
            <p:cNvSpPr/>
            <p:nvPr/>
          </p:nvSpPr>
          <p:spPr>
            <a:xfrm>
              <a:off x="647700" y="2819400"/>
              <a:ext cx="1562100" cy="8382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47700" y="2819400"/>
              <a:ext cx="1562100" cy="23495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Wine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21225" y="2517457"/>
            <a:ext cx="1562100" cy="1018133"/>
            <a:chOff x="4876800" y="3035300"/>
            <a:chExt cx="1562100" cy="838200"/>
          </a:xfrm>
        </p:grpSpPr>
        <p:sp>
          <p:nvSpPr>
            <p:cNvPr id="26" name="Rectangle 25"/>
            <p:cNvSpPr/>
            <p:nvPr/>
          </p:nvSpPr>
          <p:spPr>
            <a:xfrm>
              <a:off x="4876800" y="3035300"/>
              <a:ext cx="1562100" cy="8382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876800" y="3035300"/>
              <a:ext cx="1562100" cy="23495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Beer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562850" y="2517774"/>
            <a:ext cx="1562100" cy="1018133"/>
            <a:chOff x="8648700" y="3079750"/>
            <a:chExt cx="1562100" cy="838200"/>
          </a:xfrm>
        </p:grpSpPr>
        <p:sp>
          <p:nvSpPr>
            <p:cNvPr id="29" name="Rectangle 28"/>
            <p:cNvSpPr/>
            <p:nvPr/>
          </p:nvSpPr>
          <p:spPr>
            <a:xfrm>
              <a:off x="8648700" y="3079750"/>
              <a:ext cx="1562100" cy="838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648700" y="3079750"/>
              <a:ext cx="1562100" cy="2349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Non-Alcoholic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0121900" y="2517774"/>
            <a:ext cx="1562100" cy="1018133"/>
            <a:chOff x="8648700" y="3079750"/>
            <a:chExt cx="1562100" cy="838200"/>
          </a:xfrm>
        </p:grpSpPr>
        <p:sp>
          <p:nvSpPr>
            <p:cNvPr id="32" name="Rectangle 31"/>
            <p:cNvSpPr/>
            <p:nvPr/>
          </p:nvSpPr>
          <p:spPr>
            <a:xfrm>
              <a:off x="8648700" y="3079750"/>
              <a:ext cx="1562100" cy="838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648700" y="3079750"/>
              <a:ext cx="1562100" cy="2349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Liquor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8404098" y="4437572"/>
            <a:ext cx="1562100" cy="993064"/>
            <a:chOff x="8648700" y="3079750"/>
            <a:chExt cx="1562100" cy="817562"/>
          </a:xfrm>
        </p:grpSpPr>
        <p:sp>
          <p:nvSpPr>
            <p:cNvPr id="35" name="Rectangle 34"/>
            <p:cNvSpPr/>
            <p:nvPr/>
          </p:nvSpPr>
          <p:spPr>
            <a:xfrm>
              <a:off x="8648700" y="3079750"/>
              <a:ext cx="1562100" cy="81756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648700" y="3079750"/>
              <a:ext cx="1562100" cy="2349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Mixed Drink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09550" y="4459796"/>
            <a:ext cx="1562100" cy="993064"/>
            <a:chOff x="647700" y="2819400"/>
            <a:chExt cx="1562100" cy="817562"/>
          </a:xfrm>
        </p:grpSpPr>
        <p:sp>
          <p:nvSpPr>
            <p:cNvPr id="38" name="Rectangle 37"/>
            <p:cNvSpPr/>
            <p:nvPr/>
          </p:nvSpPr>
          <p:spPr>
            <a:xfrm>
              <a:off x="647700" y="2819400"/>
              <a:ext cx="1562100" cy="8175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47700" y="2819400"/>
              <a:ext cx="1562100" cy="23495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Red Wine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019300" y="4459796"/>
            <a:ext cx="1562100" cy="993064"/>
            <a:chOff x="647700" y="2819400"/>
            <a:chExt cx="1562100" cy="817562"/>
          </a:xfrm>
        </p:grpSpPr>
        <p:sp>
          <p:nvSpPr>
            <p:cNvPr id="42" name="Rectangle 41"/>
            <p:cNvSpPr/>
            <p:nvPr/>
          </p:nvSpPr>
          <p:spPr>
            <a:xfrm>
              <a:off x="647700" y="2819400"/>
              <a:ext cx="1562100" cy="8175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47700" y="2819400"/>
              <a:ext cx="1562100" cy="23495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White Wine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136009" y="4437571"/>
            <a:ext cx="1562100" cy="1020059"/>
            <a:chOff x="647700" y="2819400"/>
            <a:chExt cx="1562100" cy="839786"/>
          </a:xfrm>
        </p:grpSpPr>
        <p:sp>
          <p:nvSpPr>
            <p:cNvPr id="45" name="Rectangle 44"/>
            <p:cNvSpPr/>
            <p:nvPr/>
          </p:nvSpPr>
          <p:spPr>
            <a:xfrm>
              <a:off x="647700" y="2819400"/>
              <a:ext cx="1562100" cy="8397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47700" y="2819400"/>
              <a:ext cx="1562100" cy="23495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Draft Beer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877306" y="4444049"/>
            <a:ext cx="1562100" cy="1020059"/>
            <a:chOff x="647700" y="2819400"/>
            <a:chExt cx="1562100" cy="839786"/>
          </a:xfrm>
        </p:grpSpPr>
        <p:sp>
          <p:nvSpPr>
            <p:cNvPr id="48" name="Rectangle 47"/>
            <p:cNvSpPr/>
            <p:nvPr/>
          </p:nvSpPr>
          <p:spPr>
            <a:xfrm>
              <a:off x="647700" y="2819400"/>
              <a:ext cx="1562100" cy="8397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47700" y="2819400"/>
              <a:ext cx="1562100" cy="23495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Bottle Beer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3153791" y="5655060"/>
            <a:ext cx="1562100" cy="1020059"/>
            <a:chOff x="647700" y="2819400"/>
            <a:chExt cx="1562100" cy="839786"/>
          </a:xfrm>
        </p:grpSpPr>
        <p:sp>
          <p:nvSpPr>
            <p:cNvPr id="51" name="Rectangle 50"/>
            <p:cNvSpPr/>
            <p:nvPr/>
          </p:nvSpPr>
          <p:spPr>
            <a:xfrm>
              <a:off x="647700" y="2819400"/>
              <a:ext cx="1562100" cy="8397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47700" y="2819400"/>
              <a:ext cx="1562100" cy="23495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Large Draft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113782" y="5655060"/>
            <a:ext cx="1562100" cy="1020059"/>
            <a:chOff x="647700" y="2819400"/>
            <a:chExt cx="1562100" cy="839786"/>
          </a:xfrm>
        </p:grpSpPr>
        <p:sp>
          <p:nvSpPr>
            <p:cNvPr id="54" name="Rectangle 53"/>
            <p:cNvSpPr/>
            <p:nvPr/>
          </p:nvSpPr>
          <p:spPr>
            <a:xfrm>
              <a:off x="647700" y="2819400"/>
              <a:ext cx="1562100" cy="8397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47700" y="2819400"/>
              <a:ext cx="1562100" cy="23495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Small Draft</a:t>
              </a:r>
            </a:p>
          </p:txBody>
        </p:sp>
      </p:grpSp>
      <p:cxnSp>
        <p:nvCxnSpPr>
          <p:cNvPr id="6" name="Straight Connector 5"/>
          <p:cNvCxnSpPr>
            <a:endCxn id="2" idx="1"/>
          </p:cNvCxnSpPr>
          <p:nvPr/>
        </p:nvCxnSpPr>
        <p:spPr>
          <a:xfrm flipV="1">
            <a:off x="2700528" y="1766366"/>
            <a:ext cx="2481072" cy="751092"/>
          </a:xfrm>
          <a:prstGeom prst="line">
            <a:avLst/>
          </a:prstGeom>
          <a:ln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27" idx="0"/>
          </p:cNvCxnSpPr>
          <p:nvPr/>
        </p:nvCxnSpPr>
        <p:spPr>
          <a:xfrm flipV="1">
            <a:off x="5502275" y="2284604"/>
            <a:ext cx="195834" cy="232853"/>
          </a:xfrm>
          <a:prstGeom prst="line">
            <a:avLst/>
          </a:prstGeom>
          <a:ln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 flipV="1">
            <a:off x="6743700" y="1930740"/>
            <a:ext cx="819150" cy="579827"/>
          </a:xfrm>
          <a:prstGeom prst="line">
            <a:avLst/>
          </a:prstGeom>
          <a:ln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6743700" y="1816618"/>
            <a:ext cx="3378200" cy="700839"/>
          </a:xfrm>
          <a:prstGeom prst="line">
            <a:avLst/>
          </a:prstGeom>
          <a:ln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9" idx="0"/>
          </p:cNvCxnSpPr>
          <p:nvPr/>
        </p:nvCxnSpPr>
        <p:spPr>
          <a:xfrm flipV="1">
            <a:off x="990600" y="3535590"/>
            <a:ext cx="781050" cy="924206"/>
          </a:xfrm>
          <a:prstGeom prst="line">
            <a:avLst/>
          </a:prstGeom>
          <a:ln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3" idx="0"/>
          </p:cNvCxnSpPr>
          <p:nvPr/>
        </p:nvCxnSpPr>
        <p:spPr>
          <a:xfrm flipH="1" flipV="1">
            <a:off x="2052129" y="3535590"/>
            <a:ext cx="748221" cy="924206"/>
          </a:xfrm>
          <a:prstGeom prst="line">
            <a:avLst/>
          </a:prstGeom>
          <a:ln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46" idx="0"/>
          </p:cNvCxnSpPr>
          <p:nvPr/>
        </p:nvCxnSpPr>
        <p:spPr>
          <a:xfrm flipV="1">
            <a:off x="4917059" y="3535907"/>
            <a:ext cx="733775" cy="901664"/>
          </a:xfrm>
          <a:prstGeom prst="line">
            <a:avLst/>
          </a:prstGeom>
          <a:ln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9" idx="0"/>
          </p:cNvCxnSpPr>
          <p:nvPr/>
        </p:nvCxnSpPr>
        <p:spPr>
          <a:xfrm flipH="1" flipV="1">
            <a:off x="5650834" y="3535590"/>
            <a:ext cx="1007522" cy="908459"/>
          </a:xfrm>
          <a:prstGeom prst="line">
            <a:avLst/>
          </a:prstGeom>
          <a:ln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 flipV="1">
            <a:off x="8501318" y="3543465"/>
            <a:ext cx="431035" cy="900584"/>
          </a:xfrm>
          <a:prstGeom prst="line">
            <a:avLst/>
          </a:prstGeom>
          <a:ln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9517569" y="3535591"/>
            <a:ext cx="1358299" cy="901980"/>
          </a:xfrm>
          <a:prstGeom prst="line">
            <a:avLst/>
          </a:prstGeom>
          <a:ln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endCxn id="45" idx="2"/>
          </p:cNvCxnSpPr>
          <p:nvPr/>
        </p:nvCxnSpPr>
        <p:spPr>
          <a:xfrm flipV="1">
            <a:off x="4633913" y="5457630"/>
            <a:ext cx="283146" cy="197430"/>
          </a:xfrm>
          <a:prstGeom prst="line">
            <a:avLst/>
          </a:prstGeom>
          <a:ln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 flipV="1">
            <a:off x="5159885" y="5458484"/>
            <a:ext cx="155065" cy="196576"/>
          </a:xfrm>
          <a:prstGeom prst="line">
            <a:avLst/>
          </a:prstGeom>
          <a:ln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0673650" y="4204931"/>
            <a:ext cx="15186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Made up of one or more liquors and one or more non-alcoholic drinks.</a:t>
            </a:r>
          </a:p>
        </p:txBody>
      </p:sp>
      <p:sp>
        <p:nvSpPr>
          <p:cNvPr id="74" name="Left Arrow 73"/>
          <p:cNvSpPr/>
          <p:nvPr/>
        </p:nvSpPr>
        <p:spPr>
          <a:xfrm>
            <a:off x="10002328" y="4602489"/>
            <a:ext cx="671322" cy="809625"/>
          </a:xfrm>
          <a:prstGeom prst="lef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5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483758" y="2592615"/>
            <a:ext cx="9172388" cy="431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1.  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Determining the overall interface layout, and unique issues involved with Java Swing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1041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Challenges and Solutions</a:t>
            </a:r>
          </a:p>
        </p:txBody>
      </p:sp>
      <p:sp>
        <p:nvSpPr>
          <p:cNvPr id="9" name="Pentagon 8"/>
          <p:cNvSpPr/>
          <p:nvPr/>
        </p:nvSpPr>
        <p:spPr>
          <a:xfrm>
            <a:off x="2483758" y="2192565"/>
            <a:ext cx="9334500" cy="400050"/>
          </a:xfrm>
          <a:prstGeom prst="homePlate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5"/>
                </a:solidFill>
              </a:rPr>
              <a:t>Challenges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1146175"/>
            <a:ext cx="12192000" cy="5715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5"/>
                </a:solidFill>
              </a:rPr>
              <a:t>A recurring issue throughout the project was determining the appropriate scope.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83758" y="3045052"/>
            <a:ext cx="9172388" cy="431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2.  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Appropriately working in design patterns to encapsulate information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483758" y="3510190"/>
            <a:ext cx="9172388" cy="431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3.  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Scope creep: desire to include more features such as exporting data, an inventory system.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483758" y="5003120"/>
            <a:ext cx="9172388" cy="431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1.  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Originally had login/authorization functionality, but I ran out of time, so I cut this out.</a:t>
            </a:r>
          </a:p>
        </p:txBody>
      </p:sp>
      <p:sp>
        <p:nvSpPr>
          <p:cNvPr id="16" name="Pentagon 15"/>
          <p:cNvSpPr/>
          <p:nvPr/>
        </p:nvSpPr>
        <p:spPr>
          <a:xfrm>
            <a:off x="2483758" y="4603070"/>
            <a:ext cx="9334500" cy="400050"/>
          </a:xfrm>
          <a:prstGeom prst="homePlate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5"/>
                </a:solidFill>
              </a:rPr>
              <a:t>Solutions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83758" y="5455557"/>
            <a:ext cx="9172388" cy="431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2.  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Time constraints prevented additional refactoring I planned (use of the Command pattern)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483758" y="5920695"/>
            <a:ext cx="9172388" cy="431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3.  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I had to scale back the functionality to ensure the core elements worked.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91" y="2139043"/>
            <a:ext cx="1784952" cy="17849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05" y="4598760"/>
            <a:ext cx="1654324" cy="165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090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453</Words>
  <Application>Microsoft Office PowerPoint</Application>
  <PresentationFormat>Widescreen</PresentationFormat>
  <Paragraphs>111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Siena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Nelligan, Kate</dc:creator>
  <cp:lastModifiedBy>Kate Nelligan</cp:lastModifiedBy>
  <cp:revision>17</cp:revision>
  <dcterms:created xsi:type="dcterms:W3CDTF">2021-08-04T17:10:34Z</dcterms:created>
  <dcterms:modified xsi:type="dcterms:W3CDTF">2021-08-12T00:26:18Z</dcterms:modified>
</cp:coreProperties>
</file>