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7" autoAdjust="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2DAC-3690-48A2-95E1-D11F4D66841D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0054-E812-430F-9C95-C61C59FC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 to present </a:t>
            </a:r>
            <a:r>
              <a:rPr lang="en-US"/>
              <a:t>in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0054-E812-430F-9C95-C61C59FC1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0054-E812-430F-9C95-C61C59FC1D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L_inf</a:t>
            </a:r>
            <a:r>
              <a:rPr lang="en-US" dirty="0"/>
              <a:t> means constrained optimization problem where the norm of pixel deviations over entire image are less than certain value</a:t>
            </a:r>
          </a:p>
          <a:p>
            <a:r>
              <a:rPr lang="en-US" dirty="0"/>
              <a:t>L_1 / L_2 attacks constrain the norm to be magnitude difference/ squared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0054-E812-430F-9C95-C61C59FC1D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50054-E812-430F-9C95-C61C59FC1D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0EA9B8-234A-487D-8C29-F342D03C931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821B08-5568-46FD-81D8-3ADDAEE52C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7EF5-EFE1-4AED-B02A-1C167CCB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3185"/>
            <a:ext cx="10993549" cy="1790633"/>
          </a:xfrm>
        </p:spPr>
        <p:txBody>
          <a:bodyPr/>
          <a:lstStyle/>
          <a:p>
            <a:r>
              <a:rPr lang="en-US" dirty="0"/>
              <a:t>Image Denoising as defense for </a:t>
            </a:r>
            <a:br>
              <a:rPr lang="en-US" dirty="0"/>
            </a:br>
            <a:r>
              <a:rPr lang="en-US" dirty="0"/>
              <a:t>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40115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E826-0BA1-4D5C-9568-88B97596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image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63273-BB65-4954-8F3B-7C409635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15" y="2109771"/>
            <a:ext cx="9285369" cy="351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12367-C8BB-43F5-ACF5-9574A093B885}"/>
              </a:ext>
            </a:extLst>
          </p:cNvPr>
          <p:cNvSpPr txBox="1"/>
          <p:nvPr/>
        </p:nvSpPr>
        <p:spPr>
          <a:xfrm>
            <a:off x="1720359" y="6020172"/>
            <a:ext cx="989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I.J. Goodfellow, J. </a:t>
            </a:r>
            <a:r>
              <a:rPr lang="en-US" dirty="0" err="1"/>
              <a:t>Shlens</a:t>
            </a:r>
            <a:r>
              <a:rPr lang="en-US" dirty="0"/>
              <a:t> and C. </a:t>
            </a:r>
            <a:r>
              <a:rPr lang="en-US" dirty="0" err="1"/>
              <a:t>Szegedy</a:t>
            </a:r>
            <a:r>
              <a:rPr lang="en-US" dirty="0"/>
              <a:t>, “Explaining and Harnessing Adversarial Examples,” </a:t>
            </a:r>
          </a:p>
          <a:p>
            <a:r>
              <a:rPr lang="en-US" i="1" dirty="0"/>
              <a:t>     2015 International Conference on Learning Representations, </a:t>
            </a:r>
            <a:r>
              <a:rPr lang="en-US" dirty="0"/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25052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13DB-2720-4059-91E1-235494C9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Gaussian  vs.  Wavelet denoising (same classification accuracy)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9577F-751D-4FF0-A55A-AD3041F45FAF}"/>
              </a:ext>
            </a:extLst>
          </p:cNvPr>
          <p:cNvSpPr txBox="1"/>
          <p:nvPr/>
        </p:nvSpPr>
        <p:spPr>
          <a:xfrm>
            <a:off x="1129004" y="1900496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Blur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5C64BF-1191-435D-8E16-E230C26E2B4F}"/>
              </a:ext>
            </a:extLst>
          </p:cNvPr>
          <p:cNvSpPr/>
          <p:nvPr/>
        </p:nvSpPr>
        <p:spPr>
          <a:xfrm>
            <a:off x="4213455" y="1904390"/>
            <a:ext cx="1940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Wavelet Denoising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A9B2C-630A-4CB0-BAEF-CDA98C74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2"/>
          <a:stretch/>
        </p:blipFill>
        <p:spPr>
          <a:xfrm>
            <a:off x="201843" y="2217051"/>
            <a:ext cx="3374891" cy="356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7016E-AF6A-4880-8165-953DA2CE91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"/>
          <a:stretch/>
        </p:blipFill>
        <p:spPr>
          <a:xfrm>
            <a:off x="6936159" y="1904896"/>
            <a:ext cx="5053998" cy="4244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FCA49-91E4-44B8-B97F-FE561EB79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2"/>
          <a:stretch/>
        </p:blipFill>
        <p:spPr>
          <a:xfrm>
            <a:off x="3496308" y="2209668"/>
            <a:ext cx="3374891" cy="3563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1E2EB-AB8C-4FBB-A9DE-CB90783AFD31}"/>
              </a:ext>
            </a:extLst>
          </p:cNvPr>
          <p:cNvSpPr txBox="1"/>
          <p:nvPr/>
        </p:nvSpPr>
        <p:spPr>
          <a:xfrm>
            <a:off x="7371357" y="6149391"/>
            <a:ext cx="468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Wavelet Browser: </a:t>
            </a:r>
            <a:r>
              <a:rPr lang="en-US" dirty="0" err="1"/>
              <a:t>Birothogonal</a:t>
            </a:r>
            <a:r>
              <a:rPr lang="en-US" dirty="0"/>
              <a:t> 3.5 Wavelet http://wavelets.pybytes.com/wavelet/bior3.5/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7BF71-CBF4-473E-AC89-663D75B8DCC2}"/>
              </a:ext>
            </a:extLst>
          </p:cNvPr>
          <p:cNvSpPr txBox="1"/>
          <p:nvPr/>
        </p:nvSpPr>
        <p:spPr>
          <a:xfrm>
            <a:off x="358253" y="6078904"/>
            <a:ext cx="62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Wavelet thresholding preserves image detail, unlike Gaussian blur</a:t>
            </a:r>
          </a:p>
        </p:txBody>
      </p:sp>
    </p:spTree>
    <p:extLst>
      <p:ext uri="{BB962C8B-B14F-4D97-AF65-F5344CB8AC3E}">
        <p14:creationId xmlns:p14="http://schemas.microsoft.com/office/powerpoint/2010/main" val="35812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150C62-2DB8-49E7-A644-BBB5BDE3B7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Adversarial defense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attack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150C62-2DB8-49E7-A644-BBB5BDE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1384E-E889-44CB-8E7C-729B5EAFA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" y="2192131"/>
            <a:ext cx="10773445" cy="3400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4F223-AE33-43E9-8B38-A8185077D3A3}"/>
              </a:ext>
            </a:extLst>
          </p:cNvPr>
          <p:cNvSpPr txBox="1"/>
          <p:nvPr/>
        </p:nvSpPr>
        <p:spPr>
          <a:xfrm>
            <a:off x="1489478" y="1822799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11B59-B310-4010-A237-5D52E764A80B}"/>
              </a:ext>
            </a:extLst>
          </p:cNvPr>
          <p:cNvSpPr txBox="1"/>
          <p:nvPr/>
        </p:nvSpPr>
        <p:spPr>
          <a:xfrm>
            <a:off x="5144274" y="1822799"/>
            <a:ext cx="19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Adversarial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5C3CE-2448-4102-848C-C3071BE2170E}"/>
              </a:ext>
            </a:extLst>
          </p:cNvPr>
          <p:cNvSpPr txBox="1"/>
          <p:nvPr/>
        </p:nvSpPr>
        <p:spPr>
          <a:xfrm>
            <a:off x="9019894" y="1822799"/>
            <a:ext cx="19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Denoised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6A96C9-76CC-4B59-91CC-5E8621E828F0}"/>
              </a:ext>
            </a:extLst>
          </p:cNvPr>
          <p:cNvGrpSpPr/>
          <p:nvPr/>
        </p:nvGrpSpPr>
        <p:grpSpPr>
          <a:xfrm>
            <a:off x="2913078" y="5670370"/>
            <a:ext cx="9593997" cy="1187630"/>
            <a:chOff x="1788265" y="5603299"/>
            <a:chExt cx="9593997" cy="11876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7FC21D-7DA9-4C68-9AC8-3A1C59B6D623}"/>
                </a:ext>
              </a:extLst>
            </p:cNvPr>
            <p:cNvSpPr/>
            <p:nvPr/>
          </p:nvSpPr>
          <p:spPr>
            <a:xfrm>
              <a:off x="1788265" y="5958216"/>
              <a:ext cx="599440" cy="650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Img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748426-EEC1-46F7-AE07-856EA3B86267}"/>
                    </a:ext>
                  </a:extLst>
                </p:cNvPr>
                <p:cNvSpPr/>
                <p:nvPr/>
              </p:nvSpPr>
              <p:spPr>
                <a:xfrm>
                  <a:off x="3194492" y="5941643"/>
                  <a:ext cx="757334" cy="849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748426-EEC1-46F7-AE07-856EA3B86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92" y="5941643"/>
                  <a:ext cx="757334" cy="8492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F497D6-4A1B-4E66-BDE6-0581B5DE92AD}"/>
                </a:ext>
              </a:extLst>
            </p:cNvPr>
            <p:cNvSpPr/>
            <p:nvPr/>
          </p:nvSpPr>
          <p:spPr>
            <a:xfrm>
              <a:off x="4890279" y="6391634"/>
              <a:ext cx="757334" cy="399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Wav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F96BE0-4859-423B-B655-479CFAC21E3F}"/>
                </a:ext>
              </a:extLst>
            </p:cNvPr>
            <p:cNvSpPr/>
            <p:nvPr/>
          </p:nvSpPr>
          <p:spPr>
            <a:xfrm>
              <a:off x="6878424" y="5661833"/>
              <a:ext cx="914295" cy="1103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NN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Iv3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358BB9-FA4F-4C88-A2B8-17B9AFF302C0}"/>
                </a:ext>
              </a:extLst>
            </p:cNvPr>
            <p:cNvCxnSpPr/>
            <p:nvPr/>
          </p:nvCxnSpPr>
          <p:spPr>
            <a:xfrm flipH="1">
              <a:off x="2651760" y="5779049"/>
              <a:ext cx="4226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4AD02E-F04D-4E3F-9321-16E8F4F4AEA3}"/>
                </a:ext>
              </a:extLst>
            </p:cNvPr>
            <p:cNvCxnSpPr>
              <a:cxnSpLocks/>
            </p:cNvCxnSpPr>
            <p:nvPr/>
          </p:nvCxnSpPr>
          <p:spPr>
            <a:xfrm>
              <a:off x="3951826" y="6169231"/>
              <a:ext cx="2926598" cy="13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4C9132-18AD-48A5-8294-65E96A6526F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6608457"/>
              <a:ext cx="12396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FAD017-030A-4B27-956C-3B53B495C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105" y="5779049"/>
              <a:ext cx="262655" cy="289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4A3BF9-4448-4E8B-B4C1-9AC79AD137C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20" y="635816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762BD8-04D2-4FCD-B699-35317F8F8E68}"/>
                </a:ext>
              </a:extLst>
            </p:cNvPr>
            <p:cNvCxnSpPr>
              <a:cxnSpLocks/>
            </p:cNvCxnSpPr>
            <p:nvPr/>
          </p:nvCxnSpPr>
          <p:spPr>
            <a:xfrm>
              <a:off x="3951826" y="6601443"/>
              <a:ext cx="9384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E413CC-F262-46C5-9160-381DCBF06AFC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19" y="5779049"/>
              <a:ext cx="11512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10BE5B-E1F2-4128-AE22-3CCA86E863DF}"/>
                </a:ext>
              </a:extLst>
            </p:cNvPr>
            <p:cNvSpPr txBox="1"/>
            <p:nvPr/>
          </p:nvSpPr>
          <p:spPr>
            <a:xfrm>
              <a:off x="8921980" y="5603299"/>
              <a:ext cx="1975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Image (%)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C4C65D-BC65-47DE-9DC6-C6D218864274}"/>
                </a:ext>
              </a:extLst>
            </p:cNvPr>
            <p:cNvSpPr txBox="1"/>
            <p:nvPr/>
          </p:nvSpPr>
          <p:spPr>
            <a:xfrm>
              <a:off x="8921980" y="5976103"/>
              <a:ext cx="246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Adversarial Image (%)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260C82-9826-4D47-8FD6-B03EFFECAE81}"/>
                </a:ext>
              </a:extLst>
            </p:cNvPr>
            <p:cNvSpPr txBox="1"/>
            <p:nvPr/>
          </p:nvSpPr>
          <p:spPr>
            <a:xfrm>
              <a:off x="8921981" y="6366285"/>
              <a:ext cx="2460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Denoised Image (%)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CF34A2-1271-4468-891F-97703756B9DA}"/>
              </a:ext>
            </a:extLst>
          </p:cNvPr>
          <p:cNvSpPr txBox="1"/>
          <p:nvPr/>
        </p:nvSpPr>
        <p:spPr>
          <a:xfrm>
            <a:off x="96009" y="5669378"/>
            <a:ext cx="265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 images tested</a:t>
            </a:r>
          </a:p>
          <a:p>
            <a:r>
              <a:rPr lang="en-US" sz="1600" dirty="0"/>
              <a:t>21 images correctly classified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22BF53-636E-48A2-A9A2-61951255D6A2}"/>
              </a:ext>
            </a:extLst>
          </p:cNvPr>
          <p:cNvCxnSpPr>
            <a:cxnSpLocks/>
          </p:cNvCxnSpPr>
          <p:nvPr/>
        </p:nvCxnSpPr>
        <p:spPr>
          <a:xfrm>
            <a:off x="8844795" y="6236302"/>
            <a:ext cx="115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BE6A05-486C-402B-8A19-33E68083588E}"/>
              </a:ext>
            </a:extLst>
          </p:cNvPr>
          <p:cNvCxnSpPr>
            <a:cxnSpLocks/>
          </p:cNvCxnSpPr>
          <p:nvPr/>
        </p:nvCxnSpPr>
        <p:spPr>
          <a:xfrm>
            <a:off x="8844795" y="6646025"/>
            <a:ext cx="115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CB167-CED7-465E-AF35-810127AAA3D9}"/>
              </a:ext>
            </a:extLst>
          </p:cNvPr>
          <p:cNvSpPr txBox="1"/>
          <p:nvPr/>
        </p:nvSpPr>
        <p:spPr>
          <a:xfrm>
            <a:off x="232348" y="6350406"/>
            <a:ext cx="247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2000" b="1" dirty="0">
                <a:highlight>
                  <a:srgbClr val="FFFF00"/>
                </a:highlight>
              </a:rPr>
              <a:t>95.45%  Accuracy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61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9D0A-B82B-472F-BB5F-7E6A06DA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against robust attacks (rotation-invariant)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9FFF-FF4F-493A-A926-12DC7F22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8" y="1840243"/>
            <a:ext cx="6263888" cy="5017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D869D-76B5-46EF-8226-705790F76E69}"/>
              </a:ext>
            </a:extLst>
          </p:cNvPr>
          <p:cNvSpPr txBox="1"/>
          <p:nvPr/>
        </p:nvSpPr>
        <p:spPr>
          <a:xfrm>
            <a:off x="7252854" y="2047009"/>
            <a:ext cx="43579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increases with higher thresholding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Denoising less effective with higher perturbation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modern attacks prioritize minimal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8FA30-A74D-47D7-BCCB-9C7F44E65F1E}"/>
              </a:ext>
            </a:extLst>
          </p:cNvPr>
          <p:cNvSpPr txBox="1"/>
          <p:nvPr/>
        </p:nvSpPr>
        <p:spPr>
          <a:xfrm>
            <a:off x="581192" y="1840243"/>
            <a:ext cx="161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Giant Panda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6AEFB-DB24-45C7-B80E-DC0C9690901B}"/>
              </a:ext>
            </a:extLst>
          </p:cNvPr>
          <p:cNvSpPr txBox="1"/>
          <p:nvPr/>
        </p:nvSpPr>
        <p:spPr>
          <a:xfrm>
            <a:off x="581192" y="6380736"/>
            <a:ext cx="161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Guacamole</a:t>
            </a:r>
          </a:p>
        </p:txBody>
      </p:sp>
    </p:spTree>
    <p:extLst>
      <p:ext uri="{BB962C8B-B14F-4D97-AF65-F5344CB8AC3E}">
        <p14:creationId xmlns:p14="http://schemas.microsoft.com/office/powerpoint/2010/main" val="35287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D5EF-1654-4F27-9216-943AAA68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current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33195-DCCC-41C8-8987-6712C344AAC9}"/>
              </a:ext>
            </a:extLst>
          </p:cNvPr>
          <p:cNvSpPr txBox="1"/>
          <p:nvPr/>
        </p:nvSpPr>
        <p:spPr>
          <a:xfrm>
            <a:off x="581192" y="2036618"/>
            <a:ext cx="49259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Integration with existing neural networks/defenses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Minimal loss of image detail, compared to other transformation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Robust against targeted attacks with moderate levels of perturbation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2AA51-2AE8-4A1E-8837-20AD9E95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013" y="2599678"/>
            <a:ext cx="5704260" cy="3375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16602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421</TotalTime>
  <Words>232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Wingdings 2</vt:lpstr>
      <vt:lpstr>Dividend</vt:lpstr>
      <vt:lpstr>Image Denoising as defense for  adversarial Attacks</vt:lpstr>
      <vt:lpstr>Adversarial image classification</vt:lpstr>
      <vt:lpstr>Gaussian  vs.  Wavelet denoising (same classification accuracy)</vt:lpstr>
      <vt:lpstr>Adversarial defense against L_∞ attack</vt:lpstr>
      <vt:lpstr>Limitations against robust attacks (rotation-invariant)</vt:lpstr>
      <vt:lpstr>Advantages of current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Denoising as defense for  adversarial Attacks</dc:title>
  <dc:creator>Anthony Knesis</dc:creator>
  <cp:lastModifiedBy>Anthony Knesis</cp:lastModifiedBy>
  <cp:revision>30</cp:revision>
  <dcterms:created xsi:type="dcterms:W3CDTF">2018-12-02T19:25:16Z</dcterms:created>
  <dcterms:modified xsi:type="dcterms:W3CDTF">2019-12-23T19:41:16Z</dcterms:modified>
</cp:coreProperties>
</file>