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1" r:id="rId4"/>
    <p:sldId id="282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83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F36"/>
    <a:srgbClr val="003B68"/>
    <a:srgbClr val="FBFBFB"/>
    <a:srgbClr val="0F2A3D"/>
    <a:srgbClr val="061018"/>
    <a:srgbClr val="071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99808F3A-3784-4051-BE06-6C2A9DBA2F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8B7C489-EE7C-4569-9E32-03DD91A25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158A6-6C6F-4030-911E-690193E62B4C}" type="datetimeFigureOut">
              <a:rPr lang="el-GR" smtClean="0"/>
              <a:t>26/11/2020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D4326CF-F2FF-48A2-8423-F1F6F9C6F4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D625312-A28A-45E4-9098-53E6474BA2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6251-1D35-4A6C-8606-6CF4CBDBC36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806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55B11-8D7A-4612-9B1C-7B39C4D52BFB}" type="datetimeFigureOut">
              <a:rPr lang="el-GR" smtClean="0"/>
              <a:t>26/11/2020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1FA47-D54D-4102-8DB1-22E6D3F964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382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0761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405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926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82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642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8708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5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2920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404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FA47-D54D-4102-8DB1-22E6D3F964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521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51F073-A471-4BE1-9C17-51E179E65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A2EC9D9-B23C-45CA-901E-E62DDC29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13C7735-0939-4C1B-9523-ECD7440E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863F-494E-4849-B361-8903CA66927F}" type="datetime1">
              <a:rPr lang="el-GR" smtClean="0"/>
              <a:t>26/11/2020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9D1F153-9664-4005-BD6E-9FAE8EA1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2756150-5C55-44AF-9E8D-F03F205B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457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9D59B6-04D4-4B3B-9284-38700767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58A784D-4BC3-4661-8537-F5BBB5094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57EA1E4-3CC1-44C4-9663-14B37E94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4E08-326B-4721-8BB8-957A90BBD10F}" type="datetime1">
              <a:rPr lang="el-GR" smtClean="0"/>
              <a:t>26/11/2020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09C5B37-272C-43A6-B853-C7BC917B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6C7F6F1-830A-4D77-AEB6-E06DA0C2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06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20AE8101-8441-4695-830C-8838E5622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EDAD0F1-E1D5-4ED7-975B-DB2503D7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BFEEAE5-9B1B-4761-A210-D2F23843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98B-F570-450B-91C7-F03AE268B1D8}" type="datetime1">
              <a:rPr lang="el-GR" smtClean="0"/>
              <a:t>26/11/2020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E6FD271-5F77-4BB7-985A-5640233F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8B82726-4290-4D87-921B-2F323E42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698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9AA1A2-8A26-487E-908F-017563DA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C5E656-885C-42ED-9A31-D871D4EA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F4A4812-3DD0-43BF-90CD-EE6C7DBF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7E4A-D298-442D-831B-3D0EA4A83895}" type="datetime1">
              <a:rPr lang="el-GR" smtClean="0"/>
              <a:t>26/11/2020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C3E5A86-4291-4014-9B30-E6D09280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F15E54D-4435-4588-A01E-1BDF6A41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4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6CB062-DDCF-419D-BDBE-5753D3C4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0E89B8B-09FD-42D0-99ED-318376E9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920FB17-9543-4FBD-8C16-64B6D643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D26-7E6C-4AE7-843E-954CFB18483D}" type="datetime1">
              <a:rPr lang="el-GR" smtClean="0"/>
              <a:t>26/11/2020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ABBF306-D13F-4C1E-9604-7BFF9F1C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21A99DD-7607-4F0A-9871-C87BD0DD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839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5B3378-AF7C-4D68-A219-95D893D7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4DE524A-F970-4F34-863A-BB3E95EC7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87E5F42-9FB2-4B97-B925-1506EAE35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6B40226-0F63-4A4F-9495-9A165E2A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E08B-E5C9-4684-9675-B9A98306CE74}" type="datetime1">
              <a:rPr lang="el-GR" smtClean="0"/>
              <a:t>26/11/2020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589A335-28E3-4035-8747-EDCD25D1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5A36983-921E-47D0-89A7-533AF8FE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08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4F21654-1D0F-4DC4-A14F-6E80AA92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7E3744E-E87E-4C53-B295-0F2FAFBB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69B8A81-0C51-48B4-A41A-A5403B55B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ED491E3-7B48-45B9-AE1A-388C91F7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740AF4C-0144-4DC1-8053-DB43425EB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9AB0BE9F-47AA-4E6A-A0D5-227FF229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B89E-1B82-460C-BB45-9D858E9B8B40}" type="datetime1">
              <a:rPr lang="el-GR" smtClean="0"/>
              <a:t>26/11/2020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72CAA91-D8D2-4DA7-B752-76609D18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9A3B8C3-B4B1-4198-9136-1437AA2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18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58ADB3-8338-45FD-9D66-49210E35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62C756B-97AD-467A-BDEE-A2B27E11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C70-9608-49B1-8F37-906CFB7DFF4A}" type="datetime1">
              <a:rPr lang="el-GR" smtClean="0"/>
              <a:t>26/11/2020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C896CBC-3481-4D76-B4D3-640E3D61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0913A14-EBDF-47FC-B5CE-4A3F41A3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17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7299B2C-C416-469F-A6D3-9BA5AF5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D498-88BE-4562-B4CA-4A095445A467}" type="datetime1">
              <a:rPr lang="el-GR" smtClean="0"/>
              <a:t>26/11/2020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A31163E2-BAAD-4D38-920F-E91B0545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96A7189-44CF-4310-844D-51DE147C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77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32C7A3-53D2-4C81-9983-F22D80F2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857999E-8909-4502-A409-42C5CE7E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C60B7CF-499B-4874-8839-B70FB7C68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9BE54D5-AEA8-4879-8899-4B77652B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83EE-7B82-4E69-BDAC-DE5DB64510C0}" type="datetime1">
              <a:rPr lang="el-GR" smtClean="0"/>
              <a:t>26/11/2020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8CB95E1-D64F-4B6E-AC2E-0DE6715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F5EEBAD-4D9E-4C1A-ABE4-2BBDACD8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928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4D11C4-1C0D-48BF-AD4B-95BDA85C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9641E7A0-2092-4840-91D1-33286D2A9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E752A34-B976-4F42-A48A-E28B8583A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FD87794-8A73-48DE-A2BA-4DA563D4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36AF-97B4-4E5D-B9D9-041873EC468C}" type="datetime1">
              <a:rPr lang="el-GR" smtClean="0"/>
              <a:t>26/11/2020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EAAD93E-E1EC-46E3-B00C-D84A3C8F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CBA850E-6D7A-4A87-8C65-397A94DB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445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82BC7CF1-F010-4FB6-9D54-90562A2C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346BAAE-5FBC-4FED-B77B-9BEE2DA4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6C3D77B-1A05-4CFA-B42C-5AA4147E6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3785-B2C4-470C-ADA2-319B240C4B97}" type="datetime1">
              <a:rPr lang="el-GR" smtClean="0"/>
              <a:t>26/11/2020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8556479-61DC-490E-9898-276A0546F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693BEFE-6A62-45F5-911D-23077DB3F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155E2-4582-48E1-A86F-FF72622DC9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699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50A84D-B5C9-481E-BE36-859CE4806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BFAC6B4-1C18-4929-85F7-A781BE89D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36DD2-05B5-4150-966C-EAE651BC69E0}"/>
              </a:ext>
            </a:extLst>
          </p:cNvPr>
          <p:cNvSpPr txBox="1"/>
          <p:nvPr/>
        </p:nvSpPr>
        <p:spPr>
          <a:xfrm>
            <a:off x="6380086" y="845493"/>
            <a:ext cx="428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Τμήμα Ψηφιακών Συστημάτων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A06D28-FAFE-47C0-A322-1B7F4C124528}"/>
              </a:ext>
            </a:extLst>
          </p:cNvPr>
          <p:cNvSpPr txBox="1"/>
          <p:nvPr/>
        </p:nvSpPr>
        <p:spPr>
          <a:xfrm>
            <a:off x="6240162" y="1307158"/>
            <a:ext cx="402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Π.Μ.Σ. "Πληροφοριακά Συστήματα &amp; Υπηρεσίες"</a:t>
            </a:r>
          </a:p>
        </p:txBody>
      </p:sp>
      <p:pic>
        <p:nvPicPr>
          <p:cNvPr id="5" name="Εικόνα 4" descr="Εικόνα που περιέχει άνδρας, μαύρο, μπάλα, ιδιοκτησία&#10;&#10;Περιγραφή που δημιουργήθηκε αυτόματα">
            <a:extLst>
              <a:ext uri="{FF2B5EF4-FFF2-40B4-BE49-F238E27FC236}">
                <a16:creationId xmlns:a16="http://schemas.microsoft.com/office/drawing/2014/main" id="{C683919F-F5E7-47F6-A412-629ECF3C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060"/>
            <a:ext cx="12290451" cy="6943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392EF-0107-480E-BCD5-FAC81B08813E}"/>
              </a:ext>
            </a:extLst>
          </p:cNvPr>
          <p:cNvSpPr txBox="1"/>
          <p:nvPr/>
        </p:nvSpPr>
        <p:spPr>
          <a:xfrm>
            <a:off x="232874" y="5934799"/>
            <a:ext cx="8694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Επιμέλεια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Κωνσταντίνος Νεστοράκης</a:t>
            </a:r>
          </a:p>
          <a:p>
            <a:endParaRPr lang="el-G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4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319644"/>
            <a:ext cx="3363974" cy="173243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Data Analysis</a:t>
            </a:r>
            <a:endParaRPr lang="el-GR" sz="2800" b="1" dirty="0"/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85FA3FD4-269D-4F8D-9E67-86E38B66B32C}"/>
              </a:ext>
            </a:extLst>
          </p:cNvPr>
          <p:cNvSpPr txBox="1">
            <a:spLocks/>
          </p:cNvSpPr>
          <p:nvPr/>
        </p:nvSpPr>
        <p:spPr>
          <a:xfrm>
            <a:off x="532257" y="2722602"/>
            <a:ext cx="3363974" cy="2848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endParaRPr lang="en-US" sz="2800" b="1" dirty="0"/>
          </a:p>
          <a:p>
            <a:r>
              <a:rPr lang="el-GR" sz="3400" b="1" dirty="0"/>
              <a:t>Τεχνικές</a:t>
            </a:r>
            <a:r>
              <a:rPr lang="en-US" sz="3400" b="1" dirty="0"/>
              <a:t> 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Prediction </a:t>
            </a:r>
          </a:p>
          <a:p>
            <a:endParaRPr lang="en-US" sz="2800" b="1" dirty="0"/>
          </a:p>
          <a:p>
            <a:endParaRPr lang="en-US" sz="2800" b="1" dirty="0"/>
          </a:p>
          <a:p>
            <a:pPr algn="ctr"/>
            <a:endParaRPr lang="el-GR" sz="2800" b="1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B9E917B-7CF0-4444-BFE2-7401DD9F98E7}"/>
              </a:ext>
            </a:extLst>
          </p:cNvPr>
          <p:cNvSpPr/>
          <p:nvPr/>
        </p:nvSpPr>
        <p:spPr>
          <a:xfrm>
            <a:off x="4903019" y="85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Prediction 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9914289-5793-48CE-8778-E6E3EF59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58" y="647549"/>
            <a:ext cx="3363974" cy="5562902"/>
          </a:xfrm>
          <a:prstGeom prst="rect">
            <a:avLst/>
          </a:prstGeom>
        </p:spPr>
      </p:pic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09272CC-E7F6-4853-A180-DCBD2E5E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10</a:t>
            </a:fld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287747"/>
            <a:ext cx="3363974" cy="5922704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Conclusions</a:t>
            </a:r>
            <a:endParaRPr lang="el-GR" sz="2800" b="1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B9E917B-7CF0-4444-BFE2-7401DD9F98E7}"/>
              </a:ext>
            </a:extLst>
          </p:cNvPr>
          <p:cNvSpPr/>
          <p:nvPr/>
        </p:nvSpPr>
        <p:spPr>
          <a:xfrm>
            <a:off x="4903019" y="5373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Πραγματοποιήθηκαν πολλές δοκιμές για την καλύτερη πρόβλεψη της τιμής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Sale Price.</a:t>
            </a:r>
            <a:endParaRPr lang="el-G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Η κωδικοποίηση και το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scaling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των δεδομένων, βοήθησε στην παραγωγή καλύτερων αποτελεσμάτων.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Η </a:t>
            </a:r>
            <a:r>
              <a:rPr lang="el-GR" dirty="0" err="1">
                <a:solidFill>
                  <a:srgbClr val="000000"/>
                </a:solidFill>
                <a:latin typeface="Calibri" panose="020F0502020204030204" pitchFamily="34" charset="0"/>
              </a:rPr>
              <a:t>κανονικοποίση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 των δεδομένων, βοήθησε στην παραγωγή καλύτερων αποτελεσμάτων.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Η διακύμανση των δεδομένων, είναι σημαντική μετρική για την εκάστοτε ανάλυση.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Δεν είναι απαραίτητο ότι με την τεχνική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PCA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, θα παραχθούν καλύτερα αποτελέσματα.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09272CC-E7F6-4853-A180-DCBD2E5E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11</a:t>
            </a:fld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90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E5ACBB-D59A-4A81-8ADD-603B870B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Thank you……..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2CE3382-5790-41B6-8204-399622F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481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351542"/>
            <a:ext cx="3363974" cy="597482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l-GR" sz="2800" b="1" dirty="0"/>
              <a:t>Μεθοδολογία</a:t>
            </a:r>
            <a:br>
              <a:rPr lang="el-GR" sz="2800" b="1" dirty="0"/>
            </a:br>
            <a:r>
              <a:rPr lang="el-GR" sz="2800" b="1" dirty="0"/>
              <a:t>Εργασίας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F5D5193-AEA4-45A6-B33F-C243B90E8018}"/>
              </a:ext>
            </a:extLst>
          </p:cNvPr>
          <p:cNvSpPr/>
          <p:nvPr/>
        </p:nvSpPr>
        <p:spPr>
          <a:xfrm>
            <a:off x="5270205" y="12569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b="1" dirty="0">
                <a:solidFill>
                  <a:srgbClr val="000000"/>
                </a:solidFill>
                <a:latin typeface="Calibri" panose="020F0502020204030204" pitchFamily="34" charset="0"/>
              </a:rPr>
              <a:t>Στόχοι Εργασίας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l-G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Εξοικείωση με την γλώσσα προγραμματισμού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Εφαρμογή Τεχνικών Διαχείρισης Δεδομένων.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Εφαρμογή Αλγορίθμων Ανάλυσης Δεδομένων.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91B05F1A-AC2B-491E-9D1C-0D5422358984}"/>
              </a:ext>
            </a:extLst>
          </p:cNvPr>
          <p:cNvSpPr/>
          <p:nvPr/>
        </p:nvSpPr>
        <p:spPr>
          <a:xfrm>
            <a:off x="5270205" y="5078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b="1" dirty="0">
                <a:solidFill>
                  <a:srgbClr val="000000"/>
                </a:solidFill>
                <a:latin typeface="Calibri" panose="020F0502020204030204" pitchFamily="34" charset="0"/>
              </a:rPr>
              <a:t>Περιγραφή Προβλήματος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endParaRPr lang="el-G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Διαδικασία Πρόβλεψης τιμής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Sale Price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l-G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CBB9AD1-32CE-47E6-B37B-6910D750B20C}"/>
              </a:ext>
            </a:extLst>
          </p:cNvPr>
          <p:cNvSpPr/>
          <p:nvPr/>
        </p:nvSpPr>
        <p:spPr>
          <a:xfrm>
            <a:off x="5270205" y="2554092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rgbClr val="000000"/>
                </a:solidFill>
                <a:latin typeface="Calibri" panose="020F0502020204030204" pitchFamily="34" charset="0"/>
              </a:rPr>
              <a:t>Τεχνικές που χρησιμοποιήθηκαν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l-G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 Evaluation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Handling Missing Values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Label Encoding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Correlation Diagram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Standard deviation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 Standardization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PCA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Handling Data Variance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K-means Algorithm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Elbow function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Θέση αριθμού διαφάνειας 10">
            <a:extLst>
              <a:ext uri="{FF2B5EF4-FFF2-40B4-BE49-F238E27FC236}">
                <a16:creationId xmlns:a16="http://schemas.microsoft.com/office/drawing/2014/main" id="{3436715E-3C82-4568-A728-BC58A213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fld id="{E82155E2-4582-48E1-A86F-FF72622DC914}" type="slidenum">
              <a:rPr lang="el-GR" smtClean="0"/>
              <a:t>2</a:t>
            </a:fld>
            <a:r>
              <a:rPr lang="en-US" dirty="0"/>
              <a:t>11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196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319644"/>
            <a:ext cx="3363974" cy="173243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Pre-Processing</a:t>
            </a:r>
            <a:endParaRPr lang="el-GR" sz="2800" b="1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91B05F1A-AC2B-491E-9D1C-0D5422358984}"/>
              </a:ext>
            </a:extLst>
          </p:cNvPr>
          <p:cNvSpPr/>
          <p:nvPr/>
        </p:nvSpPr>
        <p:spPr>
          <a:xfrm>
            <a:off x="4888842" y="1757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Data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Αξιολόγηση Δεδομένων μέσω αντικειμενικών μετρικών.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Αντικατάσταση ΝΑ τιμών στις κατηγορικές μεταβλητές, βάσει του αρχείου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data_description</a:t>
            </a:r>
            <a:r>
              <a:rPr lang="el-GR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l-G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85FA3FD4-269D-4F8D-9E67-86E38B66B32C}"/>
              </a:ext>
            </a:extLst>
          </p:cNvPr>
          <p:cNvSpPr txBox="1">
            <a:spLocks/>
          </p:cNvSpPr>
          <p:nvPr/>
        </p:nvSpPr>
        <p:spPr>
          <a:xfrm>
            <a:off x="532257" y="2722602"/>
            <a:ext cx="3363974" cy="2848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endParaRPr lang="en-US" sz="2800" b="1" dirty="0"/>
          </a:p>
          <a:p>
            <a:r>
              <a:rPr lang="el-GR" sz="3400" b="1" dirty="0"/>
              <a:t>Τεχνικές</a:t>
            </a:r>
            <a:r>
              <a:rPr lang="en-US" sz="3400" b="1" dirty="0"/>
              <a:t> 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Data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Handling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  <a:p>
            <a:pPr algn="ctr"/>
            <a:endParaRPr lang="el-GR" sz="2800" b="1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70E9872-2C52-4C03-BB71-CD4806CF7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01" y="1609500"/>
            <a:ext cx="3604438" cy="204638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09E7C563-B748-40FE-90A2-5660A9FDA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842" y="1526694"/>
            <a:ext cx="3430773" cy="2129191"/>
          </a:xfrm>
          <a:prstGeom prst="rect">
            <a:avLst/>
          </a:prstGeom>
        </p:spPr>
      </p:pic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F73D82C1-29A4-4D23-B65B-633A4D79FE90}"/>
              </a:ext>
            </a:extLst>
          </p:cNvPr>
          <p:cNvSpPr/>
          <p:nvPr/>
        </p:nvSpPr>
        <p:spPr>
          <a:xfrm>
            <a:off x="4888842" y="38063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Handling Missing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Αντικατάσταση κενών τιμών με την ενδιάμεση τιμή για τα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numerical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Αντικατάσταση κενών τιμών με την πιο συχνή τιμή για τα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string variables.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E78BDD83-36DE-43A6-A3BD-B6DA55B90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242" y="5283726"/>
            <a:ext cx="5463726" cy="1120945"/>
          </a:xfrm>
          <a:prstGeom prst="rect">
            <a:avLst/>
          </a:prstGeom>
        </p:spPr>
      </p:pic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EA34CBA5-3086-4A38-BA6F-90971B2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fld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319644"/>
            <a:ext cx="3363974" cy="173243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Pre-Processing</a:t>
            </a:r>
            <a:endParaRPr lang="el-GR" sz="2800" b="1" dirty="0"/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85FA3FD4-269D-4F8D-9E67-86E38B66B32C}"/>
              </a:ext>
            </a:extLst>
          </p:cNvPr>
          <p:cNvSpPr txBox="1">
            <a:spLocks/>
          </p:cNvSpPr>
          <p:nvPr/>
        </p:nvSpPr>
        <p:spPr>
          <a:xfrm>
            <a:off x="532257" y="2722602"/>
            <a:ext cx="3363974" cy="2848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endParaRPr lang="en-US" sz="2800" b="1" dirty="0"/>
          </a:p>
          <a:p>
            <a:r>
              <a:rPr lang="el-GR" sz="3400" b="1" dirty="0"/>
              <a:t>Τεχνικές</a:t>
            </a:r>
            <a:r>
              <a:rPr lang="en-US" sz="3400" b="1" dirty="0"/>
              <a:t> 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Encoding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  <a:p>
            <a:pPr algn="ctr"/>
            <a:endParaRPr lang="el-GR" sz="2800" b="1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F73D82C1-29A4-4D23-B65B-633A4D79FE90}"/>
              </a:ext>
            </a:extLst>
          </p:cNvPr>
          <p:cNvSpPr/>
          <p:nvPr/>
        </p:nvSpPr>
        <p:spPr>
          <a:xfrm>
            <a:off x="4993841" y="2133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Αντικατάσταση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τιμών, των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string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μεταβλητών σε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numeric.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Κατόπιν δοκιμών χρησιμοποιήθηκε η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label encoding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μέθοδος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5FC94D4-7ABE-4816-8402-8FFC7E2E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992" y="1750206"/>
            <a:ext cx="5969849" cy="1200329"/>
          </a:xfrm>
          <a:prstGeom prst="rect">
            <a:avLst/>
          </a:prstGeom>
        </p:spPr>
      </p:pic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C4FBC40-A8D3-48BF-9D55-418C8222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fld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22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319644"/>
            <a:ext cx="3363974" cy="173243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Data Management</a:t>
            </a:r>
            <a:endParaRPr lang="el-GR" sz="2800" b="1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91B05F1A-AC2B-491E-9D1C-0D5422358984}"/>
              </a:ext>
            </a:extLst>
          </p:cNvPr>
          <p:cNvSpPr/>
          <p:nvPr/>
        </p:nvSpPr>
        <p:spPr>
          <a:xfrm>
            <a:off x="4888842" y="175775"/>
            <a:ext cx="5743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Data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Ελέγχθηκε εάν τα δεδομένα ακολουθούν κανονική κατανομή.</a:t>
            </a:r>
          </a:p>
          <a:p>
            <a:endParaRPr lang="el-G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l-G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85FA3FD4-269D-4F8D-9E67-86E38B66B32C}"/>
              </a:ext>
            </a:extLst>
          </p:cNvPr>
          <p:cNvSpPr txBox="1">
            <a:spLocks/>
          </p:cNvSpPr>
          <p:nvPr/>
        </p:nvSpPr>
        <p:spPr>
          <a:xfrm>
            <a:off x="532257" y="2722602"/>
            <a:ext cx="3363974" cy="2848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endParaRPr lang="en-US" sz="2800" b="1" dirty="0"/>
          </a:p>
          <a:p>
            <a:r>
              <a:rPr lang="el-GR" sz="3400" b="1" dirty="0"/>
              <a:t>Τεχνικές</a:t>
            </a:r>
            <a:r>
              <a:rPr lang="en-US" sz="3400" b="1" dirty="0"/>
              <a:t> 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Data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Correlation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  <a:p>
            <a:pPr algn="ctr"/>
            <a:endParaRPr lang="el-GR" sz="2800" b="1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F73D82C1-29A4-4D23-B65B-633A4D79FE90}"/>
              </a:ext>
            </a:extLst>
          </p:cNvPr>
          <p:cNvSpPr/>
          <p:nvPr/>
        </p:nvSpPr>
        <p:spPr>
          <a:xfrm>
            <a:off x="4888842" y="30596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Correlation Diagram: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Υπολογίστηκε ο αθροιστικός συντελεστής συσχέτισης για κάθε μεταβλητή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l-G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Ταξινόμηση μεταβλητών σε φθίνουσα σειρά, βάσει του αθροιστικού συντελεστή συσχέτισης.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EC1F2F0-41F3-4BDE-B89C-974C815D21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8842" y="1074222"/>
            <a:ext cx="5052600" cy="1870998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37A00505-82C5-4D43-8E52-F9702EFE8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78" y="4670851"/>
            <a:ext cx="3546844" cy="963009"/>
          </a:xfrm>
          <a:prstGeom prst="rect">
            <a:avLst/>
          </a:prstGeom>
        </p:spPr>
      </p:pic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5F2097-50A6-4A14-BE29-2D1421A7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fld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B7DF881E-DE32-4620-81C0-7DD752A8AE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75504" y="4536996"/>
            <a:ext cx="3312065" cy="18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319644"/>
            <a:ext cx="3363974" cy="173243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Data Management</a:t>
            </a:r>
            <a:endParaRPr lang="el-GR" sz="2800" b="1" dirty="0"/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85FA3FD4-269D-4F8D-9E67-86E38B66B32C}"/>
              </a:ext>
            </a:extLst>
          </p:cNvPr>
          <p:cNvSpPr txBox="1">
            <a:spLocks/>
          </p:cNvSpPr>
          <p:nvPr/>
        </p:nvSpPr>
        <p:spPr>
          <a:xfrm>
            <a:off x="532257" y="2722602"/>
            <a:ext cx="3363974" cy="2848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endParaRPr lang="en-US" sz="2800" b="1" dirty="0"/>
          </a:p>
          <a:p>
            <a:r>
              <a:rPr lang="el-GR" sz="3400" b="1" dirty="0"/>
              <a:t>Τεχνικές</a:t>
            </a:r>
            <a:r>
              <a:rPr lang="en-US" sz="3400" b="1" dirty="0"/>
              <a:t> 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Standard deviation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Data Standardization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  <a:p>
            <a:pPr algn="ctr"/>
            <a:endParaRPr lang="el-GR" sz="2800" b="1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F73D82C1-29A4-4D23-B65B-633A4D79FE90}"/>
              </a:ext>
            </a:extLst>
          </p:cNvPr>
          <p:cNvSpPr/>
          <p:nvPr/>
        </p:nvSpPr>
        <p:spPr>
          <a:xfrm>
            <a:off x="4903019" y="2392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Data Standardization: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Χρησιμοποιήθηκε η τεχνική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z-score.</a:t>
            </a:r>
            <a:endParaRPr lang="el-G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B9E917B-7CF0-4444-BFE2-7401DD9F98E7}"/>
              </a:ext>
            </a:extLst>
          </p:cNvPr>
          <p:cNvSpPr/>
          <p:nvPr/>
        </p:nvSpPr>
        <p:spPr>
          <a:xfrm>
            <a:off x="4903019" y="85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Standard deviation: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Η υπολογίστηκε η διακύμανση κάθε μεταβλητής.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Ταξινόμηση μεταβλητών σε φθίνουσα σειρά, βάσει του συντελεστή διακύμανσης συσχέτισης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l-G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35BE0E2-E22E-4637-8077-94BFE38C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20" y="1517091"/>
            <a:ext cx="6804838" cy="534992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3E8798EB-AF46-4BE1-961A-9AA17B88D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20" y="3294462"/>
            <a:ext cx="6899121" cy="910445"/>
          </a:xfrm>
          <a:prstGeom prst="rect">
            <a:avLst/>
          </a:prstGeom>
        </p:spPr>
      </p:pic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7681A251-419C-4F6E-920E-298528406B6E}"/>
              </a:ext>
            </a:extLst>
          </p:cNvPr>
          <p:cNvSpPr/>
          <p:nvPr/>
        </p:nvSpPr>
        <p:spPr>
          <a:xfrm>
            <a:off x="4986520" y="46945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Μετά το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Standardization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data,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επαναλήφθηκαν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οι τεχνικές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Correlation Diagram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και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Standard Deviation.</a:t>
            </a:r>
          </a:p>
        </p:txBody>
      </p:sp>
      <p:sp>
        <p:nvSpPr>
          <p:cNvPr id="14" name="Θέση αριθμού διαφάνειας 13">
            <a:extLst>
              <a:ext uri="{FF2B5EF4-FFF2-40B4-BE49-F238E27FC236}">
                <a16:creationId xmlns:a16="http://schemas.microsoft.com/office/drawing/2014/main" id="{457D9A2D-31EE-4436-A38A-6080E7A1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</a:t>
            </a:fld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15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319644"/>
            <a:ext cx="3363974" cy="173243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Data Management</a:t>
            </a:r>
            <a:endParaRPr lang="el-GR" sz="2800" b="1" dirty="0"/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85FA3FD4-269D-4F8D-9E67-86E38B66B32C}"/>
              </a:ext>
            </a:extLst>
          </p:cNvPr>
          <p:cNvSpPr txBox="1">
            <a:spLocks/>
          </p:cNvSpPr>
          <p:nvPr/>
        </p:nvSpPr>
        <p:spPr>
          <a:xfrm>
            <a:off x="532257" y="2722602"/>
            <a:ext cx="3363974" cy="2848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endParaRPr lang="en-US" sz="2800" b="1" dirty="0"/>
          </a:p>
          <a:p>
            <a:r>
              <a:rPr lang="el-GR" sz="3400" b="1" dirty="0"/>
              <a:t>Τεχνικές</a:t>
            </a:r>
            <a:r>
              <a:rPr lang="en-US" sz="3400" b="1" dirty="0"/>
              <a:t> 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PCA -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PCA - Standardization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  <a:p>
            <a:pPr algn="ctr"/>
            <a:endParaRPr lang="el-GR" sz="2800" b="1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B9E917B-7CF0-4444-BFE2-7401DD9F98E7}"/>
              </a:ext>
            </a:extLst>
          </p:cNvPr>
          <p:cNvSpPr/>
          <p:nvPr/>
        </p:nvSpPr>
        <p:spPr>
          <a:xfrm>
            <a:off x="4903019" y="856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PCA - DATA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Χρησιμοποιήθηκαν όλες οι μεταβλητές του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Dataset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σαν είσοδο στο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PCA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Για να προσδιοριστεί ο αριθμός των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components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 που έπρεπε να εξαχθούν από το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PCA model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, ελέγχθηκε η συνολική διακύμανση των μεταβλητών.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image3.png">
            <a:extLst>
              <a:ext uri="{FF2B5EF4-FFF2-40B4-BE49-F238E27FC236}">
                <a16:creationId xmlns:a16="http://schemas.microsoft.com/office/drawing/2014/main" id="{19B7DE0D-486B-4E34-AE93-ACBEBC54585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10137" y="1871481"/>
            <a:ext cx="2627569" cy="1754326"/>
          </a:xfrm>
          <a:prstGeom prst="rect">
            <a:avLst/>
          </a:prstGeom>
          <a:ln/>
        </p:spPr>
      </p:pic>
      <p:pic>
        <p:nvPicPr>
          <p:cNvPr id="11" name="image2.png">
            <a:extLst>
              <a:ext uri="{FF2B5EF4-FFF2-40B4-BE49-F238E27FC236}">
                <a16:creationId xmlns:a16="http://schemas.microsoft.com/office/drawing/2014/main" id="{2B262B49-BEC9-4AEC-9948-C0888CA919B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793547" y="1988141"/>
            <a:ext cx="2530667" cy="1440860"/>
          </a:xfrm>
          <a:prstGeom prst="rect">
            <a:avLst/>
          </a:prstGeom>
          <a:ln/>
        </p:spPr>
      </p:pic>
      <p:pic>
        <p:nvPicPr>
          <p:cNvPr id="13" name="image4.png">
            <a:extLst>
              <a:ext uri="{FF2B5EF4-FFF2-40B4-BE49-F238E27FC236}">
                <a16:creationId xmlns:a16="http://schemas.microsoft.com/office/drawing/2014/main" id="{4C0B8B8E-2550-496A-BA6E-E0560A422B4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969237" y="4401653"/>
            <a:ext cx="2463800" cy="1673860"/>
          </a:xfrm>
          <a:prstGeom prst="rect">
            <a:avLst/>
          </a:prstGeom>
          <a:ln/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717BC59C-CE31-4F13-A26A-5CF125BBE5B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793547" y="4401653"/>
            <a:ext cx="2581910" cy="1738630"/>
          </a:xfrm>
          <a:prstGeom prst="rect">
            <a:avLst/>
          </a:prstGeom>
        </p:spPr>
      </p:pic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1A38A63-6D35-4B7D-AB39-22866E16AFF5}"/>
              </a:ext>
            </a:extLst>
          </p:cNvPr>
          <p:cNvSpPr/>
          <p:nvPr/>
        </p:nvSpPr>
        <p:spPr>
          <a:xfrm>
            <a:off x="4992020" y="3625807"/>
            <a:ext cx="5151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PCA - Standardization DATA:</a:t>
            </a:r>
            <a:endParaRPr lang="el-G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Εξάχθηκαν 75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components.</a:t>
            </a: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D63D47B-4CFC-4445-8813-42844CDE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009" y="6322961"/>
            <a:ext cx="2743200" cy="365125"/>
          </a:xfrm>
        </p:spPr>
        <p:txBody>
          <a:bodyPr/>
          <a:lstStyle/>
          <a:p>
            <a:fld id="{E82155E2-4582-48E1-A86F-FF72622DC914}" type="slidenum">
              <a:rPr lang="el-GR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fld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65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319644"/>
            <a:ext cx="3363974" cy="173243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Data Analysis</a:t>
            </a:r>
            <a:endParaRPr lang="el-GR" sz="2800" b="1" dirty="0"/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85FA3FD4-269D-4F8D-9E67-86E38B66B32C}"/>
              </a:ext>
            </a:extLst>
          </p:cNvPr>
          <p:cNvSpPr txBox="1">
            <a:spLocks/>
          </p:cNvSpPr>
          <p:nvPr/>
        </p:nvSpPr>
        <p:spPr>
          <a:xfrm>
            <a:off x="532257" y="2722602"/>
            <a:ext cx="3363974" cy="2848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endParaRPr lang="en-US" sz="2800" b="1" dirty="0"/>
          </a:p>
          <a:p>
            <a:r>
              <a:rPr lang="el-GR" sz="3400" b="1" dirty="0"/>
              <a:t>Τεχνικές</a:t>
            </a:r>
            <a:r>
              <a:rPr lang="en-US" sz="3400" b="1" dirty="0"/>
              <a:t> 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K-Means</a:t>
            </a:r>
          </a:p>
          <a:p>
            <a:endParaRPr lang="en-US" sz="2800" b="1" dirty="0"/>
          </a:p>
          <a:p>
            <a:endParaRPr lang="en-US" sz="2800" b="1" dirty="0"/>
          </a:p>
          <a:p>
            <a:pPr algn="ctr"/>
            <a:endParaRPr lang="el-GR" sz="2800" b="1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B9E917B-7CF0-4444-BFE2-7401DD9F98E7}"/>
              </a:ext>
            </a:extLst>
          </p:cNvPr>
          <p:cNvSpPr/>
          <p:nvPr/>
        </p:nvSpPr>
        <p:spPr>
          <a:xfrm>
            <a:off x="4903019" y="856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K-Means: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Χρησιμοποιήθηκαν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τα </a:t>
            </a:r>
            <a:r>
              <a:rPr lang="el-GR" dirty="0" err="1">
                <a:solidFill>
                  <a:srgbClr val="000000"/>
                </a:solidFill>
                <a:latin typeface="Calibri" panose="020F0502020204030204" pitchFamily="34" charset="0"/>
              </a:rPr>
              <a:t>κανονικοποιημένα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 δεδομένα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Σαν είσοδο στο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k-means model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χρησιμοποιήθηκαν τα 35 πρώτα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components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που εξάχθηκαν από το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PCA model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Προσδιορισμός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k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με χρήση τεχνικής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elbow.</a:t>
            </a:r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DDB879A-16F4-45AF-AB56-6020FB58E2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76" y="1562964"/>
            <a:ext cx="3410585" cy="2536825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4C5EC0BE-F759-4DB5-9ECD-986A6C4D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075" y="1881963"/>
            <a:ext cx="3612668" cy="1998921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2ABDD31-2397-49D6-805B-209BA5EC9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324" y="4563865"/>
            <a:ext cx="6688419" cy="1426060"/>
          </a:xfrm>
          <a:prstGeom prst="rect">
            <a:avLst/>
          </a:prstGeom>
        </p:spPr>
      </p:pic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BA08E5D-8590-4F3F-B736-BDCE04FC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fld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33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F2A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BA4598-341C-4820-A4D6-B6A059A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7" y="319644"/>
            <a:ext cx="3363974" cy="173243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Data Analysis</a:t>
            </a:r>
            <a:endParaRPr lang="el-GR" sz="2800" b="1" dirty="0"/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85FA3FD4-269D-4F8D-9E67-86E38B66B32C}"/>
              </a:ext>
            </a:extLst>
          </p:cNvPr>
          <p:cNvSpPr txBox="1">
            <a:spLocks/>
          </p:cNvSpPr>
          <p:nvPr/>
        </p:nvSpPr>
        <p:spPr>
          <a:xfrm>
            <a:off x="532257" y="2722602"/>
            <a:ext cx="3363974" cy="2848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endParaRPr lang="en-US" sz="2800" b="1" dirty="0"/>
          </a:p>
          <a:p>
            <a:r>
              <a:rPr lang="el-GR" sz="3400" b="1" dirty="0"/>
              <a:t>Τεχνικές</a:t>
            </a:r>
            <a:r>
              <a:rPr lang="en-US" sz="3400" b="1" dirty="0"/>
              <a:t> 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Linear Regression </a:t>
            </a:r>
          </a:p>
          <a:p>
            <a:endParaRPr lang="en-US" sz="2800" b="1" dirty="0"/>
          </a:p>
          <a:p>
            <a:endParaRPr lang="en-US" sz="2800" b="1" dirty="0"/>
          </a:p>
          <a:p>
            <a:pPr algn="ctr"/>
            <a:endParaRPr lang="el-GR" sz="2800" b="1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B9E917B-7CF0-4444-BFE2-7401DD9F98E7}"/>
              </a:ext>
            </a:extLst>
          </p:cNvPr>
          <p:cNvSpPr/>
          <p:nvPr/>
        </p:nvSpPr>
        <p:spPr>
          <a:xfrm>
            <a:off x="4903019" y="85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 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8E0CFC5-8A3A-445E-AA1E-82BC4F978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650" y="531627"/>
            <a:ext cx="6271510" cy="5645889"/>
          </a:xfrm>
          <a:prstGeom prst="rect">
            <a:avLst/>
          </a:prstGeom>
        </p:spPr>
      </p:pic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ACAB4DE-D6C3-44C1-A6E9-7A1EECDC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55E2-4582-48E1-A86F-FF72622DC914}" type="slidenum">
              <a:rPr lang="el-GR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fld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4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471</Words>
  <Application>Microsoft Office PowerPoint</Application>
  <PresentationFormat>Ευρεία οθόνη</PresentationFormat>
  <Paragraphs>143</Paragraphs>
  <Slides>12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Θέμα του Office</vt:lpstr>
      <vt:lpstr>Παρουσίαση του PowerPoint</vt:lpstr>
      <vt:lpstr>Μεθοδολογία Εργασίας</vt:lpstr>
      <vt:lpstr>Pre-Processing</vt:lpstr>
      <vt:lpstr>Pre-Processing</vt:lpstr>
      <vt:lpstr>Data Management</vt:lpstr>
      <vt:lpstr>Data Management</vt:lpstr>
      <vt:lpstr>Data Management</vt:lpstr>
      <vt:lpstr>Data Analysis</vt:lpstr>
      <vt:lpstr>Data Analysis</vt:lpstr>
      <vt:lpstr>Data Analysis</vt:lpstr>
      <vt:lpstr>Conclusions</vt:lpstr>
      <vt:lpstr>Thank you……..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KONSTANTINOS NESTORAKIS</dc:creator>
  <cp:lastModifiedBy>KONSTANTINOS NESTORAKIS</cp:lastModifiedBy>
  <cp:revision>45</cp:revision>
  <dcterms:created xsi:type="dcterms:W3CDTF">2020-02-07T18:16:01Z</dcterms:created>
  <dcterms:modified xsi:type="dcterms:W3CDTF">2020-11-26T11:17:08Z</dcterms:modified>
</cp:coreProperties>
</file>