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70" r:id="rId10"/>
    <p:sldId id="263" r:id="rId11"/>
    <p:sldId id="273" r:id="rId12"/>
    <p:sldId id="271" r:id="rId13"/>
    <p:sldId id="272" r:id="rId14"/>
    <p:sldId id="264" r:id="rId15"/>
    <p:sldId id="266" r:id="rId16"/>
    <p:sldId id="275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Sheet1!$B$3</c:f>
              <c:strCache>
                <c:ptCount val="1"/>
                <c:pt idx="0">
                  <c:v>Vrijeme sekvencijalnog izvršavanja [s]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Sheet1!$A$4:$A$11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</c:numCache>
            </c:numRef>
          </c:cat>
          <c:val>
            <c:numRef>
              <c:f>Sheet1!$B$4:$B$11</c:f>
              <c:numCache>
                <c:formatCode>General</c:formatCode>
                <c:ptCount val="8"/>
                <c:pt idx="0">
                  <c:v>1.0000000000000004E-5</c:v>
                </c:pt>
                <c:pt idx="1">
                  <c:v>9.1100000000000024E-4</c:v>
                </c:pt>
                <c:pt idx="2">
                  <c:v>5.0229999999999997E-3</c:v>
                </c:pt>
                <c:pt idx="3">
                  <c:v>7.1925000000000003E-2</c:v>
                </c:pt>
                <c:pt idx="4">
                  <c:v>0.60215000000000007</c:v>
                </c:pt>
                <c:pt idx="5">
                  <c:v>4.316285999999999</c:v>
                </c:pt>
                <c:pt idx="6">
                  <c:v>33.763259000000012</c:v>
                </c:pt>
                <c:pt idx="7">
                  <c:v>527.69812999999999</c:v>
                </c:pt>
              </c:numCache>
            </c:numRef>
          </c:val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Vrijeme paralelnog izvršavanja [s]</c:v>
                </c:pt>
              </c:strCache>
            </c:strRef>
          </c:tx>
          <c:marker>
            <c:symbol val="none"/>
          </c:marker>
          <c:cat>
            <c:numRef>
              <c:f>Sheet1!$A$4:$A$11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</c:numCache>
            </c:numRef>
          </c:cat>
          <c:val>
            <c:numRef>
              <c:f>Sheet1!$C$4:$C$11</c:f>
              <c:numCache>
                <c:formatCode>General</c:formatCode>
                <c:ptCount val="8"/>
                <c:pt idx="0">
                  <c:v>4.6979999999999999E-3</c:v>
                </c:pt>
                <c:pt idx="1">
                  <c:v>1.0000000000000002E-3</c:v>
                </c:pt>
                <c:pt idx="2">
                  <c:v>3.840000000000001E-3</c:v>
                </c:pt>
                <c:pt idx="3">
                  <c:v>5.1428000000000001E-2</c:v>
                </c:pt>
                <c:pt idx="4">
                  <c:v>0.36986400000000014</c:v>
                </c:pt>
                <c:pt idx="5">
                  <c:v>2.9531000000000001</c:v>
                </c:pt>
                <c:pt idx="6">
                  <c:v>22.953226999999991</c:v>
                </c:pt>
                <c:pt idx="7">
                  <c:v>404.77293899999995</c:v>
                </c:pt>
              </c:numCache>
            </c:numRef>
          </c:val>
        </c:ser>
        <c:dLbls/>
        <c:marker val="1"/>
        <c:axId val="90750976"/>
        <c:axId val="90752512"/>
      </c:lineChart>
      <c:catAx>
        <c:axId val="90750976"/>
        <c:scaling>
          <c:orientation val="minMax"/>
        </c:scaling>
        <c:axPos val="b"/>
        <c:numFmt formatCode="General" sourceLinked="1"/>
        <c:tickLblPos val="nextTo"/>
        <c:crossAx val="90752512"/>
        <c:crosses val="autoZero"/>
        <c:auto val="1"/>
        <c:lblAlgn val="ctr"/>
        <c:lblOffset val="100"/>
      </c:catAx>
      <c:valAx>
        <c:axId val="90752512"/>
        <c:scaling>
          <c:orientation val="minMax"/>
        </c:scaling>
        <c:axPos val="l"/>
        <c:majorGridlines/>
        <c:minorGridlines>
          <c:spPr>
            <a:ln w="3175"/>
          </c:spPr>
        </c:minorGridlines>
        <c:numFmt formatCode="General" sourceLinked="1"/>
        <c:tickLblPos val="nextTo"/>
        <c:crossAx val="90750976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Vrijeme sekvencijalnog izvršavanja [s]</c:v>
                </c:pt>
              </c:strCache>
            </c:strRef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1.0000000000000003E-5</c:v>
                </c:pt>
                <c:pt idx="1">
                  <c:v>1.0900000000000003E-4</c:v>
                </c:pt>
                <c:pt idx="2">
                  <c:v>7.6720000000000009E-3</c:v>
                </c:pt>
                <c:pt idx="3">
                  <c:v>0.11216500000000001</c:v>
                </c:pt>
                <c:pt idx="4">
                  <c:v>0.84674000000000016</c:v>
                </c:pt>
                <c:pt idx="5">
                  <c:v>4.316285999999999</c:v>
                </c:pt>
                <c:pt idx="6">
                  <c:v>51.715785000000004</c:v>
                </c:pt>
                <c:pt idx="7">
                  <c:v>800.17841200000009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Vrijeme paralelnog izvršavanja [s]</c:v>
                </c:pt>
              </c:strCache>
            </c:strRef>
          </c:tx>
          <c:marker>
            <c:symbol val="none"/>
          </c:marker>
          <c:cat>
            <c:numRef>
              <c:f>Sheet1!$A$2:$A$9</c:f>
              <c:numCache>
                <c:formatCode>General</c:formatCode>
                <c:ptCount val="8"/>
                <c:pt idx="0">
                  <c:v>10</c:v>
                </c:pt>
                <c:pt idx="1">
                  <c:v>50</c:v>
                </c:pt>
                <c:pt idx="2">
                  <c:v>100</c:v>
                </c:pt>
                <c:pt idx="3">
                  <c:v>250</c:v>
                </c:pt>
                <c:pt idx="4">
                  <c:v>500</c:v>
                </c:pt>
                <c:pt idx="5">
                  <c:v>1000</c:v>
                </c:pt>
                <c:pt idx="6">
                  <c:v>2000</c:v>
                </c:pt>
                <c:pt idx="7">
                  <c:v>5000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1.1021000000000002E-3</c:v>
                </c:pt>
                <c:pt idx="1">
                  <c:v>1.1630000000000002E-3</c:v>
                </c:pt>
                <c:pt idx="2">
                  <c:v>3.8880000000000004E-3</c:v>
                </c:pt>
                <c:pt idx="3">
                  <c:v>4.6609999999999992E-2</c:v>
                </c:pt>
                <c:pt idx="4">
                  <c:v>0.26573999999999998</c:v>
                </c:pt>
                <c:pt idx="5">
                  <c:v>1.1462399999999999</c:v>
                </c:pt>
                <c:pt idx="6">
                  <c:v>7.721512999999999</c:v>
                </c:pt>
                <c:pt idx="7">
                  <c:v>113.971538</c:v>
                </c:pt>
              </c:numCache>
            </c:numRef>
          </c:val>
        </c:ser>
        <c:dLbls/>
        <c:marker val="1"/>
        <c:axId val="91445504"/>
        <c:axId val="91459584"/>
      </c:lineChart>
      <c:catAx>
        <c:axId val="91445504"/>
        <c:scaling>
          <c:orientation val="minMax"/>
        </c:scaling>
        <c:axPos val="b"/>
        <c:numFmt formatCode="General" sourceLinked="1"/>
        <c:tickLblPos val="nextTo"/>
        <c:crossAx val="91459584"/>
        <c:crosses val="autoZero"/>
        <c:auto val="1"/>
        <c:lblAlgn val="ctr"/>
        <c:lblOffset val="100"/>
      </c:catAx>
      <c:valAx>
        <c:axId val="91459584"/>
        <c:scaling>
          <c:orientation val="minMax"/>
        </c:scaling>
        <c:axPos val="l"/>
        <c:majorGridlines/>
        <c:minorGridlines>
          <c:spPr>
            <a:ln w="3175"/>
          </c:spPr>
        </c:minorGridlines>
        <c:numFmt formatCode="General" sourceLinked="1"/>
        <c:tickLblPos val="nextTo"/>
        <c:crossAx val="9144550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08F4A34-8F7E-48C0-8398-4887B1310E22}" type="datetimeFigureOut">
              <a:rPr lang="en-US" smtClean="0"/>
              <a:pPr/>
              <a:t>10/9/2024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523F7E8-65AD-49BF-8280-DB41BBB4E21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wipe/>
  </p:transition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772816"/>
            <a:ext cx="7315200" cy="2595025"/>
          </a:xfrm>
        </p:spPr>
        <p:txBody>
          <a:bodyPr/>
          <a:lstStyle/>
          <a:p>
            <a:r>
              <a:rPr lang="en-US" smtClean="0"/>
              <a:t>PARALELIZACIJA FLOYD-WARSHALL ALGORITMA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smtClean="0"/>
              <a:t>Kristina Kne</a:t>
            </a:r>
            <a:r>
              <a:rPr lang="sr-Latn-BA" sz="1600" smtClean="0"/>
              <a:t>žević 2060</a:t>
            </a:r>
          </a:p>
          <a:p>
            <a:r>
              <a:rPr lang="sr-Latn-BA" sz="1600" smtClean="0"/>
              <a:t>Tamara Elez 2068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99298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25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Paralelno izvršavanje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72817"/>
            <a:ext cx="7315200" cy="4536544"/>
          </a:xfrm>
        </p:spPr>
        <p:txBody>
          <a:bodyPr/>
          <a:lstStyle/>
          <a:p>
            <a:r>
              <a:rPr lang="sr-Latn-BA" smtClean="0"/>
              <a:t>zadaci </a:t>
            </a:r>
            <a:r>
              <a:rPr lang="sr-Latn-BA"/>
              <a:t>svake pojedinačne </a:t>
            </a:r>
            <a:r>
              <a:rPr lang="sr-Latn-BA" smtClean="0"/>
              <a:t>niti su </a:t>
            </a:r>
            <a:r>
              <a:rPr lang="sr-Latn-BA"/>
              <a:t>da obradi dobijeni dio matrice, ažurira vrijednosti za svoje </a:t>
            </a:r>
            <a:r>
              <a:rPr lang="sr-Latn-BA" smtClean="0"/>
              <a:t>vrste </a:t>
            </a:r>
            <a:r>
              <a:rPr lang="sr-Latn-BA"/>
              <a:t>i bilježi vrijeme koje je provela u radu.</a:t>
            </a:r>
            <a:endParaRPr lang="en-US"/>
          </a:p>
          <a:p>
            <a:endParaRPr lang="sr-Latn-BA" smtClean="0"/>
          </a:p>
          <a:p>
            <a:pPr marL="45720" indent="0">
              <a:buNone/>
            </a:pP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6683" y="2924944"/>
            <a:ext cx="6150634" cy="371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40505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60648"/>
            <a:ext cx="7690048" cy="5472607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700"/>
              <a:t>void paralelniAlgoritam(int* matrica, int n, int odg) {</a:t>
            </a:r>
          </a:p>
          <a:p>
            <a:pPr marL="45720" indent="0">
              <a:buNone/>
            </a:pPr>
            <a:r>
              <a:rPr lang="en-US" sz="700"/>
              <a:t>	int i, j, k; </a:t>
            </a:r>
          </a:p>
          <a:p>
            <a:pPr marL="45720" indent="0">
              <a:buNone/>
            </a:pPr>
            <a:r>
              <a:rPr lang="en-US" sz="700"/>
              <a:t>	int brojNiti = omp_get_max_threads(); </a:t>
            </a:r>
          </a:p>
          <a:p>
            <a:pPr marL="45720" indent="0">
              <a:buNone/>
            </a:pPr>
            <a:r>
              <a:rPr lang="en-US" sz="700"/>
              <a:t>	double pocetnoVrijeme, krajnjeVrijeme; </a:t>
            </a:r>
          </a:p>
          <a:p>
            <a:pPr marL="45720" indent="0">
              <a:buNone/>
            </a:pPr>
            <a:r>
              <a:rPr lang="en-US" sz="700"/>
              <a:t> </a:t>
            </a:r>
          </a:p>
          <a:p>
            <a:pPr marL="45720" indent="0">
              <a:buNone/>
            </a:pPr>
            <a:r>
              <a:rPr lang="en-US" sz="700"/>
              <a:t>	printf("\nImate %d niti na raspolaganju.\n", brojNiti);</a:t>
            </a:r>
          </a:p>
          <a:p>
            <a:pPr marL="45720" indent="0">
              <a:buNone/>
            </a:pPr>
            <a:r>
              <a:rPr lang="en-US" sz="700"/>
              <a:t>double* vrijemeNiti = (double*)malloc(brojNiti * sizeof(double));</a:t>
            </a:r>
          </a:p>
          <a:p>
            <a:pPr marL="45720" indent="0">
              <a:buNone/>
            </a:pPr>
            <a:r>
              <a:rPr lang="en-US" sz="700"/>
              <a:t>	for (i = 0; i &lt; brojNiti; i++) {</a:t>
            </a:r>
          </a:p>
          <a:p>
            <a:pPr marL="45720" indent="0">
              <a:buNone/>
            </a:pPr>
            <a:r>
              <a:rPr lang="en-US" sz="700"/>
              <a:t>		vrijemeNiti[i] = 0.0;</a:t>
            </a:r>
          </a:p>
          <a:p>
            <a:pPr marL="45720" indent="0">
              <a:buNone/>
            </a:pPr>
            <a:r>
              <a:rPr lang="en-US" sz="700"/>
              <a:t>	}</a:t>
            </a:r>
          </a:p>
          <a:p>
            <a:pPr marL="45720" indent="0">
              <a:buNone/>
            </a:pPr>
            <a:r>
              <a:rPr lang="en-US" sz="700"/>
              <a:t>	omp_set_num_threads(brojNiti); </a:t>
            </a:r>
          </a:p>
          <a:p>
            <a:pPr marL="45720" indent="0">
              <a:buNone/>
            </a:pPr>
            <a:r>
              <a:rPr lang="en-US" sz="700"/>
              <a:t>	pocetnoVrijeme = omp_get_wtime(); //pocetak mjerenja vremena rada algoritma</a:t>
            </a:r>
          </a:p>
          <a:p>
            <a:pPr marL="45720" indent="0">
              <a:buNone/>
            </a:pPr>
            <a:r>
              <a:rPr lang="en-US" sz="700"/>
              <a:t>#pragma omp parallel private(i,j,k)</a:t>
            </a:r>
          </a:p>
          <a:p>
            <a:pPr marL="45720" indent="0">
              <a:buNone/>
            </a:pPr>
            <a:r>
              <a:rPr lang="en-US" sz="700"/>
              <a:t>{</a:t>
            </a:r>
          </a:p>
          <a:p>
            <a:pPr marL="45720" indent="0">
              <a:buNone/>
            </a:pPr>
            <a:r>
              <a:rPr lang="en-US" sz="700"/>
              <a:t>	int idNiti = omp_get_thread_num();</a:t>
            </a:r>
          </a:p>
          <a:p>
            <a:pPr marL="45720" indent="0">
              <a:buNone/>
            </a:pPr>
            <a:r>
              <a:rPr lang="en-US" sz="700"/>
              <a:t>	double pocetakRadaNiti, zavrstakRadaNiti;</a:t>
            </a:r>
          </a:p>
          <a:p>
            <a:pPr marL="45720" indent="0">
              <a:buNone/>
            </a:pPr>
            <a:r>
              <a:rPr lang="en-US" sz="700"/>
              <a:t> </a:t>
            </a:r>
          </a:p>
          <a:p>
            <a:pPr marL="45720" indent="0">
              <a:buNone/>
            </a:pPr>
            <a:r>
              <a:rPr lang="en-US" sz="700"/>
              <a:t>	for (k = 0; k &lt; n; k++) </a:t>
            </a:r>
          </a:p>
          <a:p>
            <a:pPr marL="45720" indent="0">
              <a:buNone/>
            </a:pPr>
            <a:r>
              <a:rPr lang="en-US" sz="700"/>
              <a:t>	{</a:t>
            </a:r>
          </a:p>
          <a:p>
            <a:pPr marL="45720" indent="0">
              <a:buNone/>
            </a:pPr>
            <a:r>
              <a:rPr lang="en-US" sz="700"/>
              <a:t>#pragma omp for schedule(static)</a:t>
            </a:r>
          </a:p>
          <a:p>
            <a:pPr marL="45720" indent="0">
              <a:buNone/>
            </a:pPr>
            <a:r>
              <a:rPr lang="en-US" sz="700"/>
              <a:t>		for (i = 0; i &lt; n; i++) </a:t>
            </a:r>
          </a:p>
          <a:p>
            <a:pPr marL="45720" indent="0">
              <a:buNone/>
            </a:pPr>
            <a:r>
              <a:rPr lang="en-US" sz="700"/>
              <a:t>		{</a:t>
            </a:r>
          </a:p>
          <a:p>
            <a:pPr marL="45720" indent="0">
              <a:buNone/>
            </a:pPr>
            <a:r>
              <a:rPr lang="en-US" sz="700"/>
              <a:t>			pocetakRadaNiti = omp_get_wtime(); //nit pocinje sa radom sa i-tim redom</a:t>
            </a:r>
          </a:p>
          <a:p>
            <a:pPr marL="45720" indent="0">
              <a:buNone/>
            </a:pPr>
            <a:r>
              <a:rPr lang="en-US" sz="700"/>
              <a:t>			for (j = 0; j &lt; n; j++) </a:t>
            </a:r>
          </a:p>
          <a:p>
            <a:pPr marL="45720" indent="0">
              <a:buNone/>
            </a:pPr>
            <a:r>
              <a:rPr lang="en-US" sz="700"/>
              <a:t>			{</a:t>
            </a:r>
          </a:p>
          <a:p>
            <a:pPr marL="45720" indent="0">
              <a:buNone/>
            </a:pPr>
            <a:r>
              <a:rPr lang="en-US" sz="700"/>
              <a:t>				if (i == j)</a:t>
            </a:r>
          </a:p>
          <a:p>
            <a:pPr marL="45720" indent="0">
              <a:buNone/>
            </a:pPr>
            <a:r>
              <a:rPr lang="en-US" sz="700"/>
              <a:t>					continue;</a:t>
            </a:r>
          </a:p>
          <a:p>
            <a:pPr marL="45720" indent="0">
              <a:buNone/>
            </a:pPr>
            <a:r>
              <a:rPr lang="en-US" sz="700"/>
              <a:t>				else if (matrica[i * n + k] + matrica[k * n + j] &lt; matrica[i * n + j]) </a:t>
            </a:r>
          </a:p>
          <a:p>
            <a:pPr marL="45720" indent="0">
              <a:buNone/>
            </a:pPr>
            <a:r>
              <a:rPr lang="en-US" sz="700"/>
              <a:t>				{</a:t>
            </a:r>
          </a:p>
          <a:p>
            <a:pPr marL="45720" indent="0">
              <a:buNone/>
            </a:pPr>
            <a:r>
              <a:rPr lang="en-US" sz="700"/>
              <a:t>					matrica[i * n + j] = matrica[i * n + k] + matrica[k * n + j];</a:t>
            </a:r>
          </a:p>
          <a:p>
            <a:pPr marL="45720" indent="0">
              <a:buNone/>
            </a:pPr>
            <a:r>
              <a:rPr lang="en-US" sz="700"/>
              <a:t>				}</a:t>
            </a:r>
          </a:p>
          <a:p>
            <a:pPr marL="45720" indent="0">
              <a:buNone/>
            </a:pPr>
            <a:r>
              <a:rPr lang="en-US" sz="700"/>
              <a:t>				else;</a:t>
            </a:r>
          </a:p>
          <a:p>
            <a:pPr marL="45720" indent="0">
              <a:buNone/>
            </a:pPr>
            <a:r>
              <a:rPr lang="en-US" sz="700"/>
              <a:t>			}</a:t>
            </a:r>
          </a:p>
          <a:p>
            <a:pPr marL="45720" indent="0">
              <a:buNone/>
            </a:pPr>
            <a:r>
              <a:rPr lang="en-US" sz="700"/>
              <a:t>			zavrstakRadaNiti = omp_get_wtime();</a:t>
            </a:r>
          </a:p>
          <a:p>
            <a:pPr marL="45720" indent="0">
              <a:buNone/>
            </a:pPr>
            <a:r>
              <a:rPr lang="en-US" sz="700"/>
              <a:t>vrijemeNiti[idNiti] += zavrstakRadaNiti - pocetakRadaNiti;		}</a:t>
            </a:r>
          </a:p>
          <a:p>
            <a:pPr marL="45720" indent="0">
              <a:buNone/>
            </a:pPr>
            <a:r>
              <a:rPr lang="en-US" sz="700"/>
              <a:t>	}</a:t>
            </a:r>
          </a:p>
          <a:p>
            <a:pPr marL="45720" indent="0">
              <a:buNone/>
            </a:pPr>
            <a:r>
              <a:rPr lang="en-US" sz="700"/>
              <a:t>}</a:t>
            </a:r>
          </a:p>
          <a:p>
            <a:pPr marL="45720" indent="0">
              <a:buNone/>
            </a:pPr>
            <a:r>
              <a:rPr lang="en-US" sz="700"/>
              <a:t>	krajnjeVrijeme = omp_get_wtime(); //biljezenje zavrsetka izvrsavanja algoritma</a:t>
            </a:r>
          </a:p>
          <a:p>
            <a:pPr marL="45720" indent="0">
              <a:buNone/>
            </a:pPr>
            <a:r>
              <a:rPr lang="en-US" sz="700"/>
              <a:t>	if (odg == 1)</a:t>
            </a:r>
          </a:p>
          <a:p>
            <a:pPr marL="45720" indent="0">
              <a:buNone/>
            </a:pPr>
            <a:r>
              <a:rPr lang="en-US" sz="700"/>
              <a:t>	{</a:t>
            </a:r>
          </a:p>
          <a:p>
            <a:pPr marL="45720" indent="0">
              <a:buNone/>
            </a:pPr>
            <a:r>
              <a:rPr lang="en-US" sz="700"/>
              <a:t>		printf("\n\nMatrica najkracih udaljenosti:\n\n");</a:t>
            </a:r>
          </a:p>
          <a:p>
            <a:pPr marL="45720" indent="0">
              <a:buNone/>
            </a:pPr>
            <a:r>
              <a:rPr lang="en-US" sz="700"/>
              <a:t>		ispisMatrice(matrica, n);</a:t>
            </a:r>
          </a:p>
          <a:p>
            <a:pPr marL="45720" indent="0">
              <a:buNone/>
            </a:pPr>
            <a:r>
              <a:rPr lang="en-US" sz="700"/>
              <a:t>	}</a:t>
            </a:r>
          </a:p>
          <a:p>
            <a:pPr marL="45720" indent="0">
              <a:buNone/>
            </a:pPr>
            <a:r>
              <a:rPr lang="en-US" sz="700"/>
              <a:t>	printf("\nVrijeme paralelnog izvrsenja algoritma: %.6f sekundi.\n", krajnjeVrijeme-pocetnoVrijeme);</a:t>
            </a:r>
          </a:p>
          <a:p>
            <a:pPr marL="45720" indent="0">
              <a:buNone/>
            </a:pPr>
            <a:r>
              <a:rPr lang="en-US" sz="700"/>
              <a:t>	for (i = 0; i &lt; brojNiti; i++) {</a:t>
            </a:r>
          </a:p>
          <a:p>
            <a:pPr marL="45720" indent="0">
              <a:buNone/>
            </a:pPr>
            <a:r>
              <a:rPr lang="en-US" sz="700"/>
              <a:t>		printf("Nit %d je bila aktivna %.6f sekundi -&gt; (%.2f%%) ukupnog vremena.\n", i+1, vrijemeNiti[i], (vrijemeNiti[i] / (krajnjeVrijeme-pocetnoVrijeme)) * 100.0);</a:t>
            </a:r>
          </a:p>
          <a:p>
            <a:pPr marL="45720" indent="0">
              <a:buNone/>
            </a:pPr>
            <a:r>
              <a:rPr lang="en-US" sz="700"/>
              <a:t>	}</a:t>
            </a:r>
          </a:p>
          <a:p>
            <a:pPr marL="45720" indent="0">
              <a:buNone/>
            </a:pPr>
            <a:r>
              <a:rPr lang="en-US" sz="700"/>
              <a:t>	free(vrijemeNiti);</a:t>
            </a:r>
          </a:p>
          <a:p>
            <a:pPr marL="45720" indent="0">
              <a:buNone/>
            </a:pPr>
            <a:r>
              <a:rPr lang="en-US" sz="700"/>
              <a:t>}</a:t>
            </a:r>
          </a:p>
          <a:p>
            <a:pPr marL="45720" indent="0">
              <a:buNone/>
            </a:pPr>
            <a:endParaRPr lang="en-US" sz="500"/>
          </a:p>
        </p:txBody>
      </p:sp>
    </p:spTree>
    <p:extLst>
      <p:ext uri="{BB962C8B-B14F-4D97-AF65-F5344CB8AC3E}">
        <p14:creationId xmlns:p14="http://schemas.microsoft.com/office/powerpoint/2010/main" xmlns="" val="79152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>
            <a:normAutofit/>
          </a:bodyPr>
          <a:lstStyle/>
          <a:p>
            <a:r>
              <a:rPr lang="sr-Latn-BA" smtClean="0"/>
              <a:t>Pomoćne funkcije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1600" y="2420888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void popuniMatricu(int* matrica, int n) {</a:t>
            </a:r>
          </a:p>
          <a:p>
            <a:r>
              <a:rPr lang="en-US" sz="1200"/>
              <a:t>	int i, j, vrijednost;</a:t>
            </a:r>
          </a:p>
          <a:p>
            <a:r>
              <a:rPr lang="en-US" sz="1200"/>
              <a:t>	</a:t>
            </a:r>
          </a:p>
          <a:p>
            <a:r>
              <a:rPr lang="en-US" sz="1200"/>
              <a:t>	//seed-ovanje pseudoslucajnog niza brojeva</a:t>
            </a:r>
          </a:p>
          <a:p>
            <a:r>
              <a:rPr lang="en-US" sz="1200"/>
              <a:t>	srand(28);</a:t>
            </a:r>
          </a:p>
          <a:p>
            <a:r>
              <a:rPr lang="en-US" sz="1200"/>
              <a:t> </a:t>
            </a:r>
          </a:p>
          <a:p>
            <a:r>
              <a:rPr lang="en-US" sz="1200"/>
              <a:t>	for (i = 0; i &lt; n; i++) {</a:t>
            </a:r>
          </a:p>
          <a:p>
            <a:r>
              <a:rPr lang="en-US" sz="1200"/>
              <a:t>		for (j = 0; j &lt;= i; j++)</a:t>
            </a:r>
          </a:p>
          <a:p>
            <a:r>
              <a:rPr lang="en-US" sz="1200"/>
              <a:t>		{</a:t>
            </a:r>
          </a:p>
          <a:p>
            <a:r>
              <a:rPr lang="en-US" sz="1200"/>
              <a:t>			if (i == j)</a:t>
            </a:r>
          </a:p>
          <a:p>
            <a:r>
              <a:rPr lang="en-US" sz="1200"/>
              <a:t>				matrica[i * n+j] = 0;</a:t>
            </a:r>
          </a:p>
          <a:p>
            <a:r>
              <a:rPr lang="en-US" sz="1200"/>
              <a:t>			else</a:t>
            </a:r>
          </a:p>
          <a:p>
            <a:r>
              <a:rPr lang="en-US" sz="1200"/>
              <a:t>			{</a:t>
            </a:r>
          </a:p>
          <a:p>
            <a:r>
              <a:rPr lang="en-US" sz="1200"/>
              <a:t>				vrijednost = 1 + rand() % n;	</a:t>
            </a:r>
          </a:p>
          <a:p>
            <a:r>
              <a:rPr lang="en-US" sz="1200"/>
              <a:t>				matrica[i * n + j] = vrijednost;</a:t>
            </a:r>
          </a:p>
          <a:p>
            <a:r>
              <a:rPr lang="en-US" sz="1200"/>
              <a:t>				matrica[j * n + i] = vrijednost;</a:t>
            </a:r>
          </a:p>
          <a:p>
            <a:r>
              <a:rPr lang="en-US" sz="1200"/>
              <a:t>			}</a:t>
            </a:r>
          </a:p>
          <a:p>
            <a:r>
              <a:rPr lang="en-US" sz="1200"/>
              <a:t>		}</a:t>
            </a:r>
          </a:p>
          <a:p>
            <a:r>
              <a:rPr lang="en-US" sz="1200"/>
              <a:t>	}</a:t>
            </a:r>
          </a:p>
          <a:p>
            <a:r>
              <a:rPr lang="en-US" sz="1200"/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99592" y="1895878"/>
            <a:ext cx="7315200" cy="525010"/>
          </a:xfrm>
        </p:spPr>
        <p:txBody>
          <a:bodyPr/>
          <a:lstStyle/>
          <a:p>
            <a:pPr marL="45720" indent="0">
              <a:buNone/>
            </a:pPr>
            <a:r>
              <a:rPr lang="sr-Latn-BA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Funkcija za popunjavanje matrice: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43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32609" y="2492896"/>
            <a:ext cx="6175695" cy="216023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200"/>
              <a:t>void ispisMatrice(int* matrica, int n) {</a:t>
            </a:r>
          </a:p>
          <a:p>
            <a:pPr marL="45720" indent="0">
              <a:buNone/>
            </a:pPr>
            <a:r>
              <a:rPr lang="en-US" sz="1200"/>
              <a:t>	int i, j;</a:t>
            </a:r>
          </a:p>
          <a:p>
            <a:pPr marL="45720" indent="0">
              <a:buNone/>
            </a:pPr>
            <a:r>
              <a:rPr lang="en-US" sz="1200"/>
              <a:t>	</a:t>
            </a:r>
          </a:p>
          <a:p>
            <a:pPr marL="45720" indent="0">
              <a:buNone/>
            </a:pPr>
            <a:r>
              <a:rPr lang="en-US" sz="1200"/>
              <a:t>	for (i = 0; i &lt; n; i++) {</a:t>
            </a:r>
          </a:p>
          <a:p>
            <a:pPr marL="45720" indent="0">
              <a:buNone/>
            </a:pPr>
            <a:r>
              <a:rPr lang="en-US" sz="1200"/>
              <a:t>		for (j = 0; j &lt; n; j++)</a:t>
            </a:r>
          </a:p>
          <a:p>
            <a:pPr marL="45720" indent="0">
              <a:buNone/>
            </a:pPr>
            <a:r>
              <a:rPr lang="en-US" sz="1200"/>
              <a:t>			printf("\t%d", matrica[i * n + j]);</a:t>
            </a:r>
          </a:p>
          <a:p>
            <a:pPr marL="45720" indent="0">
              <a:buNone/>
            </a:pPr>
            <a:r>
              <a:rPr lang="en-US" sz="1200"/>
              <a:t>		printf("\n");</a:t>
            </a:r>
          </a:p>
          <a:p>
            <a:pPr marL="45720" indent="0">
              <a:buNone/>
            </a:pPr>
            <a:r>
              <a:rPr lang="en-US" sz="1200"/>
              <a:t>	}</a:t>
            </a:r>
          </a:p>
          <a:p>
            <a:pPr marL="45720" indent="0">
              <a:buNone/>
            </a:pPr>
            <a:r>
              <a:rPr lang="en-US" sz="1200"/>
              <a:t>}</a:t>
            </a:r>
          </a:p>
          <a:p>
            <a:pPr marL="45720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1734904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BA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Funkcija za ispis matrice na konzolu: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48416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US" smtClean="0"/>
              <a:t>Prvo testiranje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844824"/>
            <a:ext cx="7315200" cy="3539527"/>
          </a:xfrm>
        </p:spPr>
        <p:txBody>
          <a:bodyPr/>
          <a:lstStyle/>
          <a:p>
            <a:r>
              <a:rPr lang="sr-Latn-BA" smtClean="0"/>
              <a:t>Lenovo T440 laptop sa </a:t>
            </a:r>
            <a:r>
              <a:rPr lang="en-US" i="1"/>
              <a:t>Intel(R) Core(TM) </a:t>
            </a:r>
            <a:r>
              <a:rPr lang="en-US" i="1" smtClean="0"/>
              <a:t>i5-4300U</a:t>
            </a:r>
            <a:r>
              <a:rPr lang="sr-Latn-BA" i="1" smtClean="0"/>
              <a:t> </a:t>
            </a:r>
            <a:r>
              <a:rPr lang="sr-Latn-BA" smtClean="0"/>
              <a:t>procesorom, 2 jezgra i 4 niti</a:t>
            </a:r>
          </a:p>
          <a:p>
            <a:pPr marL="4572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8381036"/>
              </p:ext>
            </p:extLst>
          </p:nvPr>
        </p:nvGraphicFramePr>
        <p:xfrm>
          <a:off x="920788" y="2996948"/>
          <a:ext cx="7272808" cy="2808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045"/>
                <a:gridCol w="3017054"/>
                <a:gridCol w="2882709"/>
              </a:tblGrid>
              <a:tr h="7411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Broj čvorova</a:t>
                      </a:r>
                      <a:endParaRPr lang="en-US" sz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Vrijeme sekvencijalnog izvršavanja [s]</a:t>
                      </a:r>
                      <a:endParaRPr lang="en-US" sz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Vrijeme paralelnog izvršavanja [s]</a:t>
                      </a:r>
                      <a:endParaRPr lang="en-US" sz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0.004698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0.000911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0.005023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0.00384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0.071925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0.051428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0.60215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0.369864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4.316286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2.9531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33.763259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22.953227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527.69813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404.772939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009153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96" y="548680"/>
            <a:ext cx="7315200" cy="1154097"/>
          </a:xfrm>
        </p:spPr>
        <p:txBody>
          <a:bodyPr/>
          <a:lstStyle/>
          <a:p>
            <a:r>
              <a:rPr lang="en-US" smtClean="0"/>
              <a:t>Drugo testiranje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996" y="1916833"/>
            <a:ext cx="7315200" cy="4392528"/>
          </a:xfrm>
        </p:spPr>
        <p:txBody>
          <a:bodyPr/>
          <a:lstStyle/>
          <a:p>
            <a:r>
              <a:rPr lang="en-US"/>
              <a:t>Lenovo IdeaPad3 </a:t>
            </a:r>
            <a:r>
              <a:rPr lang="en-US" smtClean="0"/>
              <a:t>15ALC6</a:t>
            </a:r>
            <a:r>
              <a:rPr lang="sr-Latn-BA" smtClean="0"/>
              <a:t> laptop sa </a:t>
            </a:r>
            <a:r>
              <a:rPr lang="en-US" i="1"/>
              <a:t>AMD Ryzen 7 5700U </a:t>
            </a:r>
            <a:r>
              <a:rPr lang="sr-Latn-BA" smtClean="0"/>
              <a:t>procesorom, 8 jezgara i 16 niti</a:t>
            </a:r>
          </a:p>
          <a:p>
            <a:pPr marL="45720" indent="0">
              <a:buNone/>
            </a:pP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6752331"/>
              </p:ext>
            </p:extLst>
          </p:nvPr>
        </p:nvGraphicFramePr>
        <p:xfrm>
          <a:off x="964196" y="2996948"/>
          <a:ext cx="7200800" cy="2808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449"/>
                <a:gridCol w="2987183"/>
                <a:gridCol w="2854168"/>
              </a:tblGrid>
              <a:tr h="741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/>
                      </a:r>
                      <a:b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</a:b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Broj čvorova</a:t>
                      </a:r>
                      <a:endParaRPr lang="en-US" sz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Vrijeme sekvencijalnog izvršavanja [s]</a:t>
                      </a:r>
                      <a:endParaRPr lang="en-US" sz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Vrijeme paralelnog izvršavanja [s]</a:t>
                      </a:r>
                      <a:endParaRPr lang="en-US" sz="12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0.00001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0.0011021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0.000109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0.001163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0.007672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0.003888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0.112165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0.04661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0.84674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0.26574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4.316286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1.14624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51.715785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7.721513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58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5000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800.178412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113.971538</a:t>
                      </a:r>
                      <a:endParaRPr lang="en-US" sz="12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1499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624" y="1916832"/>
            <a:ext cx="3364992" cy="621792"/>
          </a:xfrm>
        </p:spPr>
        <p:txBody>
          <a:bodyPr/>
          <a:lstStyle/>
          <a:p>
            <a:pPr algn="ctr"/>
            <a:r>
              <a:rPr lang="sr-Latn-BA" smtClean="0"/>
              <a:t>Prvo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4008" y="1916832"/>
            <a:ext cx="3362062" cy="621792"/>
          </a:xfrm>
        </p:spPr>
        <p:txBody>
          <a:bodyPr/>
          <a:lstStyle/>
          <a:p>
            <a:pPr algn="ctr"/>
            <a:r>
              <a:rPr lang="sr-Latn-BA" smtClean="0"/>
              <a:t>Drugo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Analiza testiranja</a:t>
            </a:r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156429736"/>
              </p:ext>
            </p:extLst>
          </p:nvPr>
        </p:nvGraphicFramePr>
        <p:xfrm>
          <a:off x="179512" y="2708921"/>
          <a:ext cx="4300413" cy="362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ontent Placeholder 10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xmlns="" val="3980527533"/>
              </p:ext>
            </p:extLst>
          </p:nvPr>
        </p:nvGraphicFramePr>
        <p:xfrm>
          <a:off x="4681538" y="2780929"/>
          <a:ext cx="4210942" cy="3556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22316532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en-US" smtClean="0"/>
              <a:t>Zaklju</a:t>
            </a:r>
            <a:r>
              <a:rPr lang="sr-Latn-BA" smtClean="0"/>
              <a:t>čak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44825"/>
            <a:ext cx="7315200" cy="4464536"/>
          </a:xfrm>
        </p:spPr>
        <p:txBody>
          <a:bodyPr/>
          <a:lstStyle/>
          <a:p>
            <a:r>
              <a:rPr lang="sr-Latn-BA"/>
              <a:t>paralelizacija Floyd-Warshall </a:t>
            </a:r>
            <a:r>
              <a:rPr lang="sr-Latn-BA" smtClean="0"/>
              <a:t>algoritma je </a:t>
            </a:r>
            <a:r>
              <a:rPr lang="sr-Latn-BA"/>
              <a:t>korisna za guste grafove sa velikim brojem </a:t>
            </a:r>
            <a:r>
              <a:rPr lang="sr-Latn-BA" smtClean="0"/>
              <a:t>čvorova</a:t>
            </a:r>
          </a:p>
          <a:p>
            <a:r>
              <a:rPr lang="sr-Latn-BA"/>
              <a:t>p</a:t>
            </a:r>
            <a:r>
              <a:rPr lang="sr-Latn-BA" smtClean="0"/>
              <a:t>aralelizacija </a:t>
            </a:r>
            <a:r>
              <a:rPr lang="sr-Latn-BA"/>
              <a:t>može biti nepoželjna ili </a:t>
            </a:r>
            <a:r>
              <a:rPr lang="sr-Latn-BA" smtClean="0"/>
              <a:t> </a:t>
            </a:r>
            <a:r>
              <a:rPr lang="sr-Latn-BA"/>
              <a:t>kontraproduktivna kada graf ima mali broj čvorova, jer se koristi relativno malo računskih </a:t>
            </a:r>
            <a:r>
              <a:rPr lang="sr-Latn-BA" smtClean="0"/>
              <a:t>resursa</a:t>
            </a:r>
          </a:p>
          <a:p>
            <a:r>
              <a:rPr lang="sr-Latn-BA"/>
              <a:t>t</a:t>
            </a:r>
            <a:r>
              <a:rPr lang="sr-Latn-BA" smtClean="0"/>
              <a:t>roškovi </a:t>
            </a:r>
            <a:r>
              <a:rPr lang="sr-Latn-BA"/>
              <a:t>koji nastaju zbog </a:t>
            </a:r>
            <a:r>
              <a:rPr lang="sr-Latn-BA" smtClean="0"/>
              <a:t>paralelizacije (kreiranje </a:t>
            </a:r>
            <a:r>
              <a:rPr lang="sr-Latn-BA"/>
              <a:t>i upravljanje </a:t>
            </a:r>
            <a:r>
              <a:rPr lang="sr-Latn-BA" smtClean="0"/>
              <a:t>nitima) mogu </a:t>
            </a:r>
            <a:r>
              <a:rPr lang="sr-Latn-BA"/>
              <a:t>biti veći od dobitaka u brzini izvršavanja. Tada je poželjnije koristiti sekvencijalni algoritam.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40451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2348880"/>
            <a:ext cx="7315200" cy="1154097"/>
          </a:xfrm>
        </p:spPr>
        <p:txBody>
          <a:bodyPr/>
          <a:lstStyle/>
          <a:p>
            <a:pPr algn="ctr"/>
            <a:r>
              <a:rPr lang="sr-Latn-BA" smtClean="0"/>
              <a:t>Hvala na pažnji!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5517232"/>
            <a:ext cx="7992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Paralelni računarski sistemi</a:t>
            </a:r>
          </a:p>
          <a:p>
            <a:pPr algn="ctr"/>
            <a:r>
              <a:rPr lang="sr-Latn-BA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Elektrotehnički fakultet Univerziteta u Istočnom Sarajevu</a:t>
            </a:r>
          </a:p>
          <a:p>
            <a:pPr algn="ctr"/>
            <a:r>
              <a:rPr lang="sr-Latn-BA" sz="140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sr-Latn-BA" sz="14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eptembar 2024.</a:t>
            </a:r>
            <a:endParaRPr lang="en-US" sz="1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1655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Floyd-Warshall algoritam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1475"/>
                <a:ext cx="7315200" cy="3539527"/>
              </a:xfrm>
            </p:spPr>
            <p:txBody>
              <a:bodyPr/>
              <a:lstStyle/>
              <a:p>
                <a:r>
                  <a:rPr lang="en-US"/>
                  <a:t>algoritam analize grafova za nalaženje najkraćih putanja u težinskom, </a:t>
                </a:r>
                <a:r>
                  <a:rPr lang="en-US"/>
                  <a:t>usmjerenom </a:t>
                </a:r>
                <a:r>
                  <a:rPr lang="en-US" smtClean="0"/>
                  <a:t>grafu</a:t>
                </a:r>
                <a:endParaRPr lang="sr-Latn-BA" smtClean="0"/>
              </a:p>
              <a:p>
                <a:r>
                  <a:rPr lang="en-US"/>
                  <a:t>ima vremensku složenost </a:t>
                </a:r>
                <a14:m>
                  <m:oMath xmlns:m="http://schemas.openxmlformats.org/officeDocument/2006/math">
                    <m:r>
                      <a:rPr lang="en-US" i="1"/>
                      <m:t>𝑂</m:t>
                    </m:r>
                    <m:r>
                      <a:rPr lang="en-US" i="1"/>
                      <m:t>(</m:t>
                    </m:r>
                    <m:sSup>
                      <m:sSupPr>
                        <m:ctrlPr>
                          <a:rPr lang="en-US" i="1"/>
                        </m:ctrlPr>
                      </m:sSupPr>
                      <m:e>
                        <m:r>
                          <a:rPr lang="en-US" i="1"/>
                          <m:t>𝑛</m:t>
                        </m:r>
                      </m:e>
                      <m:sup>
                        <m:r>
                          <a:rPr lang="en-US" i="1"/>
                          <m:t>3</m:t>
                        </m:r>
                      </m:sup>
                    </m:sSup>
                    <m:r>
                      <a:rPr lang="en-US" i="1"/>
                      <m:t>)</m:t>
                    </m:r>
                  </m:oMath>
                </a14:m>
                <a:r>
                  <a:rPr lang="en-US"/>
                  <a:t/>
                </a:r>
                <a:r>
                  <a:rPr lang="sr-Latn-BA" smtClean="0"/>
                  <a:t>zbog 3 ugniježđene </a:t>
                </a:r>
                <a:r>
                  <a:rPr lang="sr-Latn-BA" i="1" smtClean="0"/>
                  <a:t>for </a:t>
                </a:r>
                <a:r>
                  <a:rPr lang="sr-Latn-BA" smtClean="0"/>
                  <a:t>petlje</a:t>
                </a:r>
                <a:endParaRPr lang="sr-Latn-BA" smtClean="0"/>
              </a:p>
              <a:p>
                <a:r>
                  <a:rPr lang="en-US"/>
                  <a:t>računski </a:t>
                </a:r>
                <a:r>
                  <a:rPr lang="en-US" smtClean="0"/>
                  <a:t>intenziv</a:t>
                </a:r>
                <a:r>
                  <a:rPr lang="sr-Latn-BA" smtClean="0"/>
                  <a:t>an</a:t>
                </a:r>
                <a:r>
                  <a:rPr lang="en-US" smtClean="0"/>
                  <a:t/>
                </a:r>
                <a:r>
                  <a:rPr lang="en-US"/>
                  <a:t>i </a:t>
                </a:r>
                <a:r>
                  <a:rPr lang="en-US"/>
                  <a:t>vremenski </a:t>
                </a:r>
                <a:r>
                  <a:rPr lang="en-US" smtClean="0"/>
                  <a:t>zahtjev</a:t>
                </a:r>
                <a:r>
                  <a:rPr lang="sr-Latn-BA" smtClean="0"/>
                  <a:t>an</a:t>
                </a:r>
                <a:r>
                  <a:rPr lang="en-US" smtClean="0"/>
                  <a:t/>
                </a:r>
                <a:r>
                  <a:rPr lang="en-US"/>
                  <a:t>za grafove sa velikim </a:t>
                </a:r>
                <a:r>
                  <a:rPr lang="en-US"/>
                  <a:t>brojem </a:t>
                </a:r>
                <a:r>
                  <a:rPr lang="en-US" smtClean="0"/>
                  <a:t>čvorova</a:t>
                </a:r>
                <a:endParaRPr lang="sr-Latn-BA" smtClean="0"/>
              </a:p>
              <a:p>
                <a:endParaRPr lang="sr-Latn-BA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1475"/>
                <a:ext cx="7315200" cy="3539527"/>
              </a:xfrm>
              <a:blipFill rotWithShape="1">
                <a:blip r:embed="rId2"/>
                <a:stretch>
                  <a:fillRect l="-83" t="-688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59732" y="3717032"/>
            <a:ext cx="482453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391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Primjer</a:t>
            </a:r>
            <a:endParaRPr lang="en-US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71845"/>
            <a:ext cx="2765888" cy="2441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9791" y="4869160"/>
            <a:ext cx="2487600" cy="141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08079" y="2562273"/>
            <a:ext cx="2330648" cy="133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932040" y="1700808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smtClean="0"/>
              <a:t>Matrica težina </a:t>
            </a:r>
            <a:r>
              <a:rPr lang="en-US" sz="1600" smtClean="0"/>
              <a:t>𝑊</a:t>
            </a:r>
            <a:r>
              <a:rPr lang="vi-VN" sz="1600" smtClean="0"/>
              <a:t> </a:t>
            </a:r>
            <a:r>
              <a:rPr lang="sr-Latn-BA" sz="1600" smtClean="0"/>
              <a:t>(</a:t>
            </a:r>
            <a:r>
              <a:rPr lang="vi-VN" sz="1600" smtClean="0"/>
              <a:t>težine </a:t>
            </a:r>
            <a:r>
              <a:rPr lang="en-US" sz="1600" smtClean="0"/>
              <a:t>𝑊[𝑖][𝑗]</a:t>
            </a:r>
            <a:r>
              <a:rPr lang="vi-VN" sz="1600" smtClean="0"/>
              <a:t> odnose</a:t>
            </a:r>
            <a:r>
              <a:rPr lang="sr-Latn-BA" sz="1600" smtClean="0"/>
              <a:t> se</a:t>
            </a:r>
            <a:r>
              <a:rPr lang="vi-VN" sz="1600" smtClean="0"/>
              <a:t> na udaljenosti između čvorova</a:t>
            </a:r>
            <a:r>
              <a:rPr lang="sr-Latn-BA" sz="1600" smtClean="0"/>
              <a:t>)</a:t>
            </a:r>
            <a:endParaRPr lang="en-US" sz="1600"/>
          </a:p>
        </p:txBody>
      </p:sp>
      <p:sp>
        <p:nvSpPr>
          <p:cNvPr id="12" name="TextBox 11"/>
          <p:cNvSpPr txBox="1"/>
          <p:nvPr/>
        </p:nvSpPr>
        <p:spPr>
          <a:xfrm>
            <a:off x="4923411" y="3979170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Prim</a:t>
            </a:r>
            <a:r>
              <a:rPr lang="sr-Latn-BA" sz="1600" smtClean="0"/>
              <a:t>j</a:t>
            </a:r>
            <a:r>
              <a:rPr lang="en-US" sz="1600" smtClean="0"/>
              <a:t>ena FW algoritma će rezultirati sl</a:t>
            </a:r>
            <a:r>
              <a:rPr lang="sr-Latn-BA" sz="1600" smtClean="0"/>
              <a:t>j</a:t>
            </a:r>
            <a:r>
              <a:rPr lang="en-US" sz="1600" smtClean="0"/>
              <a:t>edećom matricom najkraćih udaljenosti</a:t>
            </a:r>
            <a:r>
              <a:rPr lang="sr-Latn-BA" sz="1600" smtClean="0"/>
              <a:t>: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2958127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Praktična primjena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7416824" cy="4464496"/>
          </a:xfrm>
        </p:spPr>
        <p:txBody>
          <a:bodyPr/>
          <a:lstStyle/>
          <a:p>
            <a:r>
              <a:rPr lang="sr-Latn-BA"/>
              <a:t>a</a:t>
            </a:r>
            <a:r>
              <a:rPr lang="sr-Latn-BA" smtClean="0"/>
              <a:t>naliza </a:t>
            </a:r>
            <a:r>
              <a:rPr lang="sr-Latn-BA"/>
              <a:t>društvenih </a:t>
            </a:r>
            <a:r>
              <a:rPr lang="sr-Latn-BA" smtClean="0"/>
              <a:t>mreža</a:t>
            </a:r>
          </a:p>
          <a:p>
            <a:r>
              <a:rPr lang="sr-Latn-BA"/>
              <a:t>t</a:t>
            </a:r>
            <a:r>
              <a:rPr lang="sr-Latn-BA" smtClean="0"/>
              <a:t>elekomunikacione mreže</a:t>
            </a:r>
          </a:p>
          <a:p>
            <a:r>
              <a:rPr lang="sr-Latn-BA"/>
              <a:t>n</a:t>
            </a:r>
            <a:r>
              <a:rPr lang="sr-Latn-BA" smtClean="0"/>
              <a:t>avigacioni </a:t>
            </a:r>
            <a:r>
              <a:rPr lang="sr-Latn-BA"/>
              <a:t>sistemi i </a:t>
            </a:r>
            <a:r>
              <a:rPr lang="sr-Latn-BA" smtClean="0"/>
              <a:t>mape</a:t>
            </a:r>
          </a:p>
          <a:p>
            <a:r>
              <a:rPr lang="sr-Latn-BA"/>
              <a:t>m</a:t>
            </a:r>
            <a:r>
              <a:rPr lang="sr-Latn-BA" smtClean="0"/>
              <a:t>režna </a:t>
            </a:r>
            <a:r>
              <a:rPr lang="sr-Latn-BA"/>
              <a:t>analiza i </a:t>
            </a:r>
            <a:r>
              <a:rPr lang="sr-Latn-BA" smtClean="0"/>
              <a:t>optimizacija</a:t>
            </a:r>
          </a:p>
          <a:p>
            <a:r>
              <a:rPr lang="sr-Latn-BA"/>
              <a:t>b</a:t>
            </a:r>
            <a:r>
              <a:rPr lang="sr-Latn-BA" smtClean="0"/>
              <a:t>ioinformatika</a:t>
            </a:r>
          </a:p>
          <a:p>
            <a:r>
              <a:rPr lang="sr-Latn-BA" smtClean="0"/>
              <a:t>optimizacija </a:t>
            </a:r>
            <a:r>
              <a:rPr lang="sr-Latn-BA"/>
              <a:t>SQL </a:t>
            </a:r>
            <a:r>
              <a:rPr lang="sr-Latn-BA" smtClean="0"/>
              <a:t>upita u bazama podataka</a:t>
            </a:r>
          </a:p>
          <a:p>
            <a:r>
              <a:rPr lang="sr-Latn-BA" i="1"/>
              <a:t>data mining</a:t>
            </a:r>
            <a:r>
              <a:rPr lang="sr-Latn-BA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105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Opis aplikacije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988841"/>
            <a:ext cx="7315200" cy="432048"/>
          </a:xfrm>
        </p:spPr>
        <p:txBody>
          <a:bodyPr/>
          <a:lstStyle/>
          <a:p>
            <a:r>
              <a:rPr lang="sr-Latn-BA" smtClean="0"/>
              <a:t>Prvi korak: unos broja čvorova grafa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3628"/>
            <a:ext cx="4248150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5498928"/>
            <a:ext cx="424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1600" smtClean="0"/>
              <a:t> neuspješan unos</a:t>
            </a:r>
            <a:endParaRPr lang="en-US" sz="160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703628"/>
            <a:ext cx="4248150" cy="279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16016" y="5498928"/>
            <a:ext cx="424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BA" sz="1600" smtClean="0"/>
              <a:t>uspješan unos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xmlns="" val="77058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24745"/>
            <a:ext cx="7315200" cy="5184616"/>
          </a:xfrm>
        </p:spPr>
        <p:txBody>
          <a:bodyPr/>
          <a:lstStyle/>
          <a:p>
            <a:r>
              <a:rPr lang="sr-Latn-BA" smtClean="0"/>
              <a:t>Drugi korak: izbor načina izvršavanja</a:t>
            </a:r>
          </a:p>
          <a:p>
            <a:pPr marL="45720" indent="0">
              <a:buNone/>
            </a:pP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5351" y="2060848"/>
            <a:ext cx="5270880" cy="3517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13260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Kod  </a:t>
            </a:r>
            <a:r>
              <a:rPr lang="sr-Latn-BA" i="1" smtClean="0"/>
              <a:t>main() </a:t>
            </a:r>
            <a:r>
              <a:rPr lang="sr-Latn-BA" smtClean="0"/>
              <a:t>funkcije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772816"/>
            <a:ext cx="7992888" cy="4608512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4000"/>
              <a:t>int main() {</a:t>
            </a:r>
          </a:p>
          <a:p>
            <a:pPr marL="45720" indent="0">
              <a:buNone/>
            </a:pPr>
            <a:r>
              <a:rPr lang="en-US" sz="4000"/>
              <a:t>	SetConsoleTitle(L"floydWarshall");</a:t>
            </a:r>
          </a:p>
          <a:p>
            <a:pPr marL="45720" indent="0">
              <a:buNone/>
            </a:pPr>
            <a:r>
              <a:rPr lang="en-US" sz="4000"/>
              <a:t>	int n, odabir, odgovor; </a:t>
            </a:r>
          </a:p>
          <a:p>
            <a:pPr marL="45720" indent="0">
              <a:buNone/>
            </a:pPr>
            <a:r>
              <a:rPr lang="en-US" sz="4000"/>
              <a:t>	while (1)</a:t>
            </a:r>
          </a:p>
          <a:p>
            <a:pPr marL="45720" indent="0">
              <a:buNone/>
            </a:pPr>
            <a:r>
              <a:rPr lang="en-US" sz="4000"/>
              <a:t>	{</a:t>
            </a:r>
          </a:p>
          <a:p>
            <a:pPr marL="45720" indent="0">
              <a:buNone/>
            </a:pPr>
            <a:r>
              <a:rPr lang="en-US" sz="4000"/>
              <a:t>		do {</a:t>
            </a:r>
          </a:p>
          <a:p>
            <a:pPr marL="45720" indent="0">
              <a:buNone/>
            </a:pPr>
            <a:r>
              <a:rPr lang="en-US" sz="4000"/>
              <a:t>			printf("Unesite broj cvorova grafa: ");</a:t>
            </a:r>
          </a:p>
          <a:p>
            <a:pPr marL="45720" indent="0">
              <a:buNone/>
            </a:pPr>
            <a:r>
              <a:rPr lang="en-US" sz="4000"/>
              <a:t>			scanf("%d", &amp;n);</a:t>
            </a:r>
          </a:p>
          <a:p>
            <a:pPr marL="45720" indent="0">
              <a:buNone/>
            </a:pPr>
            <a:r>
              <a:rPr lang="en-US" sz="4000"/>
              <a:t>			if (n &lt; 2)</a:t>
            </a:r>
          </a:p>
          <a:p>
            <a:pPr marL="45720" indent="0">
              <a:buNone/>
            </a:pPr>
            <a:r>
              <a:rPr lang="en-US" sz="4000"/>
              <a:t>			</a:t>
            </a:r>
            <a:r>
              <a:rPr lang="en-US" sz="4000" smtClean="0"/>
              <a:t>printf</a:t>
            </a:r>
            <a:r>
              <a:rPr lang="en-US" sz="4000"/>
              <a:t>("\nMinimalan broj cvorova povezanog grafa je 2. Ponovite unos.\n");</a:t>
            </a:r>
          </a:p>
          <a:p>
            <a:pPr marL="45720" indent="0">
              <a:buNone/>
            </a:pPr>
            <a:r>
              <a:rPr lang="en-US" sz="4000"/>
              <a:t>		} while (n &lt; 2);</a:t>
            </a:r>
          </a:p>
          <a:p>
            <a:pPr marL="45720" indent="0">
              <a:buNone/>
            </a:pPr>
            <a:r>
              <a:rPr lang="en-US" sz="4000"/>
              <a:t>		int* matricaUdaljenosti;</a:t>
            </a:r>
          </a:p>
          <a:p>
            <a:pPr marL="45720" indent="0">
              <a:buNone/>
            </a:pPr>
            <a:r>
              <a:rPr lang="en-US" sz="4000"/>
              <a:t>		matricaUdaljenosti = (int*)malloc((n * n) * sizeof(int));</a:t>
            </a:r>
          </a:p>
          <a:p>
            <a:pPr marL="45720" indent="0">
              <a:buNone/>
            </a:pPr>
            <a:r>
              <a:rPr lang="en-US" sz="4000"/>
              <a:t>		popuniMatricu(matricaUdaljenosti, n);</a:t>
            </a:r>
          </a:p>
          <a:p>
            <a:pPr marL="45720" indent="0">
              <a:buNone/>
            </a:pPr>
            <a:r>
              <a:rPr lang="en-US" sz="4000"/>
              <a:t>		printf("\nDa li zelite ispis matrice najkracih udaljenosti (0 - Ne, 1 - Da)?\n&gt;");</a:t>
            </a:r>
          </a:p>
          <a:p>
            <a:pPr marL="45720" indent="0">
              <a:buNone/>
            </a:pPr>
            <a:r>
              <a:rPr lang="en-US" sz="4000"/>
              <a:t>		scanf("%d", &amp;odgovor);</a:t>
            </a:r>
          </a:p>
          <a:p>
            <a:pPr marL="45720" indent="0">
              <a:buNone/>
            </a:pPr>
            <a:r>
              <a:rPr lang="en-US" sz="4000"/>
              <a:t>		printf("\nIzaberite nacin izvrsavanja:\n - 1 - sekvencijalno izvrsavanje\n - 2 - paralelno izvrsavanje\n&gt;");</a:t>
            </a:r>
          </a:p>
          <a:p>
            <a:pPr marL="45720" indent="0">
              <a:buNone/>
            </a:pPr>
            <a:r>
              <a:rPr lang="en-US" sz="4000"/>
              <a:t>		scanf("%d", &amp;odabir);</a:t>
            </a:r>
          </a:p>
          <a:p>
            <a:pPr marL="45720" indent="0">
              <a:buNone/>
            </a:pPr>
            <a:r>
              <a:rPr lang="en-US" sz="4000"/>
              <a:t>		switch (odabir)</a:t>
            </a:r>
          </a:p>
          <a:p>
            <a:pPr marL="45720" indent="0">
              <a:buNone/>
            </a:pPr>
            <a:r>
              <a:rPr lang="en-US" sz="4000"/>
              <a:t>		{</a:t>
            </a:r>
          </a:p>
          <a:p>
            <a:pPr marL="45720" indent="0">
              <a:buNone/>
            </a:pPr>
            <a:r>
              <a:rPr lang="en-US" sz="4000"/>
              <a:t>		case 1:</a:t>
            </a:r>
          </a:p>
          <a:p>
            <a:pPr marL="45720" indent="0">
              <a:buNone/>
            </a:pPr>
            <a:r>
              <a:rPr lang="en-US" sz="4000"/>
              <a:t>		</a:t>
            </a:r>
            <a:r>
              <a:rPr lang="en-US" sz="4000" smtClean="0"/>
              <a:t>sekvencijalniAlgoritam(matricaUdaljenosti</a:t>
            </a:r>
            <a:r>
              <a:rPr lang="en-US" sz="4000"/>
              <a:t>, n, odgovor);</a:t>
            </a:r>
          </a:p>
          <a:p>
            <a:pPr marL="45720" indent="0">
              <a:buNone/>
            </a:pPr>
            <a:r>
              <a:rPr lang="en-US" sz="4000"/>
              <a:t>		</a:t>
            </a:r>
            <a:r>
              <a:rPr lang="en-US" sz="4000" smtClean="0"/>
              <a:t>break</a:t>
            </a:r>
            <a:r>
              <a:rPr lang="en-US" sz="4000"/>
              <a:t>;</a:t>
            </a:r>
          </a:p>
          <a:p>
            <a:pPr marL="45720" indent="0">
              <a:buNone/>
            </a:pPr>
            <a:r>
              <a:rPr lang="en-US" sz="4000"/>
              <a:t>		case 2:</a:t>
            </a:r>
          </a:p>
          <a:p>
            <a:pPr marL="45720" indent="0">
              <a:buNone/>
            </a:pPr>
            <a:r>
              <a:rPr lang="en-US" sz="4000"/>
              <a:t>		</a:t>
            </a:r>
            <a:r>
              <a:rPr lang="en-US" sz="4000" smtClean="0"/>
              <a:t>paralelniAlgoritam(matricaUdaljenosti</a:t>
            </a:r>
            <a:r>
              <a:rPr lang="en-US" sz="4000"/>
              <a:t>, n, odgovor);</a:t>
            </a:r>
          </a:p>
          <a:p>
            <a:pPr marL="45720" indent="0">
              <a:buNone/>
            </a:pPr>
            <a:r>
              <a:rPr lang="en-US" sz="4000"/>
              <a:t>		</a:t>
            </a:r>
            <a:r>
              <a:rPr lang="en-US" sz="4000" smtClean="0"/>
              <a:t>break</a:t>
            </a:r>
            <a:r>
              <a:rPr lang="en-US" sz="4000"/>
              <a:t>;</a:t>
            </a:r>
          </a:p>
          <a:p>
            <a:pPr marL="45720" indent="0">
              <a:buNone/>
            </a:pPr>
            <a:r>
              <a:rPr lang="en-US" sz="4000"/>
              <a:t>		default:</a:t>
            </a:r>
          </a:p>
          <a:p>
            <a:pPr marL="45720" indent="0">
              <a:buNone/>
            </a:pPr>
            <a:r>
              <a:rPr lang="en-US" sz="4000"/>
              <a:t>	</a:t>
            </a:r>
            <a:r>
              <a:rPr lang="sr-Latn-BA" sz="4000"/>
              <a:t>	</a:t>
            </a:r>
            <a:r>
              <a:rPr lang="en-US" sz="4000" smtClean="0"/>
              <a:t>break</a:t>
            </a:r>
            <a:r>
              <a:rPr lang="en-US" sz="4000"/>
              <a:t>;</a:t>
            </a:r>
          </a:p>
          <a:p>
            <a:pPr marL="45720" indent="0">
              <a:buNone/>
            </a:pPr>
            <a:r>
              <a:rPr lang="en-US" sz="4000"/>
              <a:t>		}</a:t>
            </a:r>
          </a:p>
          <a:p>
            <a:pPr marL="45720" indent="0">
              <a:buNone/>
            </a:pPr>
            <a:r>
              <a:rPr lang="en-US" sz="4000"/>
              <a:t>		free(matricaUdaljenosti);</a:t>
            </a:r>
          </a:p>
          <a:p>
            <a:pPr marL="45720" indent="0">
              <a:buNone/>
            </a:pPr>
            <a:r>
              <a:rPr lang="en-US" sz="4000"/>
              <a:t>	}</a:t>
            </a:r>
          </a:p>
          <a:p>
            <a:pPr marL="45720" indent="0">
              <a:buNone/>
            </a:pPr>
            <a:r>
              <a:rPr lang="en-US" sz="4000"/>
              <a:t>}</a:t>
            </a:r>
          </a:p>
          <a:p>
            <a:pPr marL="45720" indent="0">
              <a:buNone/>
            </a:pPr>
            <a:r>
              <a:rPr lang="en-US" sz="4000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90356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548680"/>
            <a:ext cx="7315200" cy="1154097"/>
          </a:xfrm>
        </p:spPr>
        <p:txBody>
          <a:bodyPr/>
          <a:lstStyle/>
          <a:p>
            <a:r>
              <a:rPr lang="sr-Latn-BA" smtClean="0"/>
              <a:t>Sekvencijalno izvršavanje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72815"/>
            <a:ext cx="7315200" cy="4536545"/>
          </a:xfrm>
        </p:spPr>
        <p:txBody>
          <a:bodyPr/>
          <a:lstStyle/>
          <a:p>
            <a:r>
              <a:rPr lang="en-US"/>
              <a:t>u jednom trenutku se može izvršavati samo jedna instrukcija</a:t>
            </a:r>
            <a:r>
              <a:rPr lang="sr-Latn-BA"/>
              <a:t> i</a:t>
            </a:r>
            <a:r>
              <a:rPr lang="en-US"/>
              <a:t> svaka operacija mora biti završena </a:t>
            </a:r>
            <a:r>
              <a:rPr lang="en-US" smtClean="0"/>
              <a:t>prije </a:t>
            </a:r>
            <a:r>
              <a:rPr lang="en-US"/>
              <a:t>nego što sljedeća počne. </a:t>
            </a:r>
          </a:p>
          <a:p>
            <a:pPr marL="45720" indent="0">
              <a:buNone/>
            </a:pPr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52936"/>
            <a:ext cx="6840760" cy="362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134833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704856" cy="5112568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4400"/>
              <a:t>void sekvencijalniAlgoritam(int* matrica, int n, int odg)</a:t>
            </a:r>
          </a:p>
          <a:p>
            <a:pPr marL="45720" indent="0">
              <a:buNone/>
            </a:pPr>
            <a:r>
              <a:rPr lang="en-US" sz="4400"/>
              <a:t>{</a:t>
            </a:r>
          </a:p>
          <a:p>
            <a:pPr marL="45720" indent="0">
              <a:buNone/>
            </a:pPr>
            <a:r>
              <a:rPr lang="en-US" sz="4400"/>
              <a:t>	int i, j, k; //promjenljive za iteraciju kroz matricu</a:t>
            </a:r>
          </a:p>
          <a:p>
            <a:pPr marL="45720" indent="0">
              <a:buNone/>
            </a:pPr>
            <a:r>
              <a:rPr lang="en-US" sz="4400"/>
              <a:t>	double pocetak, kraj; //promjenljive za mjerenje pocetnog i krajnjeg vremena	</a:t>
            </a:r>
          </a:p>
          <a:p>
            <a:pPr marL="45720" indent="0">
              <a:buNone/>
            </a:pPr>
            <a:r>
              <a:rPr lang="en-US" sz="4400"/>
              <a:t>	//biljezenje pocetnog vremena</a:t>
            </a:r>
          </a:p>
          <a:p>
            <a:pPr marL="45720" indent="0">
              <a:buNone/>
            </a:pPr>
            <a:r>
              <a:rPr lang="en-US" sz="4400"/>
              <a:t>	pocetak = omp_get_wtime();</a:t>
            </a:r>
          </a:p>
          <a:p>
            <a:pPr marL="45720" indent="0">
              <a:buNone/>
            </a:pPr>
            <a:r>
              <a:rPr lang="en-US" sz="4400"/>
              <a:t>	for(k=0; k&lt;n; k++)</a:t>
            </a:r>
          </a:p>
          <a:p>
            <a:pPr marL="45720" indent="0">
              <a:buNone/>
            </a:pPr>
            <a:r>
              <a:rPr lang="en-US" sz="4400"/>
              <a:t>		for(i=0; i&lt;n; i++)</a:t>
            </a:r>
          </a:p>
          <a:p>
            <a:pPr marL="45720" indent="0">
              <a:buNone/>
            </a:pPr>
            <a:r>
              <a:rPr lang="en-US" sz="4400"/>
              <a:t>			for (j = 0; j &lt; n; j++) {</a:t>
            </a:r>
          </a:p>
          <a:p>
            <a:pPr marL="45720" indent="0">
              <a:buNone/>
            </a:pPr>
            <a:r>
              <a:rPr lang="en-US" sz="4400"/>
              <a:t>				if (i == j) //preskace elemente na glavnoj dijagonali					continue;</a:t>
            </a:r>
          </a:p>
          <a:p>
            <a:pPr marL="45720" indent="0">
              <a:buNone/>
            </a:pPr>
            <a:r>
              <a:rPr lang="en-US" sz="4400"/>
              <a:t>				//azurira vrijednost matrice ako se pronadje kraci put </a:t>
            </a:r>
          </a:p>
          <a:p>
            <a:pPr marL="45720" indent="0">
              <a:buNone/>
            </a:pPr>
            <a:r>
              <a:rPr lang="en-US" sz="4400"/>
              <a:t>				else if (matrica[i * n + k] + matrica[k * n + j] &lt; matrica[i * n + j]) {</a:t>
            </a:r>
          </a:p>
          <a:p>
            <a:pPr marL="45720" indent="0">
              <a:buNone/>
            </a:pPr>
            <a:r>
              <a:rPr lang="en-US" sz="4400"/>
              <a:t>					matrica[i * n + j] = matrica[i * n + k] + matrica[k * n + j];</a:t>
            </a:r>
          </a:p>
          <a:p>
            <a:pPr marL="45720" indent="0">
              <a:buNone/>
            </a:pPr>
            <a:r>
              <a:rPr lang="en-US" sz="4400"/>
              <a:t>				}</a:t>
            </a:r>
          </a:p>
          <a:p>
            <a:pPr marL="45720" indent="0">
              <a:buNone/>
            </a:pPr>
            <a:r>
              <a:rPr lang="en-US" sz="4400"/>
              <a:t>				else; //ako nema kraceg puta, nista se ne mijenja.</a:t>
            </a:r>
          </a:p>
          <a:p>
            <a:pPr marL="45720" indent="0">
              <a:buNone/>
            </a:pPr>
            <a:r>
              <a:rPr lang="en-US" sz="4400"/>
              <a:t>			}</a:t>
            </a:r>
          </a:p>
          <a:p>
            <a:pPr marL="45720" indent="0">
              <a:buNone/>
            </a:pPr>
            <a:r>
              <a:rPr lang="en-US" sz="4400"/>
              <a:t>	//biljezenje zavrsnog vremena</a:t>
            </a:r>
          </a:p>
          <a:p>
            <a:pPr marL="45720" indent="0">
              <a:buNone/>
            </a:pPr>
            <a:r>
              <a:rPr lang="en-US" sz="4400"/>
              <a:t>	kraj = omp_get_wtime();</a:t>
            </a:r>
          </a:p>
          <a:p>
            <a:pPr marL="45720" indent="0">
              <a:buNone/>
            </a:pPr>
            <a:r>
              <a:rPr lang="en-US" sz="4400"/>
              <a:t>	//poziv funkcije koja prikazuje matricu najkracih udaljenosti</a:t>
            </a:r>
          </a:p>
          <a:p>
            <a:pPr marL="45720" indent="0">
              <a:buNone/>
            </a:pPr>
            <a:r>
              <a:rPr lang="en-US" sz="4400"/>
              <a:t>	if (odg == 1)</a:t>
            </a:r>
          </a:p>
          <a:p>
            <a:pPr marL="45720" indent="0">
              <a:buNone/>
            </a:pPr>
            <a:r>
              <a:rPr lang="en-US" sz="4400"/>
              <a:t>	{</a:t>
            </a:r>
          </a:p>
          <a:p>
            <a:pPr marL="45720" indent="0">
              <a:buNone/>
            </a:pPr>
            <a:r>
              <a:rPr lang="en-US" sz="4400"/>
              <a:t>		printf("\n\nMatrica najkracih udaljenosti:\n\n");</a:t>
            </a:r>
          </a:p>
          <a:p>
            <a:pPr marL="45720" indent="0">
              <a:buNone/>
            </a:pPr>
            <a:r>
              <a:rPr lang="en-US" sz="4400"/>
              <a:t>		ispisMatrice(matrica, n);</a:t>
            </a:r>
          </a:p>
          <a:p>
            <a:pPr marL="45720" indent="0">
              <a:buNone/>
            </a:pPr>
            <a:r>
              <a:rPr lang="en-US" sz="4400"/>
              <a:t>	}</a:t>
            </a:r>
          </a:p>
          <a:p>
            <a:pPr marL="45720" indent="0">
              <a:buNone/>
            </a:pPr>
            <a:r>
              <a:rPr lang="en-US" sz="4400"/>
              <a:t> </a:t>
            </a:r>
          </a:p>
          <a:p>
            <a:pPr marL="45720" indent="0">
              <a:buNone/>
            </a:pPr>
            <a:r>
              <a:rPr lang="en-US" sz="4400"/>
              <a:t>	//racunanje vremena izvrsenja algoritma i ispis rezultata u milisekundama</a:t>
            </a:r>
          </a:p>
          <a:p>
            <a:pPr marL="45720" indent="0">
              <a:buNone/>
            </a:pPr>
            <a:r>
              <a:rPr lang="en-US" sz="4400"/>
              <a:t>	printf("\n\nVrijeme izvrsenja algoritma: %.6f sekundi.\n\n", kraj - pocetak);</a:t>
            </a:r>
          </a:p>
          <a:p>
            <a:pPr marL="45720" indent="0">
              <a:buNone/>
            </a:pPr>
            <a:r>
              <a:rPr lang="en-US" sz="4400"/>
              <a:t>}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415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179</TotalTime>
  <Words>394</Words>
  <Application>Microsoft Office PowerPoint</Application>
  <PresentationFormat>On-screen Show (4:3)</PresentationFormat>
  <Paragraphs>237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Perspective</vt:lpstr>
      <vt:lpstr>PARALELIZACIJA FLOYD-WARSHALL ALGORITMA</vt:lpstr>
      <vt:lpstr>Floyd-Warshall algoritam</vt:lpstr>
      <vt:lpstr>Primjer</vt:lpstr>
      <vt:lpstr>Praktična primjena</vt:lpstr>
      <vt:lpstr>Opis aplikacije</vt:lpstr>
      <vt:lpstr>Slide 6</vt:lpstr>
      <vt:lpstr>Kod  main() funkcije</vt:lpstr>
      <vt:lpstr>Sekvencijalno izvršavanje</vt:lpstr>
      <vt:lpstr>Slide 9</vt:lpstr>
      <vt:lpstr>Paralelno izvršavanje</vt:lpstr>
      <vt:lpstr>Slide 11</vt:lpstr>
      <vt:lpstr>Pomoćne funkcije</vt:lpstr>
      <vt:lpstr>Slide 13</vt:lpstr>
      <vt:lpstr>Prvo testiranje</vt:lpstr>
      <vt:lpstr>Drugo testiranje</vt:lpstr>
      <vt:lpstr>Analiza testiranja</vt:lpstr>
      <vt:lpstr>Zaključak</vt:lpstr>
      <vt:lpstr>Hvala na pažnji!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PARALELIZACIJA FLOYD-WARSHALL ALGORITMA</dc:title>
  <dc:creator>x</dc:creator>
  <cp:lastModifiedBy>x</cp:lastModifiedBy>
  <cp:revision>15</cp:revision>
  <dcterms:created xsi:type="dcterms:W3CDTF">2024-09-28T07:26:09Z</dcterms:created>
  <dcterms:modified xsi:type="dcterms:W3CDTF">2024-10-09T14:42:45Z</dcterms:modified>
</cp:coreProperties>
</file>