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70" r:id="rId6"/>
    <p:sldId id="264" r:id="rId7"/>
    <p:sldId id="265" r:id="rId8"/>
    <p:sldId id="266" r:id="rId9"/>
    <p:sldId id="268" r:id="rId10"/>
    <p:sldId id="267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98" r:id="rId22"/>
    <p:sldId id="299" r:id="rId23"/>
    <p:sldId id="289" r:id="rId24"/>
    <p:sldId id="300" r:id="rId25"/>
    <p:sldId id="284" r:id="rId26"/>
    <p:sldId id="290" r:id="rId27"/>
    <p:sldId id="301" r:id="rId28"/>
    <p:sldId id="291" r:id="rId29"/>
    <p:sldId id="302" r:id="rId30"/>
    <p:sldId id="285" r:id="rId31"/>
    <p:sldId id="292" r:id="rId32"/>
    <p:sldId id="303" r:id="rId33"/>
    <p:sldId id="304" r:id="rId34"/>
    <p:sldId id="293" r:id="rId35"/>
    <p:sldId id="305" r:id="rId36"/>
    <p:sldId id="306" r:id="rId37"/>
    <p:sldId id="286" r:id="rId38"/>
    <p:sldId id="294" r:id="rId39"/>
    <p:sldId id="307" r:id="rId40"/>
    <p:sldId id="308" r:id="rId41"/>
    <p:sldId id="295" r:id="rId42"/>
    <p:sldId id="309" r:id="rId43"/>
    <p:sldId id="287" r:id="rId44"/>
    <p:sldId id="296" r:id="rId45"/>
    <p:sldId id="310" r:id="rId46"/>
    <p:sldId id="311" r:id="rId47"/>
    <p:sldId id="312" r:id="rId48"/>
    <p:sldId id="297" r:id="rId49"/>
    <p:sldId id="313" r:id="rId50"/>
    <p:sldId id="288" r:id="rId51"/>
    <p:sldId id="273" r:id="rId52"/>
  </p:sldIdLst>
  <p:sldSz cx="9144000" cy="5143500" type="screen16x9"/>
  <p:notesSz cx="6858000" cy="9144000"/>
  <p:embeddedFontLst>
    <p:embeddedFont>
      <p:font typeface="Roboto Slab" panose="020B0604020202020204" charset="0"/>
      <p:regular r:id="rId54"/>
      <p:bold r:id="rId55"/>
    </p:embeddedFont>
    <p:embeddedFont>
      <p:font typeface="Roboto" panose="020B0604020202020204" charset="0"/>
      <p:regular r:id="rId56"/>
      <p:bold r:id="rId57"/>
      <p:italic r:id="rId58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Cambria" panose="02040503050406030204" pitchFamily="18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3193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8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25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17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01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GB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CBMS  Query Optimization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400"/>
              <a:t>ADVANDB S19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r>
              <a:rPr lang="en-GB" sz="1400"/>
              <a:t>Amadora - Aquino - Choy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1. Average house materials of households with OFWs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33895" y="1719441"/>
            <a:ext cx="1179643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Heuristics: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5831762" y="1778079"/>
            <a:ext cx="927779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Indices: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157" y="2214214"/>
            <a:ext cx="314912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COUNT(id) as count 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0) DENOM 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(SELECT COUNT(id) as count FROM (SELECT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id,nofw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WHERE (roof = 1 or roof = 4)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AND (wall = 1 or wall = 4)) temp 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0) NUMER;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93" y="2214214"/>
            <a:ext cx="373531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CREATE INDEX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hpq_hh_nofw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nofw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CREATE INDEX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hpq_hh_wall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(wall);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CREATE INDEX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hpq_hh_roof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(roof);</a:t>
            </a:r>
          </a:p>
        </p:txBody>
      </p:sp>
    </p:spTree>
    <p:extLst>
      <p:ext uri="{BB962C8B-B14F-4D97-AF65-F5344CB8AC3E}">
        <p14:creationId xmlns:p14="http://schemas.microsoft.com/office/powerpoint/2010/main" val="187154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900" y="446052"/>
            <a:ext cx="8368200" cy="686099"/>
          </a:xfrm>
        </p:spPr>
        <p:txBody>
          <a:bodyPr/>
          <a:lstStyle/>
          <a:p>
            <a:r>
              <a:rPr lang="en-US" sz="2400" dirty="0" smtClean="0"/>
              <a:t>1. Average house materials of households with OFWs</a:t>
            </a:r>
            <a:endParaRPr lang="en-US" sz="24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83653" y="1515170"/>
            <a:ext cx="757613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Views: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5459883" y="1176617"/>
            <a:ext cx="1798113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Stored Procedure: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900" y="1951305"/>
            <a:ext cx="314912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VIEW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AS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id,nofw,roof,wall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4994" y="1612752"/>
            <a:ext cx="5107893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DELIMITER $$</a:t>
            </a: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CREATE PROCEDURE </a:t>
            </a:r>
            <a:r>
              <a:rPr lang="en-US" sz="1100" dirty="0" smtClean="0">
                <a:latin typeface="Roboto Slab" panose="020B0604020202020204" charset="0"/>
                <a:ea typeface="Roboto Slab" panose="020B0604020202020204" charset="0"/>
              </a:rPr>
              <a:t>strongWalls1(</a:t>
            </a:r>
          </a:p>
          <a:p>
            <a:pPr lvl="7"/>
            <a:r>
              <a:rPr lang="en-US" sz="1100" dirty="0" smtClean="0">
                <a:latin typeface="Roboto Slab" panose="020B0604020202020204" charset="0"/>
                <a:ea typeface="Roboto Slab" panose="020B0604020202020204" charset="0"/>
              </a:rPr>
              <a:t>	IN 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strongwall1 INT,</a:t>
            </a:r>
          </a:p>
          <a:p>
            <a:pPr lvl="7"/>
            <a:r>
              <a:rPr lang="en-US" sz="1100" dirty="0" smtClean="0">
                <a:latin typeface="Roboto Slab" panose="020B0604020202020204" charset="0"/>
                <a:ea typeface="Roboto Slab" panose="020B0604020202020204" charset="0"/>
              </a:rPr>
              <a:t>	IN 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strongwall2 INT,</a:t>
            </a:r>
          </a:p>
          <a:p>
            <a:pPr lvl="7"/>
            <a:r>
              <a:rPr lang="en-US" sz="1100" dirty="0" smtClean="0">
                <a:latin typeface="Roboto Slab" panose="020B0604020202020204" charset="0"/>
                <a:ea typeface="Roboto Slab" panose="020B0604020202020204" charset="0"/>
              </a:rPr>
              <a:t>	IN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isOFW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100" dirty="0" smtClean="0">
                <a:latin typeface="Roboto Slab" panose="020B0604020202020204" charset="0"/>
                <a:ea typeface="Roboto Slab" panose="020B0604020202020204" charset="0"/>
              </a:rPr>
              <a:t>INT)</a:t>
            </a:r>
            <a:endParaRPr lang="en-US" sz="11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BEGIN</a:t>
            </a: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NUMER.count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DENOM.count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NUMER.count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/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DENOM.count</a:t>
            </a:r>
            <a:endParaRPr lang="en-US" sz="11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FROM (SELECT count(id) </a:t>
            </a:r>
            <a:r>
              <a:rPr lang="en-US" sz="1100" dirty="0" smtClean="0">
                <a:latin typeface="Roboto Slab" panose="020B0604020202020204" charset="0"/>
                <a:ea typeface="Roboto Slab" panose="020B0604020202020204" charset="0"/>
              </a:rPr>
              <a:t>AS count</a:t>
            </a:r>
          </a:p>
          <a:p>
            <a:r>
              <a:rPr lang="en-US" sz="1100" dirty="0" smtClean="0"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nOFWView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 WHERE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nofw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isOFW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) DENOM ,</a:t>
            </a: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(SELECT count(id) </a:t>
            </a:r>
            <a:r>
              <a:rPr lang="en-US" sz="1100" dirty="0" smtClean="0">
                <a:latin typeface="Roboto Slab" panose="020B0604020202020204" charset="0"/>
                <a:ea typeface="Roboto Slab" panose="020B0604020202020204" charset="0"/>
              </a:rPr>
              <a:t>AS count</a:t>
            </a:r>
            <a:endParaRPr lang="en-US" sz="11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FROM (SELECT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id,nofw</a:t>
            </a:r>
            <a:endParaRPr lang="en-US" sz="11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nOFWView</a:t>
            </a:r>
            <a:endParaRPr lang="en-US" sz="11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WHERE (roof = strongwall1 or roof = strongwall2)</a:t>
            </a: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AND (wall = strongwall1 or wall = strongwall2) ) temp</a:t>
            </a: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WHERE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nofw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100" dirty="0" err="1">
                <a:latin typeface="Roboto Slab" panose="020B0604020202020204" charset="0"/>
                <a:ea typeface="Roboto Slab" panose="020B0604020202020204" charset="0"/>
              </a:rPr>
              <a:t>isOFW</a:t>
            </a:r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) NUMER;</a:t>
            </a: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END$$</a:t>
            </a: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DELIMITER ;</a:t>
            </a:r>
          </a:p>
          <a:p>
            <a:r>
              <a:rPr lang="en-US" sz="1100" dirty="0">
                <a:latin typeface="Roboto Slab" panose="020B0604020202020204" charset="0"/>
                <a:ea typeface="Roboto Slab" panose="020B0604020202020204" charset="0"/>
              </a:rPr>
              <a:t>CALL strongWalls1(1,4,0);</a:t>
            </a:r>
          </a:p>
        </p:txBody>
      </p:sp>
    </p:spTree>
    <p:extLst>
      <p:ext uri="{BB962C8B-B14F-4D97-AF65-F5344CB8AC3E}">
        <p14:creationId xmlns:p14="http://schemas.microsoft.com/office/powerpoint/2010/main" val="233892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Comparisons between the base and optimized query run times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99387"/>
              </p:ext>
            </p:extLst>
          </p:nvPr>
        </p:nvGraphicFramePr>
        <p:xfrm>
          <a:off x="5124659" y="1788274"/>
          <a:ext cx="3506876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38"/>
                <a:gridCol w="1753438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Seconds(Average per 10 runs)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BASE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2.516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HEURISTICS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1.703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INDICES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1.687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VIEWS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1.619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83982" y="947465"/>
            <a:ext cx="3868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For getting the average of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strongly/weakly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built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OFW/non-OFW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houses:</a:t>
            </a:r>
          </a:p>
        </p:txBody>
      </p:sp>
    </p:spTree>
    <p:extLst>
      <p:ext uri="{BB962C8B-B14F-4D97-AF65-F5344CB8AC3E}">
        <p14:creationId xmlns:p14="http://schemas.microsoft.com/office/powerpoint/2010/main" val="230162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 Base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2. </a:t>
            </a:r>
            <a:r>
              <a:rPr lang="en-US" sz="2400" dirty="0" smtClean="0"/>
              <a:t>Average </a:t>
            </a:r>
            <a:r>
              <a:rPr lang="en-US" sz="2400" dirty="0"/>
              <a:t>educational and work status of married people in a certain age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idx="1"/>
          </p:nvPr>
        </p:nvSpPr>
        <p:spPr>
          <a:xfrm>
            <a:off x="387900" y="1376753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displaying the result set of all of the married people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in a 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given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age: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516" y="2279954"/>
            <a:ext cx="3356149" cy="16004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id,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jobind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educind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&lt;= [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input]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educind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input]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jobind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[input]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idx="1"/>
          </p:nvPr>
        </p:nvSpPr>
        <p:spPr>
          <a:xfrm>
            <a:off x="4387799" y="1376753"/>
            <a:ext cx="417339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number of people aged [input] who are married and are currently employed: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22415" y="2279954"/>
            <a:ext cx="3356149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(SELECT COUNT(id) AS count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&lt;= [input]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(SELECT COUNT(id) AS count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&lt;= [input]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jobind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680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2. </a:t>
            </a:r>
            <a:r>
              <a:rPr lang="en-US" sz="2400" dirty="0" smtClean="0"/>
              <a:t>Average </a:t>
            </a:r>
            <a:r>
              <a:rPr lang="en-US" sz="2400" dirty="0"/>
              <a:t>educational and work status of married people in a certain age 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idx="1"/>
          </p:nvPr>
        </p:nvSpPr>
        <p:spPr>
          <a:xfrm>
            <a:off x="387900" y="1376753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number of people aged [input] who are married and are currently in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education: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516" y="2279954"/>
            <a:ext cx="3356149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(SELECT COUNT(id) AS count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&lt;= [input]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(SELECT COUNT(id) AS count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&lt;= [input]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educind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1)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idx="1"/>
          </p:nvPr>
        </p:nvSpPr>
        <p:spPr>
          <a:xfrm>
            <a:off x="4387799" y="1376753"/>
            <a:ext cx="4173397" cy="670571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For 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getting the average number of people aged [input] who are married and are neither in employment nor in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education: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2415" y="2279954"/>
            <a:ext cx="3356149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(SELECT COUNT(id) AS count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&lt;= [input]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denom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(SELECT COUNT(id) AS count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&lt;= [input]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 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jobind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 AND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educind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2)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799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2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2. </a:t>
            </a:r>
            <a:r>
              <a:rPr lang="en-US" sz="2400" dirty="0" smtClean="0"/>
              <a:t>Average </a:t>
            </a:r>
            <a:r>
              <a:rPr lang="en-US" sz="2400" dirty="0"/>
              <a:t>educational and work status of married people in a certain age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844910" y="1597209"/>
            <a:ext cx="1179643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Heuristics: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9447" y="2033344"/>
            <a:ext cx="345057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COUNT(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 as count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2) temp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&lt;= 24) as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(SELECT COUNT(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 as count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educind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2 AND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jobind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2) temp1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&lt;= 24) as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idx="1"/>
          </p:nvPr>
        </p:nvSpPr>
        <p:spPr>
          <a:xfrm>
            <a:off x="6158165" y="1597209"/>
            <a:ext cx="856422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Indices: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1091" y="2033344"/>
            <a:ext cx="3450570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INDEX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hpq_mem_civstat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INDEX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hpq_mem_ageyr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INDEX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hpq_mem_educ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educind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INDEX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hpq_mem_job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jobind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875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2. </a:t>
            </a:r>
            <a:r>
              <a:rPr lang="en-US" sz="2400" dirty="0" smtClean="0"/>
              <a:t>Average </a:t>
            </a:r>
            <a:r>
              <a:rPr lang="en-US" sz="2400" dirty="0"/>
              <a:t>educational and work status of married people in a certain age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000659" y="1066733"/>
            <a:ext cx="767661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Views: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9205" y="1502869"/>
            <a:ext cx="345057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VIEW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AS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age_yr,civstat,educind,jobind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VIEW civstatView1 AS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age_yr,civstat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8"/>
          <p:cNvSpPr>
            <a:spLocks noGrp="1"/>
          </p:cNvSpPr>
          <p:nvPr>
            <p:ph type="body" idx="1"/>
          </p:nvPr>
        </p:nvSpPr>
        <p:spPr>
          <a:xfrm>
            <a:off x="5645070" y="707989"/>
            <a:ext cx="1750307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Stored Procedure: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0462" y="1105428"/>
            <a:ext cx="3579525" cy="39857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DELIMITER $$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civQuery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	IN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INT,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IN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educP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INT,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IN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jobindP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INT,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   IN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ageP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INT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COUNT(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 as count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FROM civstatView1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 temp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&lt;=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ageP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) as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(SELECT COUNT(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 as count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civstatView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WHERE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civstatP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AND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educind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educP</a:t>
            </a:r>
            <a:endParaRPr 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jobind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jobindP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) temp1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age_yr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&lt;=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ageP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) as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END$$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DELIMITER ;</a:t>
            </a:r>
          </a:p>
          <a:p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CALL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civQuery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(2,2,2,24);</a:t>
            </a:r>
          </a:p>
        </p:txBody>
      </p:sp>
    </p:spTree>
    <p:extLst>
      <p:ext uri="{BB962C8B-B14F-4D97-AF65-F5344CB8AC3E}">
        <p14:creationId xmlns:p14="http://schemas.microsoft.com/office/powerpoint/2010/main" val="34574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774" y="1209075"/>
            <a:ext cx="4149925" cy="1506299"/>
          </a:xfrm>
        </p:spPr>
        <p:txBody>
          <a:bodyPr/>
          <a:lstStyle/>
          <a:p>
            <a:r>
              <a:rPr lang="en-US" dirty="0" smtClean="0"/>
              <a:t>Query 2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Comparisons between the base and optimized query run times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24659" y="1788274"/>
          <a:ext cx="3506876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38"/>
                <a:gridCol w="1753438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Seconds(Average per 10 runs)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BASE  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2.516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HEURISTICS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1.703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INDICES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1.687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VIEWS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1.619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83982" y="947465"/>
            <a:ext cx="38686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For getting the average of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 the education and employment status of married people in a certain age: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0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About CBMS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/>
                <a:ea typeface="Roboto Slab"/>
                <a:cs typeface="Roboto Slab"/>
                <a:sym typeface="Roboto Slab"/>
              </a:rPr>
              <a:t>The Community Based Management System (CBMS) is a collection of various household information and data collected from the residents of the provinces of Palawan, </a:t>
            </a:r>
            <a:r>
              <a:rPr lang="en-GB" sz="1400" dirty="0" err="1">
                <a:latin typeface="Roboto Slab"/>
                <a:ea typeface="Roboto Slab"/>
                <a:cs typeface="Roboto Slab"/>
                <a:sym typeface="Roboto Slab"/>
              </a:rPr>
              <a:t>Tarlac</a:t>
            </a:r>
            <a:r>
              <a:rPr lang="en-GB" sz="1400" dirty="0">
                <a:latin typeface="Roboto Slab"/>
                <a:ea typeface="Roboto Slab"/>
                <a:cs typeface="Roboto Slab"/>
                <a:sym typeface="Roboto Slab"/>
              </a:rPr>
              <a:t>, and Bohol.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425450" lvl="0" indent="-28575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latin typeface="Roboto Slab"/>
                <a:ea typeface="Roboto Slab"/>
                <a:cs typeface="Roboto Slab"/>
                <a:sym typeface="Roboto Slab"/>
              </a:rPr>
              <a:t>Provided with the CBMS database is the Data Dictionary which lists all of the tables, variables, and values used in the database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3 Base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8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3. </a:t>
            </a:r>
            <a:r>
              <a:rPr lang="en-US" sz="2400" dirty="0" smtClean="0"/>
              <a:t>Average </a:t>
            </a:r>
            <a:r>
              <a:rPr lang="en-US" sz="2400" dirty="0"/>
              <a:t>number of maids hired by OFWs </a:t>
            </a:r>
            <a:r>
              <a:rPr lang="en-US" sz="2400" dirty="0" err="1"/>
              <a:t>vs</a:t>
            </a:r>
            <a:r>
              <a:rPr lang="en-US" sz="2400" dirty="0"/>
              <a:t> those hire by non-OFWs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idx="1"/>
          </p:nvPr>
        </p:nvSpPr>
        <p:spPr>
          <a:xfrm>
            <a:off x="387900" y="1547575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result set of the OFW households and the number of their distinct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maids: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516" y="2450776"/>
            <a:ext cx="3356149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SELECT DISTINCT(MAID.id), COUNT(MAID.id)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FROM (SELECT id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reln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= 8)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AS MAID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WHERE MAID.id IN (SELECT id FROM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where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GROUP BY MAID.id;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idx="1"/>
          </p:nvPr>
        </p:nvSpPr>
        <p:spPr>
          <a:xfrm>
            <a:off x="4387799" y="1547574"/>
            <a:ext cx="417339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result set of the non-OFW households and the number of their distinct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maids: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2415" y="2450776"/>
            <a:ext cx="3356149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DISTINCT(MAID.id), COUNT(MAID.id)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id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8)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AS MAID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MAID.id IN (SELECT id 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GROUP BY MAID.id;</a:t>
            </a:r>
          </a:p>
        </p:txBody>
      </p:sp>
    </p:spTree>
    <p:extLst>
      <p:ext uri="{BB962C8B-B14F-4D97-AF65-F5344CB8AC3E}">
        <p14:creationId xmlns:p14="http://schemas.microsoft.com/office/powerpoint/2010/main" val="555095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3. Average number of maids hired by OFWs </a:t>
            </a:r>
            <a:r>
              <a:rPr lang="en-US" sz="2400" dirty="0" err="1"/>
              <a:t>vs</a:t>
            </a:r>
            <a:r>
              <a:rPr lang="en-US" sz="2400" dirty="0"/>
              <a:t> those hire by non-OFWs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idx="1"/>
          </p:nvPr>
        </p:nvSpPr>
        <p:spPr>
          <a:xfrm>
            <a:off x="387900" y="1376753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number of maids hired by OFW households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419" y="2047324"/>
            <a:ext cx="3356149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SELECT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(SELECT COUNT(*) AS count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db_hpq.hpq_mem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mem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hh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reln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= 8 and mem.id = hh.id) AS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(SELECT COUNT(MAID.id) AS count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(SELECT id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hpq_mem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reln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= </a:t>
            </a:r>
            <a:r>
              <a:rPr lang="en-US" sz="1200" dirty="0" smtClean="0">
                <a:latin typeface="Consolas" panose="020B0609020204030204" pitchFamily="49" charset="0"/>
                <a:ea typeface="Roboto Slab" panose="020B0604020202020204" charset="0"/>
              </a:rPr>
              <a:t>8) AS 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MAID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MAID.id IN (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SELECT id 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nofw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&gt; 0)) AS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numer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;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idx="1"/>
          </p:nvPr>
        </p:nvSpPr>
        <p:spPr>
          <a:xfrm>
            <a:off x="4387799" y="1376753"/>
            <a:ext cx="417339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number of maids hired by non-OFW households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6422" y="2047324"/>
            <a:ext cx="3356149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SELECT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(SELECT COUNT(*) AS count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db_hpq.hpq_mem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mem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hh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reln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= 8 and mem.id = hh.id) AS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(SELECT COUNT(MAID.id) AS count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(SELECT id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hpq_mem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reln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= </a:t>
            </a:r>
            <a:r>
              <a:rPr lang="en-US" sz="1200" dirty="0" smtClean="0">
                <a:latin typeface="Consolas" panose="020B0609020204030204" pitchFamily="49" charset="0"/>
                <a:ea typeface="Roboto Slab" panose="020B0604020202020204" charset="0"/>
              </a:rPr>
              <a:t>8) AS 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MAID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MAID.id IN (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SELECT id 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nofw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ea typeface="Roboto Slab" panose="020B0604020202020204" charset="0"/>
              </a:rPr>
              <a:t>= 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0)) AS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numer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9710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3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6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3. </a:t>
            </a:r>
            <a:r>
              <a:rPr lang="en-US" sz="2400" dirty="0" smtClean="0"/>
              <a:t>Average </a:t>
            </a:r>
            <a:r>
              <a:rPr lang="en-US" sz="2400" dirty="0"/>
              <a:t>number of maids hired by OFWs </a:t>
            </a:r>
            <a:r>
              <a:rPr lang="en-US" sz="2400" dirty="0" err="1"/>
              <a:t>vs</a:t>
            </a:r>
            <a:r>
              <a:rPr lang="en-US" sz="2400" dirty="0"/>
              <a:t> those hire by non-OFWs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idx="1"/>
          </p:nvPr>
        </p:nvSpPr>
        <p:spPr>
          <a:xfrm>
            <a:off x="3350175" y="818181"/>
            <a:ext cx="2536275" cy="420070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Indices + View + Heuristics: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3766" y="1238251"/>
            <a:ext cx="3356149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INDEX hpq_reln_1 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INDEX hpq_nofw_1 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VIEW hhMaid1 AS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id,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VIEW hhMaid2 AS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id,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DISTINCT(MAID.id), COUNT(MAID.id)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id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hhMaid1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reln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8) AS MAID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MAID.id IN (SELECT id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GROUP BY MAID.id;</a:t>
            </a:r>
          </a:p>
        </p:txBody>
      </p:sp>
    </p:spTree>
    <p:extLst>
      <p:ext uri="{BB962C8B-B14F-4D97-AF65-F5344CB8AC3E}">
        <p14:creationId xmlns:p14="http://schemas.microsoft.com/office/powerpoint/2010/main" val="438113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774" y="1209075"/>
            <a:ext cx="4149925" cy="1506299"/>
          </a:xfrm>
        </p:spPr>
        <p:txBody>
          <a:bodyPr/>
          <a:lstStyle/>
          <a:p>
            <a:r>
              <a:rPr lang="en-US" dirty="0" smtClean="0"/>
              <a:t>Query 3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Comparisons between the base and optimized query run times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55993"/>
              </p:ext>
            </p:extLst>
          </p:nvPr>
        </p:nvGraphicFramePr>
        <p:xfrm>
          <a:off x="5105609" y="2474074"/>
          <a:ext cx="3506876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38"/>
                <a:gridCol w="1753438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Seconds(Average per 10 runs)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BASE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0.034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OPTIMIZED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0.012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64932" y="1633265"/>
            <a:ext cx="3868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For getting the average number of maids hired by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OFW/non-OFW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households:</a:t>
            </a:r>
          </a:p>
        </p:txBody>
      </p:sp>
    </p:spTree>
    <p:extLst>
      <p:ext uri="{BB962C8B-B14F-4D97-AF65-F5344CB8AC3E}">
        <p14:creationId xmlns:p14="http://schemas.microsoft.com/office/powerpoint/2010/main" val="48680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4 Base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0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4. Average </a:t>
            </a:r>
            <a:r>
              <a:rPr lang="en-US" sz="2400" dirty="0"/>
              <a:t>number of deaths a calamity produces while considering its frequency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idx="1"/>
          </p:nvPr>
        </p:nvSpPr>
        <p:spPr>
          <a:xfrm>
            <a:off x="387900" y="1547575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result set of the households who had members pass away due to a calamity, while considering the calamity’s frequency: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616" y="2803201"/>
            <a:ext cx="335614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HH.id,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HH.calam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[input],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HH.calam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[input]_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hwmny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D.mdeady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HH,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hpq_death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D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calam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[input] = 1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AND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calam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[input]_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hwmny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&lt;= [input]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AND HH.id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D.hpq_hh_id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idx="1"/>
          </p:nvPr>
        </p:nvSpPr>
        <p:spPr>
          <a:xfrm>
            <a:off x="4387799" y="1547574"/>
            <a:ext cx="4173397" cy="670571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F</a:t>
            </a:r>
            <a:r>
              <a:rPr lang="en-US" dirty="0"/>
              <a:t>or getting the average number of deaths caused by the specified calamity given its </a:t>
            </a:r>
            <a:r>
              <a:rPr lang="en-US" dirty="0" smtClean="0"/>
              <a:t>frequency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6422" y="2403091"/>
            <a:ext cx="3356149" cy="200054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SELECT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(SELECT COUNT(*) AS count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HH,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hpq_death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D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HH.id =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D.hpq_hh_id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) AS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(SELECT COUNT(*) AS count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HH,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hpq_death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D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HH.calam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[input] = 1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AND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HH.calam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[input]_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hwmny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&gt; 0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AND HH.id =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D.hpq_hh_id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) AS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numer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49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4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51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4. Average </a:t>
            </a:r>
            <a:r>
              <a:rPr lang="en-US" sz="2400" dirty="0"/>
              <a:t>number of deaths a calamity produces while considering its frequency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idx="1"/>
          </p:nvPr>
        </p:nvSpPr>
        <p:spPr>
          <a:xfrm>
            <a:off x="1899240" y="1674251"/>
            <a:ext cx="945600" cy="41457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Indices: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966" y="2088826"/>
            <a:ext cx="335614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INDEX hpq_hh_calam2_hwmny ON </a:t>
            </a:r>
            <a:r>
              <a:rPr lang="en-US" sz="1200" dirty="0" err="1">
                <a:latin typeface="Consolas" panose="020B0609020204030204" pitchFamily="49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</a:rPr>
              <a:t>(calam2_hwmny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CREATE INDEX </a:t>
            </a:r>
            <a:r>
              <a:rPr lang="en-US" sz="1200" dirty="0" err="1">
                <a:latin typeface="Consolas" panose="020B0609020204030204" pitchFamily="49" charset="0"/>
              </a:rPr>
              <a:t>hpq_death_mdeady</a:t>
            </a:r>
            <a:r>
              <a:rPr lang="en-US" sz="1200" dirty="0"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</a:rPr>
              <a:t>hpq_death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mdeady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1" name="Text Placeholder 8"/>
          <p:cNvSpPr>
            <a:spLocks noGrp="1"/>
          </p:cNvSpPr>
          <p:nvPr>
            <p:ph type="body" idx="1"/>
          </p:nvPr>
        </p:nvSpPr>
        <p:spPr>
          <a:xfrm>
            <a:off x="5982345" y="1674251"/>
            <a:ext cx="870001" cy="405051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Views: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9272" y="2079302"/>
            <a:ext cx="335614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VIEW </a:t>
            </a:r>
            <a:r>
              <a:rPr lang="en-US" sz="1200" dirty="0" err="1">
                <a:latin typeface="Consolas" panose="020B0609020204030204" pitchFamily="49" charset="0"/>
              </a:rPr>
              <a:t>HHView</a:t>
            </a:r>
            <a:r>
              <a:rPr lang="en-US" sz="1200" dirty="0">
                <a:latin typeface="Consolas" panose="020B0609020204030204" pitchFamily="49" charset="0"/>
              </a:rPr>
              <a:t> AS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SELECT id, calam2_hwmny FROM </a:t>
            </a:r>
            <a:r>
              <a:rPr lang="en-US" sz="1200" dirty="0" err="1">
                <a:latin typeface="Consolas" panose="020B0609020204030204" pitchFamily="49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CREATE VIEW </a:t>
            </a:r>
            <a:r>
              <a:rPr lang="en-US" sz="1200" dirty="0" err="1">
                <a:latin typeface="Consolas" panose="020B0609020204030204" pitchFamily="49" charset="0"/>
              </a:rPr>
              <a:t>HDView</a:t>
            </a:r>
            <a:r>
              <a:rPr lang="en-US" sz="1200" dirty="0">
                <a:latin typeface="Consolas" panose="020B0609020204030204" pitchFamily="49" charset="0"/>
              </a:rPr>
              <a:t> AS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SELECT id, </a:t>
            </a:r>
            <a:r>
              <a:rPr lang="en-US" sz="1200" dirty="0" err="1">
                <a:latin typeface="Consolas" panose="020B0609020204030204" pitchFamily="49" charset="0"/>
              </a:rPr>
              <a:t>mdeady</a:t>
            </a:r>
            <a:r>
              <a:rPr lang="en-US" sz="1200" dirty="0"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latin typeface="Consolas" panose="020B0609020204030204" pitchFamily="49" charset="0"/>
              </a:rPr>
              <a:t>hpq_death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5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>
                <a:latin typeface="Roboto Slab"/>
                <a:ea typeface="Roboto Slab"/>
                <a:cs typeface="Roboto Slab"/>
                <a:sym typeface="Roboto Slab"/>
              </a:rPr>
              <a:t>Objectives of MCO1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884875" y="869875"/>
            <a:ext cx="39447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first machine project on ADVANDB focuses on database level manipulation and optimizations with regards to query cost, time, and disk read/write efficiency.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 rtl="0">
              <a:spcBef>
                <a:spcPts val="0"/>
              </a:spcBef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The group’s application aims to present both of the optimized and non-optimized statistical data processed and gathered from the Palawan CMBS Data Sets.</a:t>
            </a:r>
          </a:p>
          <a:p>
            <a:pPr lvl="0">
              <a:spcBef>
                <a:spcPts val="0"/>
              </a:spcBef>
              <a:buNone/>
            </a:pPr>
            <a:endParaRPr sz="14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774" y="1209075"/>
            <a:ext cx="4149925" cy="1506299"/>
          </a:xfrm>
        </p:spPr>
        <p:txBody>
          <a:bodyPr/>
          <a:lstStyle/>
          <a:p>
            <a:r>
              <a:rPr lang="en-US" dirty="0" smtClean="0"/>
              <a:t>Query 4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Comparisons between the base and optimized query run times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59599"/>
              </p:ext>
            </p:extLst>
          </p:nvPr>
        </p:nvGraphicFramePr>
        <p:xfrm>
          <a:off x="5134184" y="2426449"/>
          <a:ext cx="350687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38"/>
                <a:gridCol w="1753438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Seconds(Average per 10 runs)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BASE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0.530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INDICES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0.015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VIEWS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0.016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93507" y="1585640"/>
            <a:ext cx="38686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For getting the average number of deaths caused by the specified calamity given its frequency:</a:t>
            </a:r>
          </a:p>
        </p:txBody>
      </p:sp>
    </p:spTree>
    <p:extLst>
      <p:ext uri="{BB962C8B-B14F-4D97-AF65-F5344CB8AC3E}">
        <p14:creationId xmlns:p14="http://schemas.microsoft.com/office/powerpoint/2010/main" val="2997038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5 Base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7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5</a:t>
            </a:r>
            <a:r>
              <a:rPr lang="en-US" sz="2400" dirty="0"/>
              <a:t>. </a:t>
            </a:r>
            <a:r>
              <a:rPr lang="en-US" sz="2400" dirty="0" smtClean="0"/>
              <a:t>Average </a:t>
            </a:r>
            <a:r>
              <a:rPr lang="en-US" sz="2400" dirty="0"/>
              <a:t>house materials of households focusing on agricultural livelihood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idx="1"/>
          </p:nvPr>
        </p:nvSpPr>
        <p:spPr>
          <a:xfrm>
            <a:off x="2616751" y="1614878"/>
            <a:ext cx="3803100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result set of the households and the distinct number of members participating in agricultural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activity: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0226" y="2599774"/>
            <a:ext cx="3356149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SELECT MAIN.id,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MAIN.roof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MAIN.wall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COUNT(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AQUA.hpq_hh_id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COUNT(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CROP.hpq_hh_id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FROM 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MAIN,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hpq_aquani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AQUA,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hpq_crop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 CROP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WHERE MAIN.id =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AQUA.hpq_hh_id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AND MAIN.id =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CROP.hpq_hh_id</a:t>
            </a:r>
            <a:endParaRPr lang="en-US" sz="12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GROUP BY MAIN.id;</a:t>
            </a:r>
          </a:p>
        </p:txBody>
      </p:sp>
    </p:spTree>
    <p:extLst>
      <p:ext uri="{BB962C8B-B14F-4D97-AF65-F5344CB8AC3E}">
        <p14:creationId xmlns:p14="http://schemas.microsoft.com/office/powerpoint/2010/main" val="3849140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5</a:t>
            </a:r>
            <a:r>
              <a:rPr lang="en-US" sz="2400" dirty="0"/>
              <a:t>. </a:t>
            </a:r>
            <a:r>
              <a:rPr lang="en-US" sz="2400" dirty="0" smtClean="0"/>
              <a:t>Average </a:t>
            </a:r>
            <a:r>
              <a:rPr lang="en-US" sz="2400" dirty="0"/>
              <a:t>house materials of households focusing on agricultural livelihood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idx="1"/>
          </p:nvPr>
        </p:nvSpPr>
        <p:spPr>
          <a:xfrm>
            <a:off x="4616708" y="1332982"/>
            <a:ext cx="392721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number of weakly built houses of agricultural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households: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5332" y="2003553"/>
            <a:ext cx="309027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SELECT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endParaRPr lang="en-US" sz="10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FROM (SELECT COUNT(*) AS count</a:t>
            </a: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FROM 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db_hpq.hpq_hh</a:t>
            </a:r>
            <a:endParaRPr lang="en-US" sz="10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WHERE id IN (SELECT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hpq_hh_id</a:t>
            </a:r>
            <a:endParaRPr lang="en-US" sz="10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db_hpq.hpq_aquani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OR id IN (SELECT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hpq_hh_id</a:t>
            </a:r>
            <a:endParaRPr lang="en-US" sz="10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db_hpq.hpq_crop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)) AS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denom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,</a:t>
            </a: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(SELECT COUNT(*) AS count</a:t>
            </a: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FROM 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db_hpq.hpq_hh</a:t>
            </a:r>
            <a:endParaRPr lang="en-US" sz="10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WHERE (roof = 2 OR roof = 3 OR roof = 5 OR roof = 6 OR roof = 7)</a:t>
            </a: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AND (wall = 2  OR wall = 3 OR wall = 5 OR wall = 6 OR wall = 7)</a:t>
            </a: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AND (id IN (SELECT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hpq_hh_id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 FROM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db_hpq.hpq_aquani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)</a:t>
            </a:r>
          </a:p>
          <a:p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OR id IN (SELECT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hpq_hh_id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 FROM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db_hpq.hpq_crop</a:t>
            </a:r>
            <a:r>
              <a:rPr lang="en-US" sz="1000" dirty="0">
                <a:latin typeface="Consolas" panose="020B0609020204030204" pitchFamily="49" charset="0"/>
                <a:ea typeface="Roboto Slab" panose="020B0604020202020204" charset="0"/>
              </a:rPr>
              <a:t>))) AS </a:t>
            </a:r>
            <a:r>
              <a:rPr lang="en-US" sz="1000" dirty="0" err="1">
                <a:latin typeface="Consolas" panose="020B0609020204030204" pitchFamily="49" charset="0"/>
                <a:ea typeface="Roboto Slab" panose="020B0604020202020204" charset="0"/>
              </a:rPr>
              <a:t>numer</a:t>
            </a:r>
            <a:endParaRPr lang="en-US" sz="1000" dirty="0">
              <a:latin typeface="Consolas" panose="020B0609020204030204" pitchFamily="49" charset="0"/>
              <a:ea typeface="Roboto Slab" panose="020B060402020202020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16500" y="1355335"/>
            <a:ext cx="417339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number of strongly built houses of agricultural households: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2249" y="2025906"/>
            <a:ext cx="3090278" cy="280076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SELECT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Numer.count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denom.count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FROM (SELECT COUNT(*) AS count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FROM 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db_hpq.hpq_hh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WHERE id IN (SELECT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hpq_hh_id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db_hpq.hpq_aquani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OR id IN (SELECT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hpq_hh_id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db_hpq.hpq_crop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)) AS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denom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(SELECT COUNT(*) AS count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FROM 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db_hpq.hpq_hh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WHERE (roof = 1 OR roof = 4)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AND (wall = 1  OR wall = 4)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AND (id IN (SELECT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hpq_hh_id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FROM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db_hpq.hpq_aquani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OR id IN (SELECT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hpq_hh_id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FROM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db_hpq.hpq_crop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))) AS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numer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81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5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2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5</a:t>
            </a:r>
            <a:r>
              <a:rPr lang="en-US" sz="2400" dirty="0"/>
              <a:t>. </a:t>
            </a:r>
            <a:r>
              <a:rPr lang="en-US" sz="2400" dirty="0" smtClean="0"/>
              <a:t>Average </a:t>
            </a:r>
            <a:r>
              <a:rPr lang="en-US" sz="2400" dirty="0"/>
              <a:t>house materials of households focusing on agricultural livelihood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idx="1"/>
          </p:nvPr>
        </p:nvSpPr>
        <p:spPr>
          <a:xfrm>
            <a:off x="4076276" y="2138202"/>
            <a:ext cx="917024" cy="413947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Indices: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6952" y="2552149"/>
            <a:ext cx="2455673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CREATE INDEX </a:t>
            </a:r>
            <a:r>
              <a:rPr lang="en-US" sz="1200" dirty="0" err="1" smtClean="0">
                <a:latin typeface="Consolas" panose="020B0609020204030204" pitchFamily="49" charset="0"/>
                <a:ea typeface="Roboto Slab" panose="020B0604020202020204" charset="0"/>
              </a:rPr>
              <a:t>hpq_hh_roof</a:t>
            </a:r>
            <a:endParaRPr lang="en-US" sz="1200" dirty="0" smtClean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ea typeface="Roboto Slab" panose="020B0604020202020204" charset="0"/>
              </a:rPr>
              <a:t>ON </a:t>
            </a:r>
            <a:r>
              <a:rPr lang="en-US" sz="1200" dirty="0" err="1" smtClean="0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 smtClean="0">
                <a:latin typeface="Consolas" panose="020B0609020204030204" pitchFamily="49" charset="0"/>
                <a:ea typeface="Roboto Slab" panose="020B0604020202020204" charset="0"/>
              </a:rPr>
              <a:t>(roof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CREATE INDEX </a:t>
            </a:r>
            <a:r>
              <a:rPr lang="en-US" sz="1200" dirty="0" err="1" smtClean="0">
                <a:latin typeface="Consolas" panose="020B0609020204030204" pitchFamily="49" charset="0"/>
                <a:ea typeface="Roboto Slab" panose="020B0604020202020204" charset="0"/>
              </a:rPr>
              <a:t>hpq_hh_wall</a:t>
            </a:r>
            <a:endParaRPr lang="en-US" sz="1200" dirty="0" smtClean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ea typeface="Roboto Slab" panose="020B0604020202020204" charset="0"/>
              </a:rPr>
              <a:t>ON </a:t>
            </a:r>
            <a:r>
              <a:rPr lang="en-US" sz="12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  <a:ea typeface="Roboto Slab" panose="020B0604020202020204" charset="0"/>
              </a:rPr>
              <a:t>(wall);</a:t>
            </a:r>
          </a:p>
        </p:txBody>
      </p:sp>
    </p:spTree>
    <p:extLst>
      <p:ext uri="{BB962C8B-B14F-4D97-AF65-F5344CB8AC3E}">
        <p14:creationId xmlns:p14="http://schemas.microsoft.com/office/powerpoint/2010/main" val="3314318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5</a:t>
            </a:r>
            <a:r>
              <a:rPr lang="en-US" sz="2400" dirty="0"/>
              <a:t>. </a:t>
            </a:r>
            <a:r>
              <a:rPr lang="en-US" sz="2400" dirty="0" smtClean="0"/>
              <a:t>Average </a:t>
            </a:r>
            <a:r>
              <a:rPr lang="en-US" sz="2400" dirty="0"/>
              <a:t>house materials of households focusing on agricultural livelihood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178425" y="1315747"/>
            <a:ext cx="802725" cy="406790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Views: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4649" y="1744890"/>
            <a:ext cx="3090278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CREATE VIEW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HAView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AS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hpq_hh_id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FROM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hpq_aquani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endParaRPr lang="en-US" sz="10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CREATE VIEW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HCView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AS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hpq_hh_id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from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hpq_crop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;</a:t>
            </a:r>
          </a:p>
          <a:p>
            <a:endParaRPr lang="en-US" sz="10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CREATE VIEW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HHView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AS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SELECT id, roof, wall from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hpq_hh</a:t>
            </a:r>
            <a:r>
              <a:rPr lang="en-US" sz="1000" dirty="0" smtClean="0">
                <a:latin typeface="Roboto Slab" panose="020B0604020202020204" charset="0"/>
                <a:ea typeface="Roboto Slab" panose="020B0604020202020204" charset="0"/>
              </a:rPr>
              <a:t>;</a:t>
            </a:r>
            <a:endParaRPr lang="en-US" sz="1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idx="1"/>
          </p:nvPr>
        </p:nvSpPr>
        <p:spPr>
          <a:xfrm>
            <a:off x="5429250" y="1161858"/>
            <a:ext cx="1704975" cy="406790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Stored Procedure: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6998" y="1591001"/>
            <a:ext cx="3594501" cy="31700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DELIMITER $$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CREATE PROCEDURE strongWalls1(</a:t>
            </a:r>
          </a:p>
          <a:p>
            <a:r>
              <a:rPr lang="en-US" sz="1000" dirty="0" smtClean="0">
                <a:latin typeface="Roboto Slab" panose="020B0604020202020204" charset="0"/>
                <a:ea typeface="Roboto Slab" panose="020B0604020202020204" charset="0"/>
              </a:rPr>
              <a:t>	IN 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strongwall1 INT,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  </a:t>
            </a:r>
            <a:r>
              <a:rPr lang="en-US" sz="1000" dirty="0" smtClean="0">
                <a:latin typeface="Roboto Slab" panose="020B0604020202020204" charset="0"/>
                <a:ea typeface="Roboto Slab" panose="020B0604020202020204" charset="0"/>
              </a:rPr>
              <a:t>	IN 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strongwall2 </a:t>
            </a:r>
            <a:r>
              <a:rPr lang="en-US" sz="1000" dirty="0" smtClean="0">
                <a:latin typeface="Roboto Slab" panose="020B0604020202020204" charset="0"/>
                <a:ea typeface="Roboto Slab" panose="020B0604020202020204" charset="0"/>
              </a:rPr>
              <a:t>INT)</a:t>
            </a:r>
            <a:endParaRPr lang="en-US" sz="10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BEGIN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SELECT MAIN.id,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MAIN.roof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MAIN.wall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COUNT(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AQUA.hpq_hh_id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),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COUNT(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CROP.hpq_hh_id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)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hpq_hh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MAIN,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hpq_aquani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AQUA,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hpq_crop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CROP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WHERE (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MAIN.roof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= </a:t>
            </a:r>
            <a:r>
              <a:rPr lang="en-US" sz="1000" dirty="0" smtClean="0">
                <a:latin typeface="Roboto Slab" panose="020B0604020202020204" charset="0"/>
                <a:ea typeface="Roboto Slab" panose="020B0604020202020204" charset="0"/>
              </a:rPr>
              <a:t>strongwall1</a:t>
            </a:r>
          </a:p>
          <a:p>
            <a:r>
              <a:rPr lang="en-US" sz="1000" dirty="0" smtClean="0">
                <a:latin typeface="Roboto Slab" panose="020B0604020202020204" charset="0"/>
                <a:ea typeface="Roboto Slab" panose="020B0604020202020204" charset="0"/>
              </a:rPr>
              <a:t>OR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MAIN.roof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= strongwall2)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AND (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MAIN.wall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= strongwall1  </a:t>
            </a:r>
          </a:p>
          <a:p>
            <a:r>
              <a:rPr lang="en-US" sz="1000" dirty="0" smtClean="0">
                <a:latin typeface="Roboto Slab" panose="020B0604020202020204" charset="0"/>
                <a:ea typeface="Roboto Slab" panose="020B0604020202020204" charset="0"/>
              </a:rPr>
              <a:t>OR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MAIN.wall</a:t>
            </a:r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 = strongwall2)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AND MAIN.id =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AQUA.hpq_hh_id</a:t>
            </a:r>
            <a:endParaRPr lang="en-US" sz="10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AND MAIN.id = </a:t>
            </a:r>
            <a:r>
              <a:rPr lang="en-US" sz="1000" dirty="0" err="1">
                <a:latin typeface="Roboto Slab" panose="020B0604020202020204" charset="0"/>
                <a:ea typeface="Roboto Slab" panose="020B0604020202020204" charset="0"/>
              </a:rPr>
              <a:t>CROP.hpq_hh_id</a:t>
            </a:r>
            <a:endParaRPr lang="en-US" sz="10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GROUP BY MAIN.id;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END$$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DELIMITER ;</a:t>
            </a:r>
          </a:p>
          <a:p>
            <a:r>
              <a:rPr lang="en-US" sz="1000" dirty="0">
                <a:latin typeface="Roboto Slab" panose="020B0604020202020204" charset="0"/>
                <a:ea typeface="Roboto Slab" panose="020B0604020202020204" charset="0"/>
              </a:rPr>
              <a:t>CALL strongWalls1(1,4);</a:t>
            </a:r>
          </a:p>
        </p:txBody>
      </p:sp>
    </p:spTree>
    <p:extLst>
      <p:ext uri="{BB962C8B-B14F-4D97-AF65-F5344CB8AC3E}">
        <p14:creationId xmlns:p14="http://schemas.microsoft.com/office/powerpoint/2010/main" val="229809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774" y="1209075"/>
            <a:ext cx="4149925" cy="1506299"/>
          </a:xfrm>
        </p:spPr>
        <p:txBody>
          <a:bodyPr/>
          <a:lstStyle/>
          <a:p>
            <a:r>
              <a:rPr lang="en-US" dirty="0" smtClean="0"/>
              <a:t>Query 5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Comparisons between the base and optimized query run times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57562"/>
              </p:ext>
            </p:extLst>
          </p:nvPr>
        </p:nvGraphicFramePr>
        <p:xfrm>
          <a:off x="5124659" y="2093074"/>
          <a:ext cx="3506876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38"/>
                <a:gridCol w="1753438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Seconds(Average per 10 runs)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BASE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0.421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INDICES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0.312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VIEWS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0.094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STORED PROCEDURE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0.406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364983" y="1280840"/>
            <a:ext cx="3169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For getting the average number of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strongly/weakly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built houses of agricultural households:</a:t>
            </a:r>
          </a:p>
        </p:txBody>
      </p:sp>
    </p:spTree>
    <p:extLst>
      <p:ext uri="{BB962C8B-B14F-4D97-AF65-F5344CB8AC3E}">
        <p14:creationId xmlns:p14="http://schemas.microsoft.com/office/powerpoint/2010/main" val="3468965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6 Base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2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6. Average </a:t>
            </a:r>
            <a:r>
              <a:rPr lang="en-US" sz="1800" dirty="0"/>
              <a:t>number of crop types non-OFWs produce as compared to OFWs while considering both own agricultural land and are members of ARCDP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21250" y="1641085"/>
            <a:ext cx="398051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result set of the number of distinct crop types per OFW household, ARCDP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members: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674" y="2691398"/>
            <a:ext cx="3090278" cy="1615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SELECT MAIN.id,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MAIN.nofw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, COUNT(DISTINCT(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CROP.croptype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MAIN,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hpq_mem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MEM,</a:t>
            </a:r>
          </a:p>
          <a:p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hpq_arcdp_mem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ARCDP,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hpq_crop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CROP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WHERE MAIN.id = MEM.id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AND MEM.id =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ARCDP.hpq_hh_id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ARCDP.hpq_hh_id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CROP.hpq_hh_id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MAIN.nofw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&gt; 0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GROUP BY MAIN.id;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idx="1"/>
          </p:nvPr>
        </p:nvSpPr>
        <p:spPr>
          <a:xfrm>
            <a:off x="4501767" y="1641085"/>
            <a:ext cx="398051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result set of the number of distinct crop types per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non-OFW 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household, ARCDP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members: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4191" y="2691398"/>
            <a:ext cx="3090278" cy="1615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SELECT MAIN.id,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MAIN.nofw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, COUNT(DISTINCT(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CROP.croptype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hpq_hh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MAIN,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hpq_mem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MEM,</a:t>
            </a:r>
          </a:p>
          <a:p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hpq_arcdp_mem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ARCDP,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hpq_crop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CROP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WHERE MAIN.id = MEM.id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AND MEM.id =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ARCDP.hpq_hh_id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ARCDP.hpq_hh_id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CROP.hpq_hh_id</a:t>
            </a:r>
            <a:endParaRPr lang="en-US" sz="1100" dirty="0">
              <a:latin typeface="Consolas" panose="020B0609020204030204" pitchFamily="49" charset="0"/>
              <a:ea typeface="Roboto Slab" panose="020B0604020202020204" charset="0"/>
            </a:endParaRP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  <a:ea typeface="Roboto Slab" panose="020B0604020202020204" charset="0"/>
              </a:rPr>
              <a:t>MAIN.nofw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ea typeface="Roboto Slab" panose="020B0604020202020204" charset="0"/>
              </a:rPr>
              <a:t>= </a:t>
            </a:r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0</a:t>
            </a:r>
          </a:p>
          <a:p>
            <a:r>
              <a:rPr lang="en-US" sz="1100" dirty="0">
                <a:latin typeface="Consolas" panose="020B0609020204030204" pitchFamily="49" charset="0"/>
                <a:ea typeface="Roboto Slab" panose="020B0604020202020204" charset="0"/>
              </a:rPr>
              <a:t>GROUP BY MAIN.id;</a:t>
            </a:r>
          </a:p>
        </p:txBody>
      </p:sp>
    </p:spTree>
    <p:extLst>
      <p:ext uri="{BB962C8B-B14F-4D97-AF65-F5344CB8AC3E}">
        <p14:creationId xmlns:p14="http://schemas.microsoft.com/office/powerpoint/2010/main" val="384036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Methodology</a:t>
            </a:r>
          </a:p>
        </p:txBody>
      </p:sp>
      <p:cxnSp>
        <p:nvCxnSpPr>
          <p:cNvPr id="5" name="Shape 261"/>
          <p:cNvCxnSpPr/>
          <p:nvPr/>
        </p:nvCxnSpPr>
        <p:spPr>
          <a:xfrm>
            <a:off x="217078" y="2877597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lg" len="lg"/>
            <a:tailEnd type="none" w="lg" len="lg"/>
          </a:ln>
        </p:spPr>
      </p:cxnSp>
      <p:grpSp>
        <p:nvGrpSpPr>
          <p:cNvPr id="6" name="Shape 263"/>
          <p:cNvGrpSpPr/>
          <p:nvPr/>
        </p:nvGrpSpPr>
        <p:grpSpPr>
          <a:xfrm>
            <a:off x="169218" y="1661921"/>
            <a:ext cx="196199" cy="1306800"/>
            <a:chOff x="648675" y="1657470"/>
            <a:chExt cx="196199" cy="1306800"/>
          </a:xfrm>
        </p:grpSpPr>
        <p:sp>
          <p:nvSpPr>
            <p:cNvPr id="7" name="Shape 264"/>
            <p:cNvSpPr/>
            <p:nvPr/>
          </p:nvSpPr>
          <p:spPr>
            <a:xfrm>
              <a:off x="648675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  <p:cxnSp>
          <p:nvCxnSpPr>
            <p:cNvPr id="8" name="Shape 265"/>
            <p:cNvCxnSpPr>
              <a:stCxn id="7" idx="0"/>
            </p:cNvCxnSpPr>
            <p:nvPr/>
          </p:nvCxnSpPr>
          <p:spPr>
            <a:xfrm rot="10800000">
              <a:off x="746774" y="1657470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</p:grpSp>
      <p:grpSp>
        <p:nvGrpSpPr>
          <p:cNvPr id="9" name="Shape 267"/>
          <p:cNvGrpSpPr/>
          <p:nvPr/>
        </p:nvGrpSpPr>
        <p:grpSpPr>
          <a:xfrm>
            <a:off x="1682480" y="2775804"/>
            <a:ext cx="196199" cy="1404905"/>
            <a:chOff x="2512925" y="2768370"/>
            <a:chExt cx="196199" cy="1404904"/>
          </a:xfrm>
        </p:grpSpPr>
        <p:cxnSp>
          <p:nvCxnSpPr>
            <p:cNvPr id="10" name="Shape 268"/>
            <p:cNvCxnSpPr/>
            <p:nvPr/>
          </p:nvCxnSpPr>
          <p:spPr>
            <a:xfrm>
              <a:off x="2611025" y="2964275"/>
              <a:ext cx="0" cy="12089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  <p:sp>
          <p:nvSpPr>
            <p:cNvPr id="11" name="Shape 269"/>
            <p:cNvSpPr/>
            <p:nvPr/>
          </p:nvSpPr>
          <p:spPr>
            <a:xfrm>
              <a:off x="2512925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12" name="Shape 271"/>
          <p:cNvGrpSpPr/>
          <p:nvPr/>
        </p:nvGrpSpPr>
        <p:grpSpPr>
          <a:xfrm>
            <a:off x="3236704" y="1566804"/>
            <a:ext cx="196199" cy="1404900"/>
            <a:chOff x="4279200" y="1559370"/>
            <a:chExt cx="196199" cy="1404900"/>
          </a:xfrm>
        </p:grpSpPr>
        <p:cxnSp>
          <p:nvCxnSpPr>
            <p:cNvPr id="13" name="Shape 272"/>
            <p:cNvCxnSpPr>
              <a:stCxn id="14" idx="0"/>
            </p:cNvCxnSpPr>
            <p:nvPr/>
          </p:nvCxnSpPr>
          <p:spPr>
            <a:xfrm rot="10800000">
              <a:off x="4377299" y="1559370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  <p:sp>
          <p:nvSpPr>
            <p:cNvPr id="14" name="Shape 273"/>
            <p:cNvSpPr/>
            <p:nvPr/>
          </p:nvSpPr>
          <p:spPr>
            <a:xfrm>
              <a:off x="4279200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15" name="Shape 275"/>
          <p:cNvGrpSpPr/>
          <p:nvPr/>
        </p:nvGrpSpPr>
        <p:grpSpPr>
          <a:xfrm>
            <a:off x="4821957" y="2772821"/>
            <a:ext cx="196199" cy="1404905"/>
            <a:chOff x="6045475" y="2768370"/>
            <a:chExt cx="196199" cy="1404904"/>
          </a:xfrm>
        </p:grpSpPr>
        <p:cxnSp>
          <p:nvCxnSpPr>
            <p:cNvPr id="16" name="Shape 276"/>
            <p:cNvCxnSpPr/>
            <p:nvPr/>
          </p:nvCxnSpPr>
          <p:spPr>
            <a:xfrm>
              <a:off x="6143575" y="2964275"/>
              <a:ext cx="0" cy="120899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  <p:sp>
          <p:nvSpPr>
            <p:cNvPr id="17" name="Shape 277"/>
            <p:cNvSpPr/>
            <p:nvPr/>
          </p:nvSpPr>
          <p:spPr>
            <a:xfrm>
              <a:off x="6045475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grpSp>
        <p:nvGrpSpPr>
          <p:cNvPr id="18" name="Shape 271"/>
          <p:cNvGrpSpPr/>
          <p:nvPr/>
        </p:nvGrpSpPr>
        <p:grpSpPr>
          <a:xfrm>
            <a:off x="6361330" y="1566804"/>
            <a:ext cx="196199" cy="1404900"/>
            <a:chOff x="4279200" y="1559370"/>
            <a:chExt cx="196199" cy="1404900"/>
          </a:xfrm>
        </p:grpSpPr>
        <p:cxnSp>
          <p:nvCxnSpPr>
            <p:cNvPr id="19" name="Shape 272"/>
            <p:cNvCxnSpPr>
              <a:stCxn id="20" idx="0"/>
            </p:cNvCxnSpPr>
            <p:nvPr/>
          </p:nvCxnSpPr>
          <p:spPr>
            <a:xfrm rot="10800000">
              <a:off x="4377299" y="1559370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lg" len="lg"/>
              <a:tailEnd type="oval" w="lg" len="lg"/>
            </a:ln>
          </p:spPr>
        </p:cxnSp>
        <p:sp>
          <p:nvSpPr>
            <p:cNvPr id="20" name="Shape 273"/>
            <p:cNvSpPr/>
            <p:nvPr/>
          </p:nvSpPr>
          <p:spPr>
            <a:xfrm>
              <a:off x="4279200" y="2768370"/>
              <a:ext cx="196199" cy="19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lIns="91426" tIns="91426" rIns="91426" bIns="91426" anchor="ctr" anchorCtr="0">
              <a:noAutofit/>
            </a:bodyPr>
            <a:lstStyle/>
            <a:p>
              <a:endParaRPr sz="1401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5416" y="1363839"/>
            <a:ext cx="2658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Develop query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Data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Relevant to CBMS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Utilizes 1, 2, 3, and 4-5 Table scans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78679" y="3329405"/>
            <a:ext cx="2658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Recorded the average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Base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No database level optimization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92778" y="3308328"/>
            <a:ext cx="2929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Compare with base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Queries with applied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Record significant changes</a:t>
            </a:r>
            <a:endParaRPr lang="en-US" dirty="0">
              <a:solidFill>
                <a:schemeClr val="tx1"/>
              </a:solidFill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9012" y="1347450"/>
            <a:ext cx="2816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Apply applicable optimization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Heuristics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Indices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Stored Procedure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52608" y="1341680"/>
            <a:ext cx="2929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  <a:latin typeface="Roboto Slab" panose="020B0604020202020204" charset="0"/>
                <a:ea typeface="Roboto Slab" panose="020B0604020202020204" charset="0"/>
              </a:rPr>
              <a:t>Develop query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Base query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Optimized query  details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6. Average </a:t>
            </a:r>
            <a:r>
              <a:rPr lang="en-US" sz="1800" dirty="0"/>
              <a:t>number of crop types non-OFWs produce as compared to OFWs while considering both own agricultural land and are members of ARCDP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11750" y="1402960"/>
            <a:ext cx="398051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number of OFW, ARCDP members: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924" y="2078879"/>
            <a:ext cx="3090278" cy="2846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SELECT </a:t>
            </a:r>
            <a:r>
              <a:rPr lang="en-US" sz="1100" dirty="0" err="1">
                <a:latin typeface="Consolas" panose="020B0609020204030204" pitchFamily="49" charset="0"/>
              </a:rPr>
              <a:t>numer.count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denom.count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numer.count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denom.count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FROM(SELECT COUNT(DISTINCT(</a:t>
            </a:r>
            <a:r>
              <a:rPr lang="en-US" sz="1100" dirty="0" err="1">
                <a:latin typeface="Consolas" panose="020B0609020204030204" pitchFamily="49" charset="0"/>
              </a:rPr>
              <a:t>CROP.hpq_hh_id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hpq_crop</a:t>
            </a:r>
            <a:r>
              <a:rPr lang="en-US" sz="1100" dirty="0">
                <a:latin typeface="Consolas" panose="020B0609020204030204" pitchFamily="49" charset="0"/>
              </a:rPr>
              <a:t> CROP, </a:t>
            </a:r>
            <a:r>
              <a:rPr lang="en-US" sz="1100" dirty="0" err="1">
                <a:latin typeface="Consolas" panose="020B0609020204030204" pitchFamily="49" charset="0"/>
              </a:rPr>
              <a:t>hpq_arcdp_mem</a:t>
            </a:r>
            <a:r>
              <a:rPr lang="en-US" sz="1100" dirty="0">
                <a:latin typeface="Consolas" panose="020B0609020204030204" pitchFamily="49" charset="0"/>
              </a:rPr>
              <a:t> ARCDP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WHERE </a:t>
            </a:r>
            <a:r>
              <a:rPr lang="en-US" sz="1100" dirty="0" err="1">
                <a:latin typeface="Consolas" panose="020B0609020204030204" pitchFamily="49" charset="0"/>
              </a:rPr>
              <a:t>CROP.hpq_hh_id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ARCDP.hpq_hh_id</a:t>
            </a:r>
            <a:r>
              <a:rPr lang="en-US" sz="1100" dirty="0">
                <a:latin typeface="Consolas" panose="020B0609020204030204" pitchFamily="49" charset="0"/>
              </a:rPr>
              <a:t>) AS </a:t>
            </a:r>
            <a:r>
              <a:rPr lang="en-US" sz="1100" dirty="0" err="1">
                <a:latin typeface="Consolas" panose="020B0609020204030204" pitchFamily="49" charset="0"/>
              </a:rPr>
              <a:t>denom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(SELECT COUNT(DISTINCT(</a:t>
            </a:r>
            <a:r>
              <a:rPr lang="en-US" sz="1100" dirty="0" err="1">
                <a:latin typeface="Consolas" panose="020B0609020204030204" pitchFamily="49" charset="0"/>
              </a:rPr>
              <a:t>CROP.hpq_hh_id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hpq_hh</a:t>
            </a:r>
            <a:r>
              <a:rPr lang="en-US" sz="1100" dirty="0">
                <a:latin typeface="Consolas" panose="020B0609020204030204" pitchFamily="49" charset="0"/>
              </a:rPr>
              <a:t> MAIN, </a:t>
            </a:r>
            <a:r>
              <a:rPr lang="en-US" sz="1100" dirty="0" err="1">
                <a:latin typeface="Consolas" panose="020B0609020204030204" pitchFamily="49" charset="0"/>
              </a:rPr>
              <a:t>hpq_mem</a:t>
            </a:r>
            <a:r>
              <a:rPr lang="en-US" sz="1100" dirty="0">
                <a:latin typeface="Consolas" panose="020B0609020204030204" pitchFamily="49" charset="0"/>
              </a:rPr>
              <a:t> MEM, </a:t>
            </a:r>
            <a:r>
              <a:rPr lang="en-US" sz="1100" dirty="0" err="1">
                <a:latin typeface="Consolas" panose="020B0609020204030204" pitchFamily="49" charset="0"/>
              </a:rPr>
              <a:t>hpq_crop</a:t>
            </a:r>
            <a:r>
              <a:rPr lang="en-US" sz="1100" dirty="0">
                <a:latin typeface="Consolas" panose="020B0609020204030204" pitchFamily="49" charset="0"/>
              </a:rPr>
              <a:t> CROP, </a:t>
            </a:r>
            <a:r>
              <a:rPr lang="en-US" sz="1100" dirty="0" err="1">
                <a:latin typeface="Consolas" panose="020B0609020204030204" pitchFamily="49" charset="0"/>
              </a:rPr>
              <a:t>hpq_arcdp_mem</a:t>
            </a:r>
            <a:r>
              <a:rPr lang="en-US" sz="1100" dirty="0">
                <a:latin typeface="Consolas" panose="020B0609020204030204" pitchFamily="49" charset="0"/>
              </a:rPr>
              <a:t> ARCDP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AND MEM.id = </a:t>
            </a:r>
            <a:r>
              <a:rPr lang="en-US" sz="1100" dirty="0" err="1">
                <a:latin typeface="Consolas" panose="020B0609020204030204" pitchFamily="49" charset="0"/>
              </a:rPr>
              <a:t>ARCDP.hpq_hh_id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ARCDP.hpq_hh_id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CROP.hpq_hh_id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MAIN.nofw</a:t>
            </a:r>
            <a:r>
              <a:rPr lang="en-US" sz="1100" dirty="0">
                <a:latin typeface="Consolas" panose="020B0609020204030204" pitchFamily="49" charset="0"/>
              </a:rPr>
              <a:t> &gt; 0) AS </a:t>
            </a:r>
            <a:r>
              <a:rPr lang="en-US" sz="1100" dirty="0" err="1">
                <a:latin typeface="Consolas" panose="020B0609020204030204" pitchFamily="49" charset="0"/>
              </a:rPr>
              <a:t>numer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idx="1"/>
          </p:nvPr>
        </p:nvSpPr>
        <p:spPr>
          <a:xfrm>
            <a:off x="4692267" y="1402960"/>
            <a:ext cx="398051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number of OFW, ARCDP members: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29441" y="2078879"/>
            <a:ext cx="3090278" cy="28469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SELECT </a:t>
            </a:r>
            <a:r>
              <a:rPr lang="en-US" sz="1100" dirty="0" err="1">
                <a:latin typeface="Consolas" panose="020B0609020204030204" pitchFamily="49" charset="0"/>
              </a:rPr>
              <a:t>numer.count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denom.count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numer.count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denom.count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FROM(SELECT COUNT(DISTINCT(</a:t>
            </a:r>
            <a:r>
              <a:rPr lang="en-US" sz="1100" dirty="0" err="1">
                <a:latin typeface="Consolas" panose="020B0609020204030204" pitchFamily="49" charset="0"/>
              </a:rPr>
              <a:t>CROP.hpq_hh_id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hpq_crop</a:t>
            </a:r>
            <a:r>
              <a:rPr lang="en-US" sz="1100" dirty="0">
                <a:latin typeface="Consolas" panose="020B0609020204030204" pitchFamily="49" charset="0"/>
              </a:rPr>
              <a:t> CROP, </a:t>
            </a:r>
            <a:r>
              <a:rPr lang="en-US" sz="1100" dirty="0" err="1">
                <a:latin typeface="Consolas" panose="020B0609020204030204" pitchFamily="49" charset="0"/>
              </a:rPr>
              <a:t>hpq_arcdp_mem</a:t>
            </a:r>
            <a:r>
              <a:rPr lang="en-US" sz="1100" dirty="0">
                <a:latin typeface="Consolas" panose="020B0609020204030204" pitchFamily="49" charset="0"/>
              </a:rPr>
              <a:t> ARCDP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WHERE </a:t>
            </a:r>
            <a:r>
              <a:rPr lang="en-US" sz="1100" dirty="0" err="1">
                <a:latin typeface="Consolas" panose="020B0609020204030204" pitchFamily="49" charset="0"/>
              </a:rPr>
              <a:t>CROP.hpq_hh_id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ARCDP.hpq_hh_id</a:t>
            </a:r>
            <a:r>
              <a:rPr lang="en-US" sz="1100" dirty="0">
                <a:latin typeface="Consolas" panose="020B0609020204030204" pitchFamily="49" charset="0"/>
              </a:rPr>
              <a:t>) AS </a:t>
            </a:r>
            <a:r>
              <a:rPr lang="en-US" sz="1100" dirty="0" err="1">
                <a:latin typeface="Consolas" panose="020B0609020204030204" pitchFamily="49" charset="0"/>
              </a:rPr>
              <a:t>denom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(SELECT COUNT(DISTINCT(</a:t>
            </a:r>
            <a:r>
              <a:rPr lang="en-US" sz="1100" dirty="0" err="1">
                <a:latin typeface="Consolas" panose="020B0609020204030204" pitchFamily="49" charset="0"/>
              </a:rPr>
              <a:t>CROP.hpq_hh_id</a:t>
            </a:r>
            <a:r>
              <a:rPr lang="en-US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hpq_hh</a:t>
            </a:r>
            <a:r>
              <a:rPr lang="en-US" sz="1100" dirty="0">
                <a:latin typeface="Consolas" panose="020B0609020204030204" pitchFamily="49" charset="0"/>
              </a:rPr>
              <a:t> MAIN, </a:t>
            </a:r>
            <a:r>
              <a:rPr lang="en-US" sz="1100" dirty="0" err="1">
                <a:latin typeface="Consolas" panose="020B0609020204030204" pitchFamily="49" charset="0"/>
              </a:rPr>
              <a:t>hpq_mem</a:t>
            </a:r>
            <a:r>
              <a:rPr lang="en-US" sz="1100" dirty="0">
                <a:latin typeface="Consolas" panose="020B0609020204030204" pitchFamily="49" charset="0"/>
              </a:rPr>
              <a:t> MEM, </a:t>
            </a:r>
            <a:r>
              <a:rPr lang="en-US" sz="1100" dirty="0" err="1">
                <a:latin typeface="Consolas" panose="020B0609020204030204" pitchFamily="49" charset="0"/>
              </a:rPr>
              <a:t>hpq_crop</a:t>
            </a:r>
            <a:r>
              <a:rPr lang="en-US" sz="1100" dirty="0">
                <a:latin typeface="Consolas" panose="020B0609020204030204" pitchFamily="49" charset="0"/>
              </a:rPr>
              <a:t> CROP, </a:t>
            </a:r>
            <a:r>
              <a:rPr lang="en-US" sz="1100" dirty="0" err="1">
                <a:latin typeface="Consolas" panose="020B0609020204030204" pitchFamily="49" charset="0"/>
              </a:rPr>
              <a:t>hpq_arcdp_mem</a:t>
            </a:r>
            <a:r>
              <a:rPr lang="en-US" sz="1100" dirty="0">
                <a:latin typeface="Consolas" panose="020B0609020204030204" pitchFamily="49" charset="0"/>
              </a:rPr>
              <a:t> ARCDP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AND MEM.id = </a:t>
            </a:r>
            <a:r>
              <a:rPr lang="en-US" sz="1100" dirty="0" err="1">
                <a:latin typeface="Consolas" panose="020B0609020204030204" pitchFamily="49" charset="0"/>
              </a:rPr>
              <a:t>ARCDP.hpq_hh_id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ARCDP.hpq_hh_id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</a:rPr>
              <a:t>CROP.hpq_hh_id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MAIN.nofw</a:t>
            </a:r>
            <a:r>
              <a:rPr lang="en-US" sz="1100" dirty="0">
                <a:latin typeface="Consolas" panose="020B0609020204030204" pitchFamily="49" charset="0"/>
              </a:rPr>
              <a:t> &gt; 0) AS </a:t>
            </a:r>
            <a:r>
              <a:rPr lang="en-US" sz="1100" dirty="0" err="1">
                <a:latin typeface="Consolas" panose="020B0609020204030204" pitchFamily="49" charset="0"/>
              </a:rPr>
              <a:t>numer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09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6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76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6. Average </a:t>
            </a:r>
            <a:r>
              <a:rPr lang="en-US" sz="1800" dirty="0"/>
              <a:t>number of crop types non-OFWs produce as compared to OFWs while considering both own agricultural land and are members of ARCDP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885386" y="1738764"/>
            <a:ext cx="897975" cy="349640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Indices: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849" y="2145554"/>
            <a:ext cx="309027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INDEX </a:t>
            </a:r>
            <a:r>
              <a:rPr lang="en-US" sz="1200" dirty="0" err="1">
                <a:latin typeface="Consolas" panose="020B0609020204030204" pitchFamily="49" charset="0"/>
              </a:rPr>
              <a:t>hpq_hh_nofw</a:t>
            </a:r>
            <a:r>
              <a:rPr lang="en-US" sz="1200" dirty="0"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nofw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CREATE INDEX </a:t>
            </a:r>
            <a:r>
              <a:rPr lang="en-US" sz="1200" dirty="0" err="1">
                <a:latin typeface="Consolas" panose="020B0609020204030204" pitchFamily="49" charset="0"/>
              </a:rPr>
              <a:t>hpq_crop_croptype</a:t>
            </a:r>
            <a:r>
              <a:rPr lang="en-US" sz="1200" dirty="0">
                <a:latin typeface="Consolas" panose="020B0609020204030204" pitchFamily="49" charset="0"/>
              </a:rPr>
              <a:t> ON </a:t>
            </a:r>
            <a:r>
              <a:rPr lang="en-US" sz="1200" dirty="0" err="1">
                <a:latin typeface="Consolas" panose="020B0609020204030204" pitchFamily="49" charset="0"/>
              </a:rPr>
              <a:t>hpq_crop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croptype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idx="1"/>
          </p:nvPr>
        </p:nvSpPr>
        <p:spPr>
          <a:xfrm>
            <a:off x="5812874" y="1738764"/>
            <a:ext cx="832233" cy="406790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Views: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10366" y="2145554"/>
            <a:ext cx="3090278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CREATE VIEW </a:t>
            </a:r>
            <a:r>
              <a:rPr lang="en-US" sz="1100" dirty="0" err="1">
                <a:latin typeface="Consolas" panose="020B0609020204030204" pitchFamily="49" charset="0"/>
              </a:rPr>
              <a:t>HAMView</a:t>
            </a:r>
            <a:r>
              <a:rPr lang="en-US" sz="1100" dirty="0">
                <a:latin typeface="Consolas" panose="020B0609020204030204" pitchFamily="49" charset="0"/>
              </a:rPr>
              <a:t> AS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SELECT </a:t>
            </a:r>
            <a:r>
              <a:rPr lang="en-US" sz="1100" dirty="0" err="1">
                <a:latin typeface="Consolas" panose="020B0609020204030204" pitchFamily="49" charset="0"/>
              </a:rPr>
              <a:t>hpq_hh_id</a:t>
            </a:r>
            <a:r>
              <a:rPr lang="en-US" sz="1100" dirty="0">
                <a:latin typeface="Consolas" panose="020B0609020204030204" pitchFamily="49" charset="0"/>
              </a:rPr>
              <a:t> FROM </a:t>
            </a:r>
            <a:r>
              <a:rPr lang="en-US" sz="1100" dirty="0" err="1">
                <a:latin typeface="Consolas" panose="020B0609020204030204" pitchFamily="49" charset="0"/>
              </a:rPr>
              <a:t>hpq_arcdp_mem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CREATE </a:t>
            </a:r>
            <a:r>
              <a:rPr lang="en-US" sz="1100" dirty="0">
                <a:latin typeface="Consolas" panose="020B0609020204030204" pitchFamily="49" charset="0"/>
              </a:rPr>
              <a:t>VIEW </a:t>
            </a:r>
            <a:r>
              <a:rPr lang="en-US" sz="1100" dirty="0" err="1">
                <a:latin typeface="Consolas" panose="020B0609020204030204" pitchFamily="49" charset="0"/>
              </a:rPr>
              <a:t>HMView</a:t>
            </a:r>
            <a:r>
              <a:rPr lang="en-US" sz="1100" dirty="0">
                <a:latin typeface="Consolas" panose="020B0609020204030204" pitchFamily="49" charset="0"/>
              </a:rPr>
              <a:t> AS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SELECT id from </a:t>
            </a:r>
            <a:r>
              <a:rPr lang="en-US" sz="1100" dirty="0" err="1">
                <a:latin typeface="Consolas" panose="020B0609020204030204" pitchFamily="49" charset="0"/>
              </a:rPr>
              <a:t>hpq_mem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CREATE </a:t>
            </a:r>
            <a:r>
              <a:rPr lang="en-US" sz="1100" dirty="0">
                <a:latin typeface="Consolas" panose="020B0609020204030204" pitchFamily="49" charset="0"/>
              </a:rPr>
              <a:t>VIEW </a:t>
            </a:r>
            <a:r>
              <a:rPr lang="en-US" sz="1100" dirty="0" err="1">
                <a:latin typeface="Consolas" panose="020B0609020204030204" pitchFamily="49" charset="0"/>
              </a:rPr>
              <a:t>HCView</a:t>
            </a:r>
            <a:r>
              <a:rPr lang="en-US" sz="1100" dirty="0">
                <a:latin typeface="Consolas" panose="020B0609020204030204" pitchFamily="49" charset="0"/>
              </a:rPr>
              <a:t> AS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SELECT </a:t>
            </a:r>
            <a:r>
              <a:rPr lang="en-US" sz="1100" dirty="0" err="1">
                <a:latin typeface="Consolas" panose="020B0609020204030204" pitchFamily="49" charset="0"/>
              </a:rPr>
              <a:t>croptype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hpq_hh_id</a:t>
            </a:r>
            <a:r>
              <a:rPr lang="en-US" sz="1100" dirty="0">
                <a:latin typeface="Consolas" panose="020B0609020204030204" pitchFamily="49" charset="0"/>
              </a:rPr>
              <a:t> FROM </a:t>
            </a:r>
            <a:r>
              <a:rPr lang="en-US" sz="1100" dirty="0" err="1">
                <a:latin typeface="Consolas" panose="020B0609020204030204" pitchFamily="49" charset="0"/>
              </a:rPr>
              <a:t>hpq_crop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100" dirty="0" smtClean="0">
                <a:latin typeface="Consolas" panose="020B0609020204030204" pitchFamily="49" charset="0"/>
              </a:rPr>
              <a:t>CREATE </a:t>
            </a:r>
            <a:r>
              <a:rPr lang="en-US" sz="1100" dirty="0">
                <a:latin typeface="Consolas" panose="020B0609020204030204" pitchFamily="49" charset="0"/>
              </a:rPr>
              <a:t>VIEW </a:t>
            </a:r>
            <a:r>
              <a:rPr lang="en-US" sz="1100" dirty="0" err="1">
                <a:latin typeface="Consolas" panose="020B0609020204030204" pitchFamily="49" charset="0"/>
              </a:rPr>
              <a:t>HHView</a:t>
            </a:r>
            <a:r>
              <a:rPr lang="en-US" sz="1100" dirty="0">
                <a:latin typeface="Consolas" panose="020B0609020204030204" pitchFamily="49" charset="0"/>
              </a:rPr>
              <a:t> AS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SELECT id, </a:t>
            </a:r>
            <a:r>
              <a:rPr lang="en-US" sz="1100" dirty="0" err="1">
                <a:latin typeface="Consolas" panose="020B0609020204030204" pitchFamily="49" charset="0"/>
              </a:rPr>
              <a:t>nofw</a:t>
            </a:r>
            <a:r>
              <a:rPr lang="en-US" sz="1100" dirty="0">
                <a:latin typeface="Consolas" panose="020B0609020204030204" pitchFamily="49" charset="0"/>
              </a:rPr>
              <a:t> from </a:t>
            </a:r>
            <a:r>
              <a:rPr lang="en-US" sz="1100" dirty="0" err="1">
                <a:latin typeface="Consolas" panose="020B0609020204030204" pitchFamily="49" charset="0"/>
              </a:rPr>
              <a:t>hpq_hh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382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774" y="1209075"/>
            <a:ext cx="4149925" cy="1506299"/>
          </a:xfrm>
        </p:spPr>
        <p:txBody>
          <a:bodyPr/>
          <a:lstStyle/>
          <a:p>
            <a:r>
              <a:rPr lang="en-US" dirty="0" smtClean="0"/>
              <a:t>Query 6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Comparisons between the base and optimized query run times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92030"/>
              </p:ext>
            </p:extLst>
          </p:nvPr>
        </p:nvGraphicFramePr>
        <p:xfrm>
          <a:off x="5115134" y="2121649"/>
          <a:ext cx="350687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38"/>
                <a:gridCol w="1753438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Seconds(Average per 10 runs)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BASE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0.016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INDICES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0.015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VIEWS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0.016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355457" y="1566590"/>
            <a:ext cx="3159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For getting the average number of </a:t>
            </a:r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OFW/non-OFW,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ARCDP members:</a:t>
            </a:r>
          </a:p>
        </p:txBody>
      </p:sp>
    </p:spTree>
    <p:extLst>
      <p:ext uri="{BB962C8B-B14F-4D97-AF65-F5344CB8AC3E}">
        <p14:creationId xmlns:p14="http://schemas.microsoft.com/office/powerpoint/2010/main" val="1393693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7 Base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24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7. Most participated beneficiaries in average per household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150" y="2875292"/>
            <a:ext cx="2431500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Consolas" panose="020B0609020204030204" pitchFamily="49" charset="0"/>
              </a:rPr>
              <a:t>LEFT </a:t>
            </a:r>
            <a:r>
              <a:rPr lang="en-US" sz="1100" dirty="0">
                <a:latin typeface="Consolas" panose="020B0609020204030204" pitchFamily="49" charset="0"/>
              </a:rPr>
              <a:t>JOIN (SELECT MAIN.id AS '</a:t>
            </a:r>
            <a:r>
              <a:rPr lang="en-US" sz="1100" dirty="0" err="1">
                <a:latin typeface="Consolas" panose="020B0609020204030204" pitchFamily="49" charset="0"/>
              </a:rPr>
              <a:t>cshwrkID</a:t>
            </a:r>
            <a:r>
              <a:rPr lang="en-US" sz="1100" dirty="0">
                <a:latin typeface="Consolas" panose="020B0609020204030204" pitchFamily="49" charset="0"/>
              </a:rPr>
              <a:t>',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COUNT(DISTINCT(CSHWRK.id)) AS '</a:t>
            </a:r>
            <a:r>
              <a:rPr lang="en-US" sz="1100" dirty="0" err="1">
                <a:latin typeface="Consolas" panose="020B0609020204030204" pitchFamily="49" charset="0"/>
              </a:rPr>
              <a:t>cshwrkCnt</a:t>
            </a:r>
            <a:r>
              <a:rPr lang="en-US" sz="11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hpq_hh</a:t>
            </a:r>
            <a:r>
              <a:rPr lang="en-US" sz="1100" dirty="0">
                <a:latin typeface="Consolas" panose="020B0609020204030204" pitchFamily="49" charset="0"/>
              </a:rPr>
              <a:t> MAIN, </a:t>
            </a:r>
            <a:r>
              <a:rPr lang="en-US" sz="1100" dirty="0" err="1">
                <a:latin typeface="Consolas" panose="020B0609020204030204" pitchFamily="49" charset="0"/>
              </a:rPr>
              <a:t>hpq_mem</a:t>
            </a:r>
            <a:r>
              <a:rPr lang="en-US" sz="1100" dirty="0">
                <a:latin typeface="Consolas" panose="020B0609020204030204" pitchFamily="49" charset="0"/>
              </a:rPr>
              <a:t> MEM, </a:t>
            </a:r>
            <a:r>
              <a:rPr lang="en-US" sz="1100" dirty="0" err="1">
                <a:latin typeface="Consolas" panose="020B0609020204030204" pitchFamily="49" charset="0"/>
              </a:rPr>
              <a:t>hpq_cshforwrk_mem</a:t>
            </a:r>
            <a:r>
              <a:rPr lang="en-US" sz="1100" dirty="0">
                <a:latin typeface="Consolas" panose="020B0609020204030204" pitchFamily="49" charset="0"/>
              </a:rPr>
              <a:t> CSHWRK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AND MEM.id = </a:t>
            </a:r>
            <a:r>
              <a:rPr lang="en-US" sz="1100" dirty="0" err="1">
                <a:latin typeface="Consolas" panose="020B0609020204030204" pitchFamily="49" charset="0"/>
              </a:rPr>
              <a:t>CSHWRK.hpq_hh_id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GROUP BY MAIN.id) AS CSHWRK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ON MEM.id = </a:t>
            </a:r>
            <a:r>
              <a:rPr lang="en-US" sz="1100" dirty="0" err="1">
                <a:latin typeface="Consolas" panose="020B0609020204030204" pitchFamily="49" charset="0"/>
              </a:rPr>
              <a:t>CSHWRK.cshwrkID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9922" y="1794037"/>
            <a:ext cx="3090278" cy="6001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SELECT MAIN.id, </a:t>
            </a:r>
            <a:r>
              <a:rPr lang="en-US" sz="1100" dirty="0" err="1">
                <a:latin typeface="Consolas" panose="020B0609020204030204" pitchFamily="49" charset="0"/>
              </a:rPr>
              <a:t>CSHWRK.cshwrkCnt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FUDWRK.fudwrkCnt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FUDSCH.fudschCnt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hpq_hh</a:t>
            </a:r>
            <a:r>
              <a:rPr lang="en-US" sz="1100" dirty="0">
                <a:latin typeface="Consolas" panose="020B0609020204030204" pitchFamily="49" charset="0"/>
              </a:rPr>
              <a:t> MAIN, </a:t>
            </a:r>
            <a:r>
              <a:rPr lang="en-US" sz="1100" dirty="0" err="1">
                <a:latin typeface="Consolas" panose="020B0609020204030204" pitchFamily="49" charset="0"/>
              </a:rPr>
              <a:t>hpq_mem</a:t>
            </a:r>
            <a:r>
              <a:rPr lang="en-US" sz="1100" dirty="0">
                <a:latin typeface="Consolas" panose="020B0609020204030204" pitchFamily="49" charset="0"/>
              </a:rPr>
              <a:t> MEM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83500" y="2875292"/>
            <a:ext cx="2393400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LEFT JOIN (SELECT MAIN.id AS '</a:t>
            </a:r>
            <a:r>
              <a:rPr lang="en-US" sz="1100" dirty="0" err="1">
                <a:latin typeface="Consolas" panose="020B0609020204030204" pitchFamily="49" charset="0"/>
              </a:rPr>
              <a:t>fudwrkID</a:t>
            </a:r>
            <a:r>
              <a:rPr lang="en-US" sz="1100" dirty="0">
                <a:latin typeface="Consolas" panose="020B0609020204030204" pitchFamily="49" charset="0"/>
              </a:rPr>
              <a:t>',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COUNT(DISTINCT(FUDWRK.id)) AS '</a:t>
            </a:r>
            <a:r>
              <a:rPr lang="en-US" sz="1100" dirty="0" err="1">
                <a:latin typeface="Consolas" panose="020B0609020204030204" pitchFamily="49" charset="0"/>
              </a:rPr>
              <a:t>fudwrkCnt</a:t>
            </a:r>
            <a:r>
              <a:rPr lang="en-US" sz="11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FROMhpq_hh</a:t>
            </a:r>
            <a:r>
              <a:rPr lang="en-US" sz="1100" dirty="0">
                <a:latin typeface="Consolas" panose="020B0609020204030204" pitchFamily="49" charset="0"/>
              </a:rPr>
              <a:t> MAIN, </a:t>
            </a:r>
            <a:r>
              <a:rPr lang="en-US" sz="1100" dirty="0" err="1">
                <a:latin typeface="Consolas" panose="020B0609020204030204" pitchFamily="49" charset="0"/>
              </a:rPr>
              <a:t>hpq_mem</a:t>
            </a:r>
            <a:r>
              <a:rPr lang="en-US" sz="1100" dirty="0">
                <a:latin typeface="Consolas" panose="020B0609020204030204" pitchFamily="49" charset="0"/>
              </a:rPr>
              <a:t> MEM, </a:t>
            </a:r>
            <a:r>
              <a:rPr lang="en-US" sz="1100" dirty="0" err="1">
                <a:latin typeface="Consolas" panose="020B0609020204030204" pitchFamily="49" charset="0"/>
              </a:rPr>
              <a:t>hpq_fudforwrk_mem</a:t>
            </a:r>
            <a:r>
              <a:rPr lang="en-US" sz="1100" dirty="0">
                <a:latin typeface="Consolas" panose="020B0609020204030204" pitchFamily="49" charset="0"/>
              </a:rPr>
              <a:t> FUDWRK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AND MEM.id = </a:t>
            </a:r>
            <a:r>
              <a:rPr lang="en-US" sz="1100" dirty="0" err="1">
                <a:latin typeface="Consolas" panose="020B0609020204030204" pitchFamily="49" charset="0"/>
              </a:rPr>
              <a:t>FUDWRK.hpq_hh_id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GROUP BY MAIN.id) AS FUDWRK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ON MEM.id = </a:t>
            </a:r>
            <a:r>
              <a:rPr lang="en-US" sz="1100" dirty="0" err="1">
                <a:latin typeface="Consolas" panose="020B0609020204030204" pitchFamily="49" charset="0"/>
              </a:rPr>
              <a:t>FUDWRK.fudwrkID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45750" y="2875292"/>
            <a:ext cx="2393400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LEFT JOIN (SELECT MAIN.id AS '</a:t>
            </a:r>
            <a:r>
              <a:rPr lang="en-US" sz="1100" dirty="0" err="1">
                <a:latin typeface="Consolas" panose="020B0609020204030204" pitchFamily="49" charset="0"/>
              </a:rPr>
              <a:t>fudschID</a:t>
            </a:r>
            <a:r>
              <a:rPr lang="en-US" sz="1100" dirty="0">
                <a:latin typeface="Consolas" panose="020B0609020204030204" pitchFamily="49" charset="0"/>
              </a:rPr>
              <a:t>',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COUNT(DISTINCT(FUDSCH.id)) AS '</a:t>
            </a:r>
            <a:r>
              <a:rPr lang="en-US" sz="1100" dirty="0" err="1">
                <a:latin typeface="Consolas" panose="020B0609020204030204" pitchFamily="49" charset="0"/>
              </a:rPr>
              <a:t>fudschCnt</a:t>
            </a:r>
            <a:r>
              <a:rPr lang="en-US" sz="1100" dirty="0">
                <a:latin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FROM </a:t>
            </a:r>
            <a:r>
              <a:rPr lang="en-US" sz="1100" dirty="0" err="1">
                <a:latin typeface="Consolas" panose="020B0609020204030204" pitchFamily="49" charset="0"/>
              </a:rPr>
              <a:t>hpq_hh</a:t>
            </a:r>
            <a:r>
              <a:rPr lang="en-US" sz="1100" dirty="0">
                <a:latin typeface="Consolas" panose="020B0609020204030204" pitchFamily="49" charset="0"/>
              </a:rPr>
              <a:t> MAIN, </a:t>
            </a:r>
            <a:r>
              <a:rPr lang="en-US" sz="1100" dirty="0" err="1">
                <a:latin typeface="Consolas" panose="020B0609020204030204" pitchFamily="49" charset="0"/>
              </a:rPr>
              <a:t>hpq_mem</a:t>
            </a:r>
            <a:r>
              <a:rPr lang="en-US" sz="1100" dirty="0">
                <a:latin typeface="Consolas" panose="020B0609020204030204" pitchFamily="49" charset="0"/>
              </a:rPr>
              <a:t> MEM, </a:t>
            </a:r>
            <a:r>
              <a:rPr lang="en-US" sz="1100" dirty="0" err="1">
                <a:latin typeface="Consolas" panose="020B0609020204030204" pitchFamily="49" charset="0"/>
              </a:rPr>
              <a:t>hpq_fudforsch_mem</a:t>
            </a:r>
            <a:r>
              <a:rPr lang="en-US" sz="1100" dirty="0">
                <a:latin typeface="Consolas" panose="020B0609020204030204" pitchFamily="49" charset="0"/>
              </a:rPr>
              <a:t> FUDSCH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AND MEM.id = </a:t>
            </a:r>
            <a:r>
              <a:rPr lang="en-US" sz="1100" dirty="0" err="1">
                <a:latin typeface="Consolas" panose="020B0609020204030204" pitchFamily="49" charset="0"/>
              </a:rPr>
              <a:t>FUDSCH.hpq_hh_id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GROUP BY MAIN.id) AS FUDSCH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ON MEM.id = </a:t>
            </a:r>
            <a:r>
              <a:rPr lang="en-US" sz="1100" dirty="0" err="1">
                <a:latin typeface="Consolas" panose="020B0609020204030204" pitchFamily="49" charset="0"/>
              </a:rPr>
              <a:t>FUDSCH.fudschID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3100" y="1574555"/>
            <a:ext cx="2587350" cy="938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AND !(</a:t>
            </a:r>
            <a:r>
              <a:rPr lang="en-US" sz="1100" dirty="0" err="1">
                <a:latin typeface="Consolas" panose="020B0609020204030204" pitchFamily="49" charset="0"/>
              </a:rPr>
              <a:t>CSHWRK.cshwrkCnt</a:t>
            </a:r>
            <a:r>
              <a:rPr lang="en-US" sz="1100" dirty="0">
                <a:latin typeface="Consolas" panose="020B0609020204030204" pitchFamily="49" charset="0"/>
              </a:rPr>
              <a:t> is null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FUDWRK.fudwrkCnt</a:t>
            </a:r>
            <a:r>
              <a:rPr lang="en-US" sz="1100" dirty="0">
                <a:latin typeface="Consolas" panose="020B0609020204030204" pitchFamily="49" charset="0"/>
              </a:rPr>
              <a:t> is null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AND </a:t>
            </a:r>
            <a:r>
              <a:rPr lang="en-US" sz="1100" dirty="0" err="1">
                <a:latin typeface="Consolas" panose="020B0609020204030204" pitchFamily="49" charset="0"/>
              </a:rPr>
              <a:t>FUDSCH.fudschCnt</a:t>
            </a:r>
            <a:r>
              <a:rPr lang="en-US" sz="1100" dirty="0">
                <a:latin typeface="Consolas" panose="020B0609020204030204" pitchFamily="49" charset="0"/>
              </a:rPr>
              <a:t> is null)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GROUP BY MAIN.id;</a:t>
            </a:r>
          </a:p>
        </p:txBody>
      </p:sp>
    </p:spTree>
    <p:extLst>
      <p:ext uri="{BB962C8B-B14F-4D97-AF65-F5344CB8AC3E}">
        <p14:creationId xmlns:p14="http://schemas.microsoft.com/office/powerpoint/2010/main" val="2476160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11750" y="1402960"/>
            <a:ext cx="398051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total number of distinct households who has joined at least 1 of the 3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beneficiaries: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8449" y="2374154"/>
            <a:ext cx="309027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SELECT COUNT(DISTINCT(MAIN.id))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</a:rPr>
              <a:t> MAIN, </a:t>
            </a:r>
            <a:r>
              <a:rPr lang="en-US" sz="1200" dirty="0" err="1">
                <a:latin typeface="Consolas" panose="020B0609020204030204" pitchFamily="49" charset="0"/>
              </a:rPr>
              <a:t>hpq_mem</a:t>
            </a:r>
            <a:r>
              <a:rPr lang="en-US" sz="1200" dirty="0">
                <a:latin typeface="Consolas" panose="020B0609020204030204" pitchFamily="49" charset="0"/>
              </a:rPr>
              <a:t> MEM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AND (MEM.id IN (SELECT </a:t>
            </a:r>
            <a:r>
              <a:rPr lang="en-US" sz="1200" dirty="0" err="1">
                <a:latin typeface="Consolas" panose="020B0609020204030204" pitchFamily="49" charset="0"/>
              </a:rPr>
              <a:t>hpq_hh_id</a:t>
            </a:r>
            <a:r>
              <a:rPr lang="en-US" sz="1200" dirty="0"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latin typeface="Consolas" panose="020B0609020204030204" pitchFamily="49" charset="0"/>
              </a:rPr>
              <a:t>hpq_cshforwrk_mem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OR MEM.id IN (SELECT </a:t>
            </a:r>
            <a:r>
              <a:rPr lang="en-US" sz="1200" dirty="0" err="1">
                <a:latin typeface="Consolas" panose="020B0609020204030204" pitchFamily="49" charset="0"/>
              </a:rPr>
              <a:t>hpq_hh_id</a:t>
            </a:r>
            <a:r>
              <a:rPr lang="en-US" sz="1200" dirty="0"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latin typeface="Consolas" panose="020B0609020204030204" pitchFamily="49" charset="0"/>
              </a:rPr>
              <a:t>hpq_fudforwrk_mem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OR MEM.id IN (SELECT </a:t>
            </a:r>
            <a:r>
              <a:rPr lang="en-US" sz="1200" dirty="0" err="1">
                <a:latin typeface="Consolas" panose="020B0609020204030204" pitchFamily="49" charset="0"/>
              </a:rPr>
              <a:t>hpq_hh_id</a:t>
            </a:r>
            <a:r>
              <a:rPr lang="en-US" sz="1200" dirty="0">
                <a:latin typeface="Consolas" panose="020B0609020204030204" pitchFamily="49" charset="0"/>
              </a:rPr>
              <a:t> FROM </a:t>
            </a:r>
            <a:r>
              <a:rPr lang="en-US" sz="1200" dirty="0" err="1">
                <a:latin typeface="Consolas" panose="020B0609020204030204" pitchFamily="49" charset="0"/>
              </a:rPr>
              <a:t>hpq_fudforsch_mem</a:t>
            </a:r>
            <a:r>
              <a:rPr lang="en-US" sz="1200" dirty="0"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idx="1"/>
          </p:nvPr>
        </p:nvSpPr>
        <p:spPr>
          <a:xfrm>
            <a:off x="4692267" y="1402960"/>
            <a:ext cx="3980517" cy="759215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result set of distinct households who has joined Cash for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Work: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3241" y="2374154"/>
            <a:ext cx="309027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SELECT MAIN.id, COUNT(DISTINCT(CSHWRK.id))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</a:rPr>
              <a:t> MAIN, </a:t>
            </a:r>
            <a:r>
              <a:rPr lang="en-US" sz="1200" dirty="0" err="1">
                <a:latin typeface="Consolas" panose="020B0609020204030204" pitchFamily="49" charset="0"/>
              </a:rPr>
              <a:t>hpq_mem</a:t>
            </a:r>
            <a:r>
              <a:rPr lang="en-US" sz="1200" dirty="0">
                <a:latin typeface="Consolas" panose="020B0609020204030204" pitchFamily="49" charset="0"/>
              </a:rPr>
              <a:t> MEM,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hpq_cshforwrk_mem</a:t>
            </a:r>
            <a:r>
              <a:rPr lang="en-US" sz="1200" dirty="0">
                <a:latin typeface="Consolas" panose="020B0609020204030204" pitchFamily="49" charset="0"/>
              </a:rPr>
              <a:t> CSHWRK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AND MEM.id = </a:t>
            </a:r>
            <a:r>
              <a:rPr lang="en-US" sz="1200" dirty="0" err="1">
                <a:latin typeface="Consolas" panose="020B0609020204030204" pitchFamily="49" charset="0"/>
              </a:rPr>
              <a:t>CSHWRK.hpq_hh_id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GROUP BY MAIN.id;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540300" y="6104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smtClean="0"/>
              <a:t>7. Most participated beneficiaries in average per household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470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11750" y="1745860"/>
            <a:ext cx="3980517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result set of distinct households who has joined Food for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Work: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099" y="2522867"/>
            <a:ext cx="309027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SELECT MAIN.id, COUNT(DISTINCT(FUDWRK.id))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</a:rPr>
              <a:t> MAIN, </a:t>
            </a:r>
            <a:r>
              <a:rPr lang="en-US" sz="1200" dirty="0" err="1">
                <a:latin typeface="Consolas" panose="020B0609020204030204" pitchFamily="49" charset="0"/>
              </a:rPr>
              <a:t>hpq_mem</a:t>
            </a:r>
            <a:r>
              <a:rPr lang="en-US" sz="1200" dirty="0">
                <a:latin typeface="Consolas" panose="020B0609020204030204" pitchFamily="49" charset="0"/>
              </a:rPr>
              <a:t> MEM,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hpq_fudforwrk_mem</a:t>
            </a:r>
            <a:r>
              <a:rPr lang="en-US" sz="1200" dirty="0">
                <a:latin typeface="Consolas" panose="020B0609020204030204" pitchFamily="49" charset="0"/>
              </a:rPr>
              <a:t> FUDWRK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AND MEM.id = </a:t>
            </a:r>
            <a:r>
              <a:rPr lang="en-US" sz="1200" dirty="0" err="1">
                <a:latin typeface="Consolas" panose="020B0609020204030204" pitchFamily="49" charset="0"/>
              </a:rPr>
              <a:t>FUDWRK.hpq_hh_id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GROUP BY MAIN.id;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idx="1"/>
          </p:nvPr>
        </p:nvSpPr>
        <p:spPr>
          <a:xfrm>
            <a:off x="4692267" y="1745860"/>
            <a:ext cx="3980517" cy="759215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result set of distinct households who has joined Food for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School: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43716" y="2522867"/>
            <a:ext cx="3090278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SELECT MAIN.id, COUNT(DISTINCT(FUDSCH.id))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latin typeface="Consolas" panose="020B0609020204030204" pitchFamily="49" charset="0"/>
              </a:rPr>
              <a:t>hpq_hh</a:t>
            </a:r>
            <a:r>
              <a:rPr lang="en-US" sz="1200" dirty="0">
                <a:latin typeface="Consolas" panose="020B0609020204030204" pitchFamily="49" charset="0"/>
              </a:rPr>
              <a:t> MAIN, </a:t>
            </a:r>
            <a:r>
              <a:rPr lang="en-US" sz="1200" dirty="0" err="1">
                <a:latin typeface="Consolas" panose="020B0609020204030204" pitchFamily="49" charset="0"/>
              </a:rPr>
              <a:t>hpq_mem</a:t>
            </a:r>
            <a:r>
              <a:rPr lang="en-US" sz="1200" dirty="0">
                <a:latin typeface="Consolas" panose="020B0609020204030204" pitchFamily="49" charset="0"/>
              </a:rPr>
              <a:t> MEM,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hpq_fudforsch_mem</a:t>
            </a:r>
            <a:r>
              <a:rPr lang="en-US" sz="1200" dirty="0">
                <a:latin typeface="Consolas" panose="020B0609020204030204" pitchFamily="49" charset="0"/>
              </a:rPr>
              <a:t> FUDSCH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WHERE MAIN.id = MEM.id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AND MEM.id = </a:t>
            </a:r>
            <a:r>
              <a:rPr lang="en-US" sz="1200" dirty="0" err="1">
                <a:latin typeface="Consolas" panose="020B0609020204030204" pitchFamily="49" charset="0"/>
              </a:rPr>
              <a:t>FUDSCH.hpq_hh_id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GROUP BY MAIN.id;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540300" y="6104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400" smtClean="0"/>
              <a:t>7. Most participated beneficiaries in average per household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957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7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62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7. Most participated beneficiaries in average per household</a:t>
            </a:r>
            <a:endParaRPr lang="en-US" sz="240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idx="1"/>
          </p:nvPr>
        </p:nvSpPr>
        <p:spPr>
          <a:xfrm>
            <a:off x="2462465" y="1868428"/>
            <a:ext cx="856422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Indices: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3928" y="2304563"/>
            <a:ext cx="215349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INDEX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hpq_mem_id</a:t>
            </a:r>
            <a:endParaRPr lang="en-U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(id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INDEX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hpq_hh_id</a:t>
            </a:r>
            <a:endParaRPr lang="en-U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ON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(id);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idx="1"/>
          </p:nvPr>
        </p:nvSpPr>
        <p:spPr>
          <a:xfrm>
            <a:off x="5264498" y="1844859"/>
            <a:ext cx="856422" cy="436135"/>
          </a:xfrm>
        </p:spPr>
        <p:txBody>
          <a:bodyPr/>
          <a:lstStyle/>
          <a:p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Views: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15961" y="2280994"/>
            <a:ext cx="2153496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View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HHView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as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id 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CREATE View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HMView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AS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id 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hpq_mem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308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 Base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9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774" y="1209075"/>
            <a:ext cx="4149925" cy="1506299"/>
          </a:xfrm>
        </p:spPr>
        <p:txBody>
          <a:bodyPr/>
          <a:lstStyle/>
          <a:p>
            <a:r>
              <a:rPr lang="en-US" dirty="0" smtClean="0"/>
              <a:t>Query 7 Analysis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latin typeface="Roboto Slab" panose="020B0604020202020204" charset="0"/>
                <a:ea typeface="Roboto Slab" panose="020B0604020202020204" charset="0"/>
              </a:rPr>
              <a:t>Comparisons between the base and optimized query run times</a:t>
            </a:r>
            <a:endParaRPr lang="en-US" sz="2000" dirty="0">
              <a:latin typeface="Roboto Slab" panose="020B0604020202020204" charset="0"/>
              <a:ea typeface="Roboto Slab" panose="020B060402020202020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1137"/>
              </p:ext>
            </p:extLst>
          </p:nvPr>
        </p:nvGraphicFramePr>
        <p:xfrm>
          <a:off x="5134184" y="2207374"/>
          <a:ext cx="350687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3438"/>
                <a:gridCol w="1753438"/>
              </a:tblGrid>
              <a:tr h="37084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Method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Roboto Slab" panose="020B0604020202020204" charset="0"/>
                          <a:ea typeface="Roboto Slab" panose="020B0604020202020204" charset="0"/>
                          <a:cs typeface="Cambria" panose="02040503050406030204" pitchFamily="18" charset="0"/>
                        </a:rPr>
                        <a:t>Seconds(Average per 10 runs)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Roboto Slab" panose="020B0604020202020204" charset="0"/>
                        <a:ea typeface="Roboto Slab" panose="020B0604020202020204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BASE 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14.844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INDICES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15.375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VIEWS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6.672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83982" y="947465"/>
            <a:ext cx="386861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For </a:t>
            </a:r>
            <a:r>
              <a:rPr lang="en-US" dirty="0">
                <a:solidFill>
                  <a:schemeClr val="tx1"/>
                </a:solidFill>
                <a:latin typeface="Roboto Slab" panose="020B0604020202020204" charset="0"/>
                <a:ea typeface="Roboto Slab" panose="020B0604020202020204" charset="0"/>
              </a:rPr>
              <a:t>getting the result set of the distinct households who has participated in at least 1 of the 3 beneficiaries (Cash for Work, Food for Work, Food for School) and their respective counts:</a:t>
            </a:r>
          </a:p>
        </p:txBody>
      </p:sp>
    </p:spTree>
    <p:extLst>
      <p:ext uri="{BB962C8B-B14F-4D97-AF65-F5344CB8AC3E}">
        <p14:creationId xmlns:p14="http://schemas.microsoft.com/office/powerpoint/2010/main" val="2818818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smtClean="0">
                <a:latin typeface="Roboto Slab"/>
                <a:ea typeface="Roboto Slab"/>
                <a:cs typeface="Roboto Slab"/>
                <a:sym typeface="Roboto Slab"/>
              </a:rPr>
              <a:t>Summary of the findings</a:t>
            </a:r>
            <a:endParaRPr lang="en-GB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894923" y="548327"/>
            <a:ext cx="3944700" cy="3695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After conducting the testing and analysis, the group has concluded that the most efficient method(s) of optimizing queries depends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on the data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required to be 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manipulated or accessed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by the query itself</a:t>
            </a: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</a:p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/>
              <a:t>Determine the data </a:t>
            </a:r>
            <a:r>
              <a:rPr lang="en-US" sz="1400" dirty="0"/>
              <a:t>sets </a:t>
            </a:r>
            <a:r>
              <a:rPr lang="en-US" sz="1400" dirty="0" smtClean="0"/>
              <a:t>necessary </a:t>
            </a:r>
            <a:r>
              <a:rPr lang="en-US" sz="1400" dirty="0"/>
              <a:t>for updating, retrieving, and inserting data, in order to properly hypothesize which techniques or methods would best optimize the </a:t>
            </a:r>
            <a:r>
              <a:rPr lang="en-US" sz="1400" dirty="0" smtClean="0"/>
              <a:t>query</a:t>
            </a:r>
            <a:r>
              <a:rPr lang="en-US" sz="1400" dirty="0"/>
              <a:t>.</a:t>
            </a:r>
            <a:endParaRPr sz="14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17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Different optimizations </a:t>
            </a:r>
            <a:r>
              <a:rPr lang="en-US" sz="1400" dirty="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may give out varying results. </a:t>
            </a:r>
            <a:endParaRPr sz="1400" dirty="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83568406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1. Average </a:t>
            </a:r>
            <a:r>
              <a:rPr lang="en-US" sz="2400" dirty="0"/>
              <a:t>house materials of households with OFWs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79786" y="1952049"/>
            <a:ext cx="3309893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displaying the result set of OFW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households: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4560431" y="1934621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displaying the result set of non-OFW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households: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4788" y="2853732"/>
            <a:ext cx="286809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id,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roof, wall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&gt;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15321" y="2853732"/>
            <a:ext cx="286809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id,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roof, wall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0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1. Average </a:t>
            </a:r>
            <a:r>
              <a:rPr lang="en-US" sz="2400" dirty="0"/>
              <a:t>house materials of households with OFWs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7900" y="1603680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of strongly built OFW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houses: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4572000" y="1603680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of weakly built OFW houses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592" y="2395084"/>
            <a:ext cx="2903359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COUNT(*) AS count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&gt; 0) AS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(SELECT COUNT(*) AS count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&gt; 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AND (roof = 1 or roof = 4)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AND (wall = 1 or wall = 4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7799" y="2418417"/>
            <a:ext cx="4427815" cy="2154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numer.count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 smtClean="0">
                <a:latin typeface="Roboto Slab" panose="020B0604020202020204" charset="0"/>
                <a:ea typeface="Roboto Slab" panose="020B0604020202020204" charset="0"/>
              </a:rPr>
              <a:t>denom.count</a:t>
            </a:r>
            <a:r>
              <a:rPr lang="en-US" sz="1200" dirty="0" smtClean="0"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sz="1200" dirty="0" err="1" smtClean="0">
                <a:latin typeface="Roboto Slab" panose="020B0604020202020204" charset="0"/>
                <a:ea typeface="Roboto Slab" panose="020B0604020202020204" charset="0"/>
              </a:rPr>
              <a:t>numer.count</a:t>
            </a:r>
            <a:r>
              <a:rPr lang="en-US" sz="1200" dirty="0" smtClean="0">
                <a:latin typeface="Roboto Slab" panose="020B0604020202020204" charset="0"/>
                <a:ea typeface="Roboto Slab" panose="020B0604020202020204" charset="0"/>
              </a:rPr>
              <a:t>/</a:t>
            </a:r>
            <a:r>
              <a:rPr lang="en-US" sz="1200" dirty="0" err="1" smtClean="0">
                <a:latin typeface="Roboto Slab" panose="020B0604020202020204" charset="0"/>
                <a:ea typeface="Roboto Slab" panose="020B0604020202020204" charset="0"/>
              </a:rPr>
              <a:t>denom.count</a:t>
            </a:r>
            <a:endParaRPr lang="en-US" sz="12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FROM (SELECT COUNT(*) AS count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hpq_hh</a:t>
            </a:r>
            <a:endParaRPr lang="en-US" sz="12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nofw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&gt; 0) AS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denom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(SELECT COUNT(*) AS count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hpq_hh</a:t>
            </a:r>
            <a:endParaRPr lang="en-US" sz="12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nofw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&gt; 0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AND (roof = 2 or roof = 3 or roof = 5 or roof = 6 or roof = 7)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AND (wall = 2 or wall = 3 or wall = 5 or wall = 6 or wall = 7)) </a:t>
            </a:r>
            <a:endParaRPr lang="en-US" sz="12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 smtClean="0">
                <a:latin typeface="Roboto Slab" panose="020B0604020202020204" charset="0"/>
                <a:ea typeface="Roboto Slab" panose="020B0604020202020204" charset="0"/>
              </a:rPr>
              <a:t>AS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numer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8104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1. Average </a:t>
            </a:r>
            <a:r>
              <a:rPr lang="en-US" sz="2400" dirty="0"/>
              <a:t>house materials of households with OFWs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387900" y="1603680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of strongly built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non-OFW houses:</a:t>
            </a:r>
            <a:endParaRPr lang="en-US" dirty="0">
              <a:latin typeface="Roboto Slab" panose="020B0604020202020204" charset="0"/>
              <a:ea typeface="Roboto Slab" panose="020B060402020202020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2"/>
          </p:nvPr>
        </p:nvSpPr>
        <p:spPr>
          <a:xfrm>
            <a:off x="4572000" y="1603680"/>
            <a:ext cx="3999899" cy="670571"/>
          </a:xfrm>
        </p:spPr>
        <p:txBody>
          <a:bodyPr/>
          <a:lstStyle/>
          <a:p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For getting the average of weakly built </a:t>
            </a:r>
            <a:r>
              <a:rPr lang="en-US" dirty="0" smtClean="0">
                <a:latin typeface="Roboto Slab" panose="020B0604020202020204" charset="0"/>
                <a:ea typeface="Roboto Slab" panose="020B0604020202020204" charset="0"/>
              </a:rPr>
              <a:t>non-OFW </a:t>
            </a:r>
            <a:r>
              <a:rPr lang="en-US" dirty="0">
                <a:latin typeface="Roboto Slab" panose="020B0604020202020204" charset="0"/>
                <a:ea typeface="Roboto Slab" panose="020B0604020202020204" charset="0"/>
              </a:rPr>
              <a:t>houses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592" y="2395084"/>
            <a:ext cx="2903359" cy="212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numer.count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denom.count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(SELECT COUNT(*) AS count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&gt; 0) AS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denom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(SELECT COUNT(*) AS count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hpq_hh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WHERE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nofw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AND (roof = 1 or roof = 4)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AND (wall = 1 or wall = 4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87799" y="2418417"/>
            <a:ext cx="4427815" cy="21544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SELECT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numer.count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, </a:t>
            </a:r>
            <a:r>
              <a:rPr lang="en-US" sz="1200" dirty="0" err="1" smtClean="0">
                <a:latin typeface="Roboto Slab" panose="020B0604020202020204" charset="0"/>
                <a:ea typeface="Roboto Slab" panose="020B0604020202020204" charset="0"/>
              </a:rPr>
              <a:t>denom.count</a:t>
            </a:r>
            <a:r>
              <a:rPr lang="en-US" sz="1200" dirty="0" smtClean="0"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sz="1200" dirty="0" err="1" smtClean="0">
                <a:latin typeface="Roboto Slab" panose="020B0604020202020204" charset="0"/>
                <a:ea typeface="Roboto Slab" panose="020B0604020202020204" charset="0"/>
              </a:rPr>
              <a:t>numer.count</a:t>
            </a:r>
            <a:r>
              <a:rPr lang="en-US" sz="1200" dirty="0" smtClean="0">
                <a:latin typeface="Roboto Slab" panose="020B0604020202020204" charset="0"/>
                <a:ea typeface="Roboto Slab" panose="020B0604020202020204" charset="0"/>
              </a:rPr>
              <a:t>/</a:t>
            </a:r>
            <a:r>
              <a:rPr lang="en-US" sz="1200" dirty="0" err="1" smtClean="0">
                <a:latin typeface="Roboto Slab" panose="020B0604020202020204" charset="0"/>
                <a:ea typeface="Roboto Slab" panose="020B0604020202020204" charset="0"/>
              </a:rPr>
              <a:t>denom.count</a:t>
            </a:r>
            <a:endParaRPr lang="en-US" sz="12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FROM (SELECT COUNT(*) AS count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hpq_hh</a:t>
            </a:r>
            <a:endParaRPr lang="en-US" sz="12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nofw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&gt; 0) AS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denom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,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(SELECT COUNT(*) AS count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FROM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hpq_hh</a:t>
            </a:r>
            <a:endParaRPr lang="en-US" sz="1200" dirty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WHERE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nofw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en-US" sz="1200" dirty="0" smtClean="0">
                <a:latin typeface="Roboto Slab" panose="020B0604020202020204" charset="0"/>
                <a:ea typeface="Roboto Slab" panose="020B0604020202020204" charset="0"/>
              </a:rPr>
              <a:t>= 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0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AND (roof = 2 or roof = 3 or roof = 5 or roof = 6 or roof = 7)</a:t>
            </a:r>
          </a:p>
          <a:p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AND (wall = 2 or wall = 3 or wall = 5 or wall = 6 or wall = 7)) </a:t>
            </a:r>
            <a:endParaRPr lang="en-US" sz="1200" dirty="0" smtClean="0">
              <a:latin typeface="Roboto Slab" panose="020B0604020202020204" charset="0"/>
              <a:ea typeface="Roboto Slab" panose="020B0604020202020204" charset="0"/>
            </a:endParaRPr>
          </a:p>
          <a:p>
            <a:r>
              <a:rPr lang="en-US" sz="1200" dirty="0" smtClean="0">
                <a:latin typeface="Roboto Slab" panose="020B0604020202020204" charset="0"/>
                <a:ea typeface="Roboto Slab" panose="020B0604020202020204" charset="0"/>
              </a:rPr>
              <a:t>AS </a:t>
            </a:r>
            <a:r>
              <a:rPr lang="en-US" sz="1200" dirty="0" err="1">
                <a:latin typeface="Roboto Slab" panose="020B0604020202020204" charset="0"/>
                <a:ea typeface="Roboto Slab" panose="020B0604020202020204" charset="0"/>
              </a:rPr>
              <a:t>numer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757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1912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3296</Words>
  <Application>Microsoft Office PowerPoint</Application>
  <PresentationFormat>On-screen Show (16:9)</PresentationFormat>
  <Paragraphs>616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Times New Roman</vt:lpstr>
      <vt:lpstr>Roboto Slab</vt:lpstr>
      <vt:lpstr>Roboto</vt:lpstr>
      <vt:lpstr>Arial</vt:lpstr>
      <vt:lpstr>Consolas</vt:lpstr>
      <vt:lpstr>Cambria</vt:lpstr>
      <vt:lpstr>marina</vt:lpstr>
      <vt:lpstr>CBMS  Query Optimization</vt:lpstr>
      <vt:lpstr>OVERVIEW</vt:lpstr>
      <vt:lpstr>INTRO</vt:lpstr>
      <vt:lpstr>Methodology</vt:lpstr>
      <vt:lpstr>Query 1 Base Statement</vt:lpstr>
      <vt:lpstr>1. Average house materials of households with OFWs</vt:lpstr>
      <vt:lpstr>1. Average house materials of households with OFWs</vt:lpstr>
      <vt:lpstr>1. Average house materials of households with OFWs</vt:lpstr>
      <vt:lpstr>Query 1 Optimizations</vt:lpstr>
      <vt:lpstr>1. Average house materials of households with OFWs</vt:lpstr>
      <vt:lpstr>1. Average house materials of households with OFWs</vt:lpstr>
      <vt:lpstr>Query 1 Analysis</vt:lpstr>
      <vt:lpstr>Query 2 Base Statement</vt:lpstr>
      <vt:lpstr>2. Average educational and work status of married people in a certain age </vt:lpstr>
      <vt:lpstr>2. Average educational and work status of married people in a certain age </vt:lpstr>
      <vt:lpstr>Query 2 Optimizations</vt:lpstr>
      <vt:lpstr>2. Average educational and work status of married people in a certain age </vt:lpstr>
      <vt:lpstr>2. Average educational and work status of married people in a certain age </vt:lpstr>
      <vt:lpstr>Query 2 Analysis</vt:lpstr>
      <vt:lpstr>Query 3 Base Statement</vt:lpstr>
      <vt:lpstr>3. Average number of maids hired by OFWs vs those hire by non-OFWs</vt:lpstr>
      <vt:lpstr>3. Average number of maids hired by OFWs vs those hire by non-OFWs</vt:lpstr>
      <vt:lpstr>Query 3 Optimizations</vt:lpstr>
      <vt:lpstr>3. Average number of maids hired by OFWs vs those hire by non-OFWs</vt:lpstr>
      <vt:lpstr>Query 3 Analysis</vt:lpstr>
      <vt:lpstr>Query 4 Base Statement</vt:lpstr>
      <vt:lpstr>4. Average number of deaths a calamity produces while considering its frequency</vt:lpstr>
      <vt:lpstr>Query 4 Optimizations</vt:lpstr>
      <vt:lpstr>4. Average number of deaths a calamity produces while considering its frequency</vt:lpstr>
      <vt:lpstr>Query 4 Analysis</vt:lpstr>
      <vt:lpstr>Query 5 Base Statement</vt:lpstr>
      <vt:lpstr>5. Average house materials of households focusing on agricultural livelihood</vt:lpstr>
      <vt:lpstr>5. Average house materials of households focusing on agricultural livelihood</vt:lpstr>
      <vt:lpstr>Query 5 Optimizations</vt:lpstr>
      <vt:lpstr>5. Average house materials of households focusing on agricultural livelihood</vt:lpstr>
      <vt:lpstr>5. Average house materials of households focusing on agricultural livelihood</vt:lpstr>
      <vt:lpstr>Query 5 Analysis</vt:lpstr>
      <vt:lpstr>Query 6 Base Statement</vt:lpstr>
      <vt:lpstr>6. Average number of crop types non-OFWs produce as compared to OFWs while considering both own agricultural land and are members of ARCDP</vt:lpstr>
      <vt:lpstr>6. Average number of crop types non-OFWs produce as compared to OFWs while considering both own agricultural land and are members of ARCDP</vt:lpstr>
      <vt:lpstr>Query 6 Optimizations</vt:lpstr>
      <vt:lpstr>6. Average number of crop types non-OFWs produce as compared to OFWs while considering both own agricultural land and are members of ARCDP</vt:lpstr>
      <vt:lpstr>Query 6 Analysis</vt:lpstr>
      <vt:lpstr>Query 7 Base Statement</vt:lpstr>
      <vt:lpstr>7. Most participated beneficiaries in average per household</vt:lpstr>
      <vt:lpstr>PowerPoint Presentation</vt:lpstr>
      <vt:lpstr>PowerPoint Presentation</vt:lpstr>
      <vt:lpstr>Query 7 Optimizations</vt:lpstr>
      <vt:lpstr>7. Most participated beneficiaries in average per household</vt:lpstr>
      <vt:lpstr>Query 7 Analysis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CBMS  Query Optimization</dc:title>
  <dc:creator>Kurt Aquino</dc:creator>
  <cp:lastModifiedBy>Kurt Aquino</cp:lastModifiedBy>
  <cp:revision>24</cp:revision>
  <dcterms:modified xsi:type="dcterms:W3CDTF">2016-02-29T17:27:26Z</dcterms:modified>
</cp:coreProperties>
</file>