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70" r:id="rId6"/>
    <p:sldId id="286" r:id="rId7"/>
    <p:sldId id="278" r:id="rId8"/>
    <p:sldId id="279" r:id="rId9"/>
    <p:sldId id="280" r:id="rId10"/>
    <p:sldId id="281" r:id="rId11"/>
    <p:sldId id="268" r:id="rId12"/>
    <p:sldId id="282" r:id="rId13"/>
    <p:sldId id="287" r:id="rId14"/>
    <p:sldId id="283" r:id="rId15"/>
    <p:sldId id="284" r:id="rId16"/>
    <p:sldId id="285" r:id="rId17"/>
    <p:sldId id="274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77" r:id="rId26"/>
    <p:sldId id="295" r:id="rId27"/>
    <p:sldId id="296" r:id="rId28"/>
    <p:sldId id="297" r:id="rId29"/>
    <p:sldId id="298" r:id="rId30"/>
    <p:sldId id="273" r:id="rId31"/>
  </p:sldIdLst>
  <p:sldSz cx="9144000" cy="5143500" type="screen16x9"/>
  <p:notesSz cx="6858000" cy="9144000"/>
  <p:embeddedFontLst>
    <p:embeddedFont>
      <p:font typeface="Roboto Slab" panose="020B0604020202020204" charset="0"/>
      <p:regular r:id="rId33"/>
      <p:bold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C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193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88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25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17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7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9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27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01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0" y="1188925"/>
            <a:ext cx="5976543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GB" dirty="0" smtClean="0"/>
              <a:t>CBMS  </a:t>
            </a:r>
            <a:r>
              <a:rPr lang="en-US" dirty="0"/>
              <a:t>Data Warehousing and </a:t>
            </a:r>
            <a:r>
              <a:rPr lang="en-US" dirty="0" smtClean="0"/>
              <a:t>OLAP</a:t>
            </a:r>
            <a:endParaRPr lang="en-GB"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ADVANDB S19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Amadora - Aquino - Choy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371" y="406098"/>
            <a:ext cx="4158299" cy="636203"/>
          </a:xfrm>
        </p:spPr>
        <p:txBody>
          <a:bodyPr/>
          <a:lstStyle/>
          <a:p>
            <a:r>
              <a:rPr lang="en-US" sz="2800" dirty="0" smtClean="0"/>
              <a:t>Member Fact Table</a:t>
            </a:r>
            <a:endParaRPr lang="en-US" sz="28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907441" y="371325"/>
            <a:ext cx="4158299" cy="6362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sz="3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 smtClean="0"/>
              <a:t>Dimensions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9" y="1453102"/>
            <a:ext cx="1813898" cy="286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57" y="1682896"/>
            <a:ext cx="1409897" cy="2410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92" y="1220869"/>
            <a:ext cx="1524213" cy="924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92" y="3548787"/>
            <a:ext cx="1552792" cy="952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92" y="2380065"/>
            <a:ext cx="1552792" cy="9335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86451" y="4367212"/>
            <a:ext cx="7536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3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1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ETL Tool</a:t>
            </a:r>
            <a:endParaRPr lang="en-GB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587025" y="2715374"/>
            <a:ext cx="3402148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>
                <a:latin typeface="Roboto Slab"/>
                <a:ea typeface="Roboto Slab"/>
                <a:cs typeface="Roboto Slab"/>
                <a:sym typeface="Roboto Slab"/>
              </a:rPr>
              <a:t>ETL Process Performed by the Group</a:t>
            </a:r>
            <a:endParaRPr lang="en-GB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874826" y="678955"/>
            <a:ext cx="39447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25450" lvl="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The group decided to create their own ETL tool using 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MySQL.</a:t>
            </a:r>
          </a:p>
          <a:p>
            <a:pPr marL="425450" lvl="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The ETL 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process 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was performed on 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 complete data dump containing both Palawan and </a:t>
            </a:r>
            <a:r>
              <a:rPr lang="en-US" sz="1400" dirty="0" err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Marinduque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data 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sets.</a:t>
            </a:r>
          </a:p>
          <a:p>
            <a:pPr marL="425450" lvl="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Extract </a:t>
            </a:r>
            <a:r>
              <a:rPr lang="en-US" sz="14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data from the CBMS </a:t>
            </a:r>
            <a:r>
              <a:rPr lang="en-US" sz="14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Dataset. Transform </a:t>
            </a:r>
            <a:r>
              <a:rPr lang="en-US" sz="14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extracted data to match the created Model’s </a:t>
            </a:r>
            <a:r>
              <a:rPr lang="en-US" sz="14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purpose. Load </a:t>
            </a:r>
            <a:r>
              <a:rPr lang="en-US" sz="14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transformed data into the created </a:t>
            </a:r>
            <a:r>
              <a:rPr lang="en-US" sz="14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Model</a:t>
            </a:r>
          </a:p>
          <a:p>
            <a:pPr marL="425450" lvl="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Data for the Dimension Tables were taken from the Data Dictionary.</a:t>
            </a:r>
            <a:endParaRPr lang="en-US" sz="14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6451" y="4367212"/>
            <a:ext cx="7536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84732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6451" y="4367212"/>
            <a:ext cx="7536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4158" y="335760"/>
            <a:ext cx="4690024" cy="636203"/>
          </a:xfrm>
        </p:spPr>
        <p:txBody>
          <a:bodyPr/>
          <a:lstStyle/>
          <a:p>
            <a:r>
              <a:rPr lang="en-US" sz="2800" dirty="0" smtClean="0"/>
              <a:t>Location Dimension Table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860849" y="1629186"/>
            <a:ext cx="4041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INSERT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INTO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constellation.dim_location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mun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zone,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brgy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purok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hh_count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DISTINCT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mun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zone,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brgy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purok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COUNT(id)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hh_count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</a:t>
            </a:r>
          </a:p>
          <a:p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db_hpq.hpq_hh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GROUP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BY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mun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zone,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brgy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purok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1629186"/>
            <a:ext cx="1707822" cy="233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0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6451" y="4367212"/>
            <a:ext cx="7536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371" y="406098"/>
            <a:ext cx="4158299" cy="636203"/>
          </a:xfrm>
        </p:spPr>
        <p:txBody>
          <a:bodyPr/>
          <a:lstStyle/>
          <a:p>
            <a:r>
              <a:rPr lang="en-US" sz="2800" dirty="0" smtClean="0"/>
              <a:t>Household Fact Table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66" y="1399326"/>
            <a:ext cx="1826177" cy="3121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60849" y="199246"/>
            <a:ext cx="40419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constellation.fact_household</a:t>
            </a:r>
            <a:endParaRPr lang="en-US" sz="11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H.id,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IFNULL(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H.tenur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0),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H.house_type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CASE 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	WHEN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1 THEN 1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	WHEN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2 THEN 5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	WHEN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3 THEN 3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	WHEN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4 THEN 2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	WHEN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5 THEN 6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	WHEN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6 THEN 4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	WHEN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7 THEN 7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END AS 'roof',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CASE 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	WHEN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1 THEN 1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	WHEN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2 THEN 5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	WHEN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3 THEN 3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	WHEN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4 THEN 2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	WHEN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5 THEN 6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	WHEN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6 THEN 4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	WHEN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7 THEN 7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END AS 'wall',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H.water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IFNULL(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H.welec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2),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H.nofw</a:t>
            </a:r>
            <a:endParaRPr lang="en-US" sz="11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db_hpq.hpq_hh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INNER JOIN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constellation.dim_location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L 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ON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H.mun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L.mun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H.zone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L.zone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H.brgy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L.brgy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H.purok</a:t>
            </a:r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L.purok</a:t>
            </a:r>
            <a:endParaRPr lang="en-US" sz="11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 </a:t>
            </a:r>
          </a:p>
          <a:p>
            <a:r>
              <a:rPr lang="en-US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GROUP BY H.id</a:t>
            </a:r>
            <a:r>
              <a:rPr lang="en-US" sz="11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;</a:t>
            </a:r>
            <a:endParaRPr lang="en-US" sz="11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0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6451" y="4367212"/>
            <a:ext cx="7536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371" y="406098"/>
            <a:ext cx="4158299" cy="636203"/>
          </a:xfrm>
        </p:spPr>
        <p:txBody>
          <a:bodyPr/>
          <a:lstStyle/>
          <a:p>
            <a:r>
              <a:rPr lang="en-US" sz="2800" dirty="0" smtClean="0"/>
              <a:t>Calamity Fact Table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830703" y="931769"/>
            <a:ext cx="40419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INSERT INTO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constellation.fact_calamity</a:t>
            </a:r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&lt;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calamity_id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&gt;, COUNT(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), AVG(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H.calam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&lt;calamity id&gt;_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hwmny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2 - AVG(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H.calam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&lt;calamity id&gt;__aid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db_hpq.hpq_hh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</a:t>
            </a: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INNER 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constellation.dim_location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L 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H.mun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L.mun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H.zone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L.zone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H.brgy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L.brgy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H.purok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L.purok</a:t>
            </a:r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H.calam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&lt;calamity id&gt; = 1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GROUP BY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;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01" y="1705102"/>
            <a:ext cx="1818030" cy="220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4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6451" y="4367212"/>
            <a:ext cx="7536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371" y="406098"/>
            <a:ext cx="4158299" cy="636203"/>
          </a:xfrm>
        </p:spPr>
        <p:txBody>
          <a:bodyPr/>
          <a:lstStyle/>
          <a:p>
            <a:r>
              <a:rPr lang="en-US" sz="2800" dirty="0" smtClean="0"/>
              <a:t>Member Fact Table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780461" y="318820"/>
            <a:ext cx="4041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INSERT INTO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constellation.fact_member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M.id,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M.memno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IFNULL(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M.jobind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0) AS '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jobind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	IFNULL(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M.jstatus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0) AS '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jstatus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	IFNULL(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M.workcl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0) AS '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workcl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IF(A.id IS NOT NULL, TRUE, FALSE) AS '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aquani_status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	 IF(C.id IS NOT NULL, TRUE, FALSE) AS '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crop_status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(SELECT id,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memno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jobind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jstatus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workcl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FROM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db_hpq.hpq_mem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M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(SELECT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hpq_hh_id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id FROM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db_hpq.hpq_aquani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A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ON M.id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A.hpq_hh_id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M.memno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A.id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 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(SELECT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hpq_hh_id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id FROM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db_hpq.hpq_crop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C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ON M.id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C.hpq_hh_id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M.memno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C.id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 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WHERE M.id IN (SELECT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household_id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FROM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constellation.fact_household</a:t>
            </a:r>
            <a:r>
              <a:rPr lang="en-US" sz="12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ORDER BY M.id;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9" y="1453102"/>
            <a:ext cx="1813898" cy="28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7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5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900" y="555600"/>
            <a:ext cx="7901990" cy="755699"/>
          </a:xfrm>
        </p:spPr>
        <p:txBody>
          <a:bodyPr/>
          <a:lstStyle/>
          <a:p>
            <a:r>
              <a:rPr lang="en-US" dirty="0" smtClean="0">
                <a:solidFill>
                  <a:srgbClr val="8AC24A"/>
                </a:solidFill>
              </a:rPr>
              <a:t>Base Query </a:t>
            </a:r>
            <a:r>
              <a:rPr lang="en-US" dirty="0" smtClean="0"/>
              <a:t>– Average Type of Household Factors per Location per House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6769" y="1778560"/>
            <a:ext cx="668484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COUNT(DISTINCT(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H.household_id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hh_count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AVG(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roof_avg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	AVG 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wall_avg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	AVG(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H.water_id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water_avg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	2 - AVG(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H.welec_status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welec_avg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fact_household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H)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INNER 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dim_location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L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dim_house_type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HT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H.house_type_id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HT.house_type_id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GROUP BY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ORDER BY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ASC;</a:t>
            </a: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4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900" y="555600"/>
            <a:ext cx="7901990" cy="755699"/>
          </a:xfrm>
        </p:spPr>
        <p:txBody>
          <a:bodyPr/>
          <a:lstStyle/>
          <a:p>
            <a:r>
              <a:rPr lang="en-US" dirty="0" smtClean="0">
                <a:solidFill>
                  <a:srgbClr val="8AC24A"/>
                </a:solidFill>
              </a:rPr>
              <a:t>Rollup Query </a:t>
            </a:r>
            <a:r>
              <a:rPr lang="en-US" dirty="0" smtClean="0"/>
              <a:t>– Average Type of Household Factors per Location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3273" y="1768512"/>
            <a:ext cx="563327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COUNT(DISTINCT(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H.household_id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hh_count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AVG(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roof_avg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AVG 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wall_avg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AVG(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H.water_id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water_avg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2 - AVG(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H.welec_status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welec_avg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</a:t>
            </a:r>
          </a:p>
          <a:p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fact_household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H)</a:t>
            </a:r>
          </a:p>
          <a:p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INNER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dim_location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L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GROUP BY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9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OVERVIEW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About CBMS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latin typeface="Roboto Slab"/>
                <a:ea typeface="Roboto Slab"/>
                <a:cs typeface="Roboto Slab"/>
                <a:sym typeface="Roboto Slab"/>
              </a:rPr>
              <a:t>The Community Based Management System (CBMS) is a collection of various household information and data collected from the residents of the provinces of </a:t>
            </a:r>
            <a:r>
              <a:rPr lang="en-GB" sz="1400" dirty="0" smtClean="0">
                <a:latin typeface="Roboto Slab"/>
                <a:ea typeface="Roboto Slab"/>
                <a:cs typeface="Roboto Slab"/>
                <a:sym typeface="Roboto Slab"/>
              </a:rPr>
              <a:t>Palawan and </a:t>
            </a:r>
            <a:r>
              <a:rPr lang="en-GB" sz="1400" dirty="0" err="1" smtClean="0">
                <a:latin typeface="Roboto Slab"/>
                <a:ea typeface="Roboto Slab"/>
                <a:cs typeface="Roboto Slab"/>
                <a:sym typeface="Roboto Slab"/>
              </a:rPr>
              <a:t>Marinduque</a:t>
            </a:r>
            <a:r>
              <a:rPr lang="en-GB" sz="1400" dirty="0" smtClean="0"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lang="en-GB" sz="1400" dirty="0"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254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latin typeface="Roboto Slab"/>
                <a:ea typeface="Roboto Slab"/>
                <a:cs typeface="Roboto Slab"/>
                <a:sym typeface="Roboto Slab"/>
              </a:rPr>
              <a:t>Provided with the CBMS database is the Data Dictionary which lists all of the tables, variables, and values used in the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6451" y="4367212"/>
            <a:ext cx="7536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900" y="555600"/>
            <a:ext cx="7901990" cy="755699"/>
          </a:xfrm>
        </p:spPr>
        <p:txBody>
          <a:bodyPr/>
          <a:lstStyle/>
          <a:p>
            <a:r>
              <a:rPr lang="en-US" dirty="0" smtClean="0">
                <a:solidFill>
                  <a:srgbClr val="8AC24A"/>
                </a:solidFill>
              </a:rPr>
              <a:t>Rollup Query </a:t>
            </a:r>
            <a:r>
              <a:rPr lang="en-US" dirty="0" smtClean="0"/>
              <a:t>– Average Type of Household Factors per House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5047" y="1778560"/>
            <a:ext cx="668484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COUNT(DISTINCT(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H.household_id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)) AS '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hh_count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AVG(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H.roof_id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roof_avg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AVG (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H.wall_id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wall_avg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AVG(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H.water_id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water_avg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2 - AVG(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H.welec_status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welec_avg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</a:t>
            </a:r>
          </a:p>
          <a:p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(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fact_household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H)</a:t>
            </a:r>
          </a:p>
          <a:p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INNER JOIN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dim_location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L ON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H.location_id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dim_house_type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HT ON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H.house_type_id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HT.house_type_id</a:t>
            </a:r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GROUP BY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22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900" y="555600"/>
            <a:ext cx="7901990" cy="755699"/>
          </a:xfrm>
        </p:spPr>
        <p:txBody>
          <a:bodyPr/>
          <a:lstStyle/>
          <a:p>
            <a:r>
              <a:rPr lang="en-US" dirty="0" smtClean="0">
                <a:solidFill>
                  <a:srgbClr val="8AC24A"/>
                </a:solidFill>
              </a:rPr>
              <a:t>Rollup Query </a:t>
            </a:r>
            <a:r>
              <a:rPr lang="en-US" dirty="0" smtClean="0"/>
              <a:t>– Average Type of Household Factors per </a:t>
            </a:r>
            <a:r>
              <a:rPr lang="en-US" dirty="0" err="1" smtClean="0"/>
              <a:t>Tenur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5047" y="1778560"/>
            <a:ext cx="563327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  </a:t>
            </a:r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COUNT(DISTINCT(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H.household_id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hh_count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AVG(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roof_avg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 </a:t>
            </a:r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AVG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wall_avg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  </a:t>
            </a:r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AVG(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H.water_id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water_avg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  </a:t>
            </a:r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2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- AVG(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H.welec_status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welec_avg</a:t>
            </a:r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fact_household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INNER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dim_location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L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dim_tenur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T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H.tenur_id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T.tenur_id</a:t>
            </a:r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GROUP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BY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8847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900" y="555600"/>
            <a:ext cx="7901990" cy="755699"/>
          </a:xfrm>
        </p:spPr>
        <p:txBody>
          <a:bodyPr/>
          <a:lstStyle/>
          <a:p>
            <a:r>
              <a:rPr lang="en-US" dirty="0" smtClean="0">
                <a:solidFill>
                  <a:srgbClr val="8AC24A"/>
                </a:solidFill>
              </a:rPr>
              <a:t>Drill Down Query </a:t>
            </a:r>
            <a:r>
              <a:rPr lang="en-US" dirty="0" smtClean="0"/>
              <a:t>– Average Type of Household Factors per Location per House Type per </a:t>
            </a:r>
            <a:r>
              <a:rPr lang="en-US" dirty="0" err="1" smtClean="0"/>
              <a:t>Tenur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5047" y="1748415"/>
            <a:ext cx="668484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COUNT(DISTINCT(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H.household_id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hh_count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AVG(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roof_avg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AVG 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wall_avg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AVG(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H.water_id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water_avg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2 - AVG(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H.welec_status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welec_avg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fact_household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INNER 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dim_location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L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dim_house_type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HT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H.house_type_id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HT.house_type_id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dim_tenur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T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H.tenur_id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T.tenur_id</a:t>
            </a:r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GROUP BY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T.tenur_desc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ORDER BY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ASC;</a:t>
            </a:r>
          </a:p>
        </p:txBody>
      </p:sp>
    </p:spTree>
    <p:extLst>
      <p:ext uri="{BB962C8B-B14F-4D97-AF65-F5344CB8AC3E}">
        <p14:creationId xmlns:p14="http://schemas.microsoft.com/office/powerpoint/2010/main" val="138942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900" y="555600"/>
            <a:ext cx="8756100" cy="755699"/>
          </a:xfrm>
        </p:spPr>
        <p:txBody>
          <a:bodyPr/>
          <a:lstStyle/>
          <a:p>
            <a:r>
              <a:rPr lang="en-US" dirty="0" smtClean="0">
                <a:solidFill>
                  <a:srgbClr val="8AC24A"/>
                </a:solidFill>
              </a:rPr>
              <a:t>Drill Down Query </a:t>
            </a:r>
            <a:r>
              <a:rPr lang="en-US" dirty="0" smtClean="0"/>
              <a:t>– Average Type of Household Factors per Location per House Type per </a:t>
            </a:r>
            <a:r>
              <a:rPr lang="en-US" dirty="0" err="1" smtClean="0"/>
              <a:t>Tenur</a:t>
            </a:r>
            <a:r>
              <a:rPr lang="en-US" dirty="0" smtClean="0"/>
              <a:t> Type per Household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6843" y="1788608"/>
            <a:ext cx="83471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T.tenur_desc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H.household_id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R.roof_desc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W.wall_desc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WA.water_desc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H.welec_status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fact_household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INNER 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dim_location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L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dim_house_type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HT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H.house_type_id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HT.house_type_id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dim_tenur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T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H.tenur_id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T.tenur_id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dim_roof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R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R.roof_id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dim_wall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W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W.wall_id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dim_water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WA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H.water_id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WA.water_id</a:t>
            </a:r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GROUP BY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H.household_id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ORDER BY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T.tenur_desc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ASC,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H.household_id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ASC;</a:t>
            </a:r>
          </a:p>
        </p:txBody>
      </p:sp>
    </p:spTree>
    <p:extLst>
      <p:ext uri="{BB962C8B-B14F-4D97-AF65-F5344CB8AC3E}">
        <p14:creationId xmlns:p14="http://schemas.microsoft.com/office/powerpoint/2010/main" val="150752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900" y="555600"/>
            <a:ext cx="8756100" cy="755699"/>
          </a:xfrm>
        </p:spPr>
        <p:txBody>
          <a:bodyPr/>
          <a:lstStyle/>
          <a:p>
            <a:r>
              <a:rPr lang="en-US" dirty="0" smtClean="0">
                <a:solidFill>
                  <a:srgbClr val="8AC24A"/>
                </a:solidFill>
              </a:rPr>
              <a:t>Slice and Dice Query </a:t>
            </a:r>
            <a:r>
              <a:rPr lang="en-US" dirty="0" smtClean="0"/>
              <a:t>– Average Type of Household Factors of Households Affected by “</a:t>
            </a:r>
            <a:r>
              <a:rPr lang="en-US" dirty="0" err="1" smtClean="0"/>
              <a:t>Bagyo</a:t>
            </a:r>
            <a:r>
              <a:rPr lang="en-US" dirty="0" smtClean="0"/>
              <a:t>” and did not Receive Aid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2790" y="1597689"/>
            <a:ext cx="56525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COUNT(DISTINCT(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H.household_id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hh_count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AVG(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roof_avg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	AVG 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wall_avg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	AVG(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H.water_id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water_avg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  	2 - AVG(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H.welec_status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AS '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welec_avg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(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fact_household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INNER 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dim_location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C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C.location_id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INNER JOIN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dim_location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L ON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H.location_id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endParaRPr lang="en-US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C.calamity_id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1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AND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C.avg_aid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0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AND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L.mun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1</a:t>
            </a:r>
          </a:p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GROUP BY </a:t>
            </a:r>
            <a:r>
              <a:rPr lang="en-US" dirty="0" err="1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;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02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1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6451" y="4367212"/>
            <a:ext cx="7536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6727" y="826806"/>
            <a:ext cx="4041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AC24A"/>
                </a:solidFill>
                <a:latin typeface="Roboto Slab" panose="020B0604020202020204" charset="0"/>
                <a:ea typeface="Roboto Slab" panose="020B0604020202020204" charset="0"/>
              </a:rPr>
              <a:t>Created OLAP Schema</a:t>
            </a:r>
          </a:p>
          <a:p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location_id</a:t>
            </a:r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constellations.fact_calamity</a:t>
            </a:r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WHERE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calamity_id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1</a:t>
            </a:r>
            <a:r>
              <a:rPr lang="en-US" sz="1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2284 rows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verage 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of 0.038 seconds execution time per 5 runs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9820" y="826806"/>
            <a:ext cx="42237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AC24A"/>
                </a:solidFill>
                <a:latin typeface="Roboto Slab" panose="020B0604020202020204" charset="0"/>
                <a:ea typeface="Roboto Slab" panose="020B0604020202020204" charset="0"/>
              </a:rPr>
              <a:t>Original CBMS Dataset</a:t>
            </a:r>
          </a:p>
          <a:p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db_hpq.hpq_hh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</a:t>
            </a:r>
          </a:p>
          <a:p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INNER JOIN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constellation.dim_location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L </a:t>
            </a:r>
          </a:p>
          <a:p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ON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H.mun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L.mun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H.zone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L.zone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H.brgy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L.brgy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H.purok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L.purok</a:t>
            </a:r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WHERE calam1 = 1</a:t>
            </a:r>
          </a:p>
          <a:p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GROUP BY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2284 rows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verage 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of </a:t>
            </a:r>
            <a:r>
              <a:rPr lang="en-US" sz="1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19.1828 seconds 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execution time per 5 runs</a:t>
            </a:r>
          </a:p>
        </p:txBody>
      </p:sp>
    </p:spTree>
    <p:extLst>
      <p:ext uri="{BB962C8B-B14F-4D97-AF65-F5344CB8AC3E}">
        <p14:creationId xmlns:p14="http://schemas.microsoft.com/office/powerpoint/2010/main" val="1338462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6451" y="4367212"/>
            <a:ext cx="7536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5808" y="183561"/>
            <a:ext cx="44062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AC24A"/>
                </a:solidFill>
                <a:latin typeface="Roboto Slab" panose="020B0604020202020204" charset="0"/>
                <a:ea typeface="Roboto Slab" panose="020B0604020202020204" charset="0"/>
              </a:rPr>
              <a:t>Created OLAP Schema</a:t>
            </a:r>
          </a:p>
          <a:p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H.household_id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R.roof_desc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W.wall_desc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WA.water_desc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H.welec_status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(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fact_household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H)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INNER JOIN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dim_location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L ON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H.location_id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dim_house_type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HT ON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H.house_type_id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HT.house_type_id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dim_tenur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T ON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H.tenur_id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T.tenur_id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dim_roof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R ON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R.roof_id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dim_wall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W ON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W.wall_id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dim_water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WA ON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H.water_id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WA.water_id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GROUP BY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H.household_id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ORDER BY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H.household_id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ASC;</a:t>
            </a:r>
          </a:p>
          <a:p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148277 rows </a:t>
            </a:r>
            <a:endParaRPr lang="en-US" sz="1600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Average 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of 7.52818 seconds execution time per 5 runs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2532" y="183561"/>
            <a:ext cx="42237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AC24A"/>
                </a:solidFill>
                <a:latin typeface="Roboto Slab" panose="020B0604020202020204" charset="0"/>
                <a:ea typeface="Roboto Slab" panose="020B0604020202020204" charset="0"/>
              </a:rPr>
              <a:t>Original CBMS Dataset</a:t>
            </a:r>
          </a:p>
          <a:p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H.id,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R.roof_desc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W.wall_desc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WA.water_desc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H.welec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(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db_hpq.hpq_hh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H)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INNER JOIN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constellation.dim_location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L 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H.mun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L.mun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H.zone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L.zone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H.brgy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L.brgy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H.purok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L.purok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dim_house_type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HT ON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H.house_type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HT.house_type_id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dim_tenur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T ON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H.tenur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T.tenur_id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dim_roof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R ON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H.roof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R.roof_id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dim_wall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W ON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H.wall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W.wall_id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LEFT JOIN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dim_water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 WA ON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H.water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WA.water_id</a:t>
            </a:r>
            <a:endParaRPr lang="en-US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GROUP BY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H.id</a:t>
            </a:r>
          </a:p>
          <a:p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ORDER BY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L.location_id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HT.house_type_desc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ASC, </a:t>
            </a:r>
            <a:r>
              <a:rPr lang="en-US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T.tenur_desc</a:t>
            </a:r>
            <a:r>
              <a:rPr lang="en-US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ASC, H.id ASC</a:t>
            </a:r>
          </a:p>
          <a:p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148277 rows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Average of </a:t>
            </a:r>
            <a:r>
              <a:rPr lang="en-US" sz="1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55.428 seconds 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execution time per 5 runs</a:t>
            </a:r>
          </a:p>
        </p:txBody>
      </p:sp>
    </p:spTree>
    <p:extLst>
      <p:ext uri="{BB962C8B-B14F-4D97-AF65-F5344CB8AC3E}">
        <p14:creationId xmlns:p14="http://schemas.microsoft.com/office/powerpoint/2010/main" val="1599904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6451" y="4367212"/>
            <a:ext cx="7536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7210" y="1811691"/>
            <a:ext cx="4041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AC24A"/>
                </a:solidFill>
                <a:latin typeface="Roboto Slab" panose="020B0604020202020204" charset="0"/>
                <a:ea typeface="Roboto Slab" panose="020B0604020202020204" charset="0"/>
              </a:rPr>
              <a:t>Created OLAP Schema</a:t>
            </a:r>
          </a:p>
          <a:p>
            <a:endParaRPr lang="en-US" sz="1600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COUNT(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household_id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constellation.fact_household</a:t>
            </a:r>
            <a:r>
              <a:rPr lang="en-US" sz="1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148227 Rows</a:t>
            </a:r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9820" y="826806"/>
            <a:ext cx="42237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AC24A"/>
                </a:solidFill>
                <a:latin typeface="Roboto Slab" panose="020B0604020202020204" charset="0"/>
                <a:ea typeface="Roboto Slab" panose="020B0604020202020204" charset="0"/>
              </a:rPr>
              <a:t>Original CBMS Dataset (with duplicates)</a:t>
            </a:r>
          </a:p>
          <a:p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sz="160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COUNT(id)</a:t>
            </a:r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db_hpq.hpq_hh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148240 </a:t>
            </a:r>
            <a:r>
              <a:rPr lang="en-US" sz="1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Rows</a:t>
            </a:r>
          </a:p>
          <a:p>
            <a:endParaRPr lang="en-US" sz="1600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600" dirty="0">
                <a:solidFill>
                  <a:srgbClr val="8AC24A"/>
                </a:solidFill>
                <a:latin typeface="Roboto Slab" panose="020B0604020202020204" charset="0"/>
                <a:ea typeface="Roboto Slab" panose="020B0604020202020204" charset="0"/>
              </a:rPr>
              <a:t>Original CBMS Dataset </a:t>
            </a:r>
            <a:r>
              <a:rPr lang="en-US" sz="1600" dirty="0" smtClean="0">
                <a:solidFill>
                  <a:srgbClr val="8AC24A"/>
                </a:solidFill>
                <a:latin typeface="Roboto Slab" panose="020B0604020202020204" charset="0"/>
                <a:ea typeface="Roboto Slab" panose="020B0604020202020204" charset="0"/>
              </a:rPr>
              <a:t>(w/o duplicates</a:t>
            </a:r>
            <a:r>
              <a:rPr lang="en-US" sz="1600" dirty="0">
                <a:solidFill>
                  <a:srgbClr val="8AC24A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COUNT(DISTINCT(id))</a:t>
            </a:r>
          </a:p>
          <a:p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db_hpq.hpq_hh</a:t>
            </a:r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;</a:t>
            </a:r>
          </a:p>
          <a:p>
            <a:endParaRPr lang="en-US" sz="1600" dirty="0" smtClean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148227 Rows</a:t>
            </a:r>
            <a:endParaRPr lang="en-US" sz="1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265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6451" y="4367212"/>
            <a:ext cx="7536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0" y="1209075"/>
            <a:ext cx="4642294" cy="150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Analysis Summary</a:t>
            </a:r>
            <a:endParaRPr lang="en-GB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587025" y="2715374"/>
            <a:ext cx="3402148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>
                <a:latin typeface="Roboto Slab"/>
                <a:ea typeface="Roboto Slab"/>
                <a:cs typeface="Roboto Slab"/>
                <a:sym typeface="Roboto Slab"/>
              </a:rPr>
              <a:t>Comparisons with the Original CBMS Dataset</a:t>
            </a:r>
            <a:endParaRPr lang="en-GB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874826" y="976069"/>
            <a:ext cx="39447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25450" lvl="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No more NULL entries (transformed into their corresponding values)</a:t>
            </a:r>
          </a:p>
          <a:p>
            <a:pPr marL="425450" lvl="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sym typeface="Roboto Slab"/>
              </a:rPr>
              <a:t>No more duplicates (eliminated during the ETL process)</a:t>
            </a:r>
          </a:p>
          <a:p>
            <a:pPr marL="425450" lvl="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sym typeface="Roboto Slab"/>
              </a:rPr>
              <a:t>Performing OLAP queries on the newly created schema is much faster as compared to performing them on the original dataset</a:t>
            </a:r>
          </a:p>
          <a:p>
            <a:pPr marL="425450" lvl="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sym typeface="Roboto Slab"/>
              </a:rPr>
              <a:t>the usage of the data warehousing schema is more efficient 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sym typeface="Roboto Slab"/>
              </a:rPr>
              <a:t>due 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sym typeface="Roboto Slab"/>
              </a:rPr>
              <a:t>to the lower normalization required, which needs lesser joins and processes only the necessary data.</a:t>
            </a:r>
          </a:p>
          <a:p>
            <a:pPr marL="425450" lvl="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2432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latin typeface="Roboto Slab"/>
                <a:ea typeface="Roboto Slab"/>
                <a:cs typeface="Roboto Slab"/>
                <a:sym typeface="Roboto Slab"/>
              </a:rPr>
              <a:t>Objectives of </a:t>
            </a:r>
            <a:r>
              <a:rPr lang="en-GB" dirty="0" smtClean="0">
                <a:latin typeface="Roboto Slab"/>
                <a:ea typeface="Roboto Slab"/>
                <a:cs typeface="Roboto Slab"/>
                <a:sym typeface="Roboto Slab"/>
              </a:rPr>
              <a:t>MCO2</a:t>
            </a:r>
            <a:endParaRPr lang="en-GB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874826" y="628714"/>
            <a:ext cx="39447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For the 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second Major Course Output (MCO2) of the 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course ADVANDB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, students will again use the CBMS dataset from 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the combined 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provinces of Palawan and </a:t>
            </a:r>
            <a:r>
              <a:rPr lang="en-US" sz="1400" dirty="0" err="1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Marinduque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400" dirty="0" smtClean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 design a 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dimensionality model for a data warehouse; to extract, 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transform and 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load the data from this dataset to the 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group’s newly created model.</a:t>
            </a:r>
          </a:p>
          <a:p>
            <a:pPr marL="457200" lvl="0" indent="-317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 create an application utilizing OLAP queries such as roll-up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drilldown, slice, and dice 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operations on 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the created model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which </a:t>
            </a:r>
            <a:endParaRPr sz="14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6451" y="4367212"/>
            <a:ext cx="7536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6451" y="4367212"/>
            <a:ext cx="7536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>
                <a:latin typeface="Roboto Slab"/>
                <a:ea typeface="Roboto Slab"/>
                <a:cs typeface="Roboto Slab"/>
                <a:sym typeface="Roboto Slab"/>
              </a:rPr>
              <a:t>Summary of the findings</a:t>
            </a:r>
            <a:endParaRPr lang="en-GB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844681" y="749294"/>
            <a:ext cx="39447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It is 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important to ensure that the schema being used is properly designed to handle and accommodate 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OLAP processes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lang="en-US" sz="1400" dirty="0" smtClean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Extract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, Transform, and Load (ETL) processes are heavily involved when it comes to creating applications which utilizes 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OLAP.</a:t>
            </a:r>
          </a:p>
          <a:p>
            <a:pPr marL="457200" lvl="0" indent="-317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The 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ETL process must be accurate in a sense that the data should similar, if not exact, from the original mined database. </a:t>
            </a:r>
            <a:endParaRPr lang="en-US" sz="1400" dirty="0" smtClean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The 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only marginal differences accepted are the transformed values unaccounted for from the original database.</a:t>
            </a:r>
          </a:p>
        </p:txBody>
      </p:sp>
    </p:spTree>
    <p:extLst>
      <p:ext uri="{BB962C8B-B14F-4D97-AF65-F5344CB8AC3E}">
        <p14:creationId xmlns:p14="http://schemas.microsoft.com/office/powerpoint/2010/main" val="183568406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Methodology</a:t>
            </a:r>
          </a:p>
        </p:txBody>
      </p:sp>
      <p:cxnSp>
        <p:nvCxnSpPr>
          <p:cNvPr id="5" name="Shape 261"/>
          <p:cNvCxnSpPr/>
          <p:nvPr/>
        </p:nvCxnSpPr>
        <p:spPr>
          <a:xfrm>
            <a:off x="217078" y="2877597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  <p:grpSp>
        <p:nvGrpSpPr>
          <p:cNvPr id="6" name="Shape 263"/>
          <p:cNvGrpSpPr/>
          <p:nvPr/>
        </p:nvGrpSpPr>
        <p:grpSpPr>
          <a:xfrm>
            <a:off x="169218" y="1661921"/>
            <a:ext cx="196199" cy="1306800"/>
            <a:chOff x="648675" y="1657470"/>
            <a:chExt cx="196199" cy="1306800"/>
          </a:xfrm>
        </p:grpSpPr>
        <p:sp>
          <p:nvSpPr>
            <p:cNvPr id="7" name="Shape 264"/>
            <p:cNvSpPr/>
            <p:nvPr/>
          </p:nvSpPr>
          <p:spPr>
            <a:xfrm>
              <a:off x="648675" y="2768370"/>
              <a:ext cx="196199" cy="19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cxnSp>
          <p:nvCxnSpPr>
            <p:cNvPr id="8" name="Shape 265"/>
            <p:cNvCxnSpPr>
              <a:stCxn id="7" idx="0"/>
            </p:cNvCxnSpPr>
            <p:nvPr/>
          </p:nvCxnSpPr>
          <p:spPr>
            <a:xfrm rot="10800000">
              <a:off x="746774" y="1657470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oval" w="lg" len="lg"/>
            </a:ln>
          </p:spPr>
        </p:cxnSp>
      </p:grpSp>
      <p:grpSp>
        <p:nvGrpSpPr>
          <p:cNvPr id="9" name="Shape 267"/>
          <p:cNvGrpSpPr/>
          <p:nvPr/>
        </p:nvGrpSpPr>
        <p:grpSpPr>
          <a:xfrm>
            <a:off x="1682480" y="2775804"/>
            <a:ext cx="196199" cy="1404905"/>
            <a:chOff x="2512925" y="2768370"/>
            <a:chExt cx="196199" cy="1404904"/>
          </a:xfrm>
        </p:grpSpPr>
        <p:cxnSp>
          <p:nvCxnSpPr>
            <p:cNvPr id="10" name="Shape 268"/>
            <p:cNvCxnSpPr/>
            <p:nvPr/>
          </p:nvCxnSpPr>
          <p:spPr>
            <a:xfrm>
              <a:off x="2611025" y="2964275"/>
              <a:ext cx="0" cy="12089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oval" w="lg" len="lg"/>
            </a:ln>
          </p:spPr>
        </p:cxnSp>
        <p:sp>
          <p:nvSpPr>
            <p:cNvPr id="11" name="Shape 269"/>
            <p:cNvSpPr/>
            <p:nvPr/>
          </p:nvSpPr>
          <p:spPr>
            <a:xfrm>
              <a:off x="2512925" y="2768370"/>
              <a:ext cx="196199" cy="19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grpSp>
        <p:nvGrpSpPr>
          <p:cNvPr id="12" name="Shape 271"/>
          <p:cNvGrpSpPr/>
          <p:nvPr/>
        </p:nvGrpSpPr>
        <p:grpSpPr>
          <a:xfrm>
            <a:off x="3236704" y="1566804"/>
            <a:ext cx="196199" cy="1404900"/>
            <a:chOff x="4279200" y="1559370"/>
            <a:chExt cx="196199" cy="1404900"/>
          </a:xfrm>
        </p:grpSpPr>
        <p:cxnSp>
          <p:nvCxnSpPr>
            <p:cNvPr id="13" name="Shape 272"/>
            <p:cNvCxnSpPr>
              <a:stCxn id="14" idx="0"/>
            </p:cNvCxnSpPr>
            <p:nvPr/>
          </p:nvCxnSpPr>
          <p:spPr>
            <a:xfrm rot="10800000">
              <a:off x="4377299" y="1559370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oval" w="lg" len="lg"/>
            </a:ln>
          </p:spPr>
        </p:cxnSp>
        <p:sp>
          <p:nvSpPr>
            <p:cNvPr id="14" name="Shape 273"/>
            <p:cNvSpPr/>
            <p:nvPr/>
          </p:nvSpPr>
          <p:spPr>
            <a:xfrm>
              <a:off x="4279200" y="2768370"/>
              <a:ext cx="196199" cy="19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grpSp>
        <p:nvGrpSpPr>
          <p:cNvPr id="15" name="Shape 275"/>
          <p:cNvGrpSpPr/>
          <p:nvPr/>
        </p:nvGrpSpPr>
        <p:grpSpPr>
          <a:xfrm>
            <a:off x="4821957" y="2772821"/>
            <a:ext cx="196199" cy="1404905"/>
            <a:chOff x="6045475" y="2768370"/>
            <a:chExt cx="196199" cy="1404904"/>
          </a:xfrm>
        </p:grpSpPr>
        <p:cxnSp>
          <p:nvCxnSpPr>
            <p:cNvPr id="16" name="Shape 276"/>
            <p:cNvCxnSpPr/>
            <p:nvPr/>
          </p:nvCxnSpPr>
          <p:spPr>
            <a:xfrm>
              <a:off x="6143575" y="2964275"/>
              <a:ext cx="0" cy="12089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oval" w="lg" len="lg"/>
            </a:ln>
          </p:spPr>
        </p:cxnSp>
        <p:sp>
          <p:nvSpPr>
            <p:cNvPr id="17" name="Shape 277"/>
            <p:cNvSpPr/>
            <p:nvPr/>
          </p:nvSpPr>
          <p:spPr>
            <a:xfrm>
              <a:off x="6045475" y="2768370"/>
              <a:ext cx="196199" cy="19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grpSp>
        <p:nvGrpSpPr>
          <p:cNvPr id="18" name="Shape 271"/>
          <p:cNvGrpSpPr/>
          <p:nvPr/>
        </p:nvGrpSpPr>
        <p:grpSpPr>
          <a:xfrm>
            <a:off x="6361330" y="1566804"/>
            <a:ext cx="196199" cy="1404900"/>
            <a:chOff x="4279200" y="1559370"/>
            <a:chExt cx="196199" cy="1404900"/>
          </a:xfrm>
        </p:grpSpPr>
        <p:cxnSp>
          <p:nvCxnSpPr>
            <p:cNvPr id="19" name="Shape 272"/>
            <p:cNvCxnSpPr>
              <a:stCxn id="20" idx="0"/>
            </p:cNvCxnSpPr>
            <p:nvPr/>
          </p:nvCxnSpPr>
          <p:spPr>
            <a:xfrm rot="10800000">
              <a:off x="4377299" y="1559370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oval" w="lg" len="lg"/>
            </a:ln>
          </p:spPr>
        </p:cxnSp>
        <p:sp>
          <p:nvSpPr>
            <p:cNvPr id="20" name="Shape 273"/>
            <p:cNvSpPr/>
            <p:nvPr/>
          </p:nvSpPr>
          <p:spPr>
            <a:xfrm>
              <a:off x="4279200" y="2768370"/>
              <a:ext cx="196199" cy="19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4822" y="1210641"/>
            <a:ext cx="29954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Roboto Slab" panose="020B0604020202020204" charset="0"/>
                <a:ea typeface="Roboto Slab" panose="020B0604020202020204" charset="0"/>
              </a:rPr>
              <a:t>Design a new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Star/Snowflake/Constellation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Select tables to be used (Data Dictionary)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Supports OLAP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Relevant to certain 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organizations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66941" y="3058443"/>
            <a:ext cx="31394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Roboto Slab" panose="020B0604020202020204" charset="0"/>
                <a:ea typeface="Roboto Slab" panose="020B0604020202020204" charset="0"/>
              </a:rPr>
              <a:t>Perform ETL from the CBMS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Extract select data from the CBMS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Transform extracted data to match the created Model’s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Load transformed data into the created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3673" y="3058443"/>
            <a:ext cx="29295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Roboto Slab" panose="020B0604020202020204" charset="0"/>
                <a:ea typeface="Roboto Slab" panose="020B0604020202020204" charset="0"/>
              </a:rPr>
              <a:t>Generate OLAP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Queries which apply Rollup, Drill Down, Slice, and Dice on select information from the created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Similar queries but with varying constraints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0010" y="1230863"/>
            <a:ext cx="2816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Roboto Slab" panose="020B0604020202020204" charset="0"/>
                <a:ea typeface="Roboto Slab" panose="020B0604020202020204" charset="0"/>
              </a:rPr>
              <a:t>Confirm ETL 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Compare the created Schema and the original database’s result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Similar queries should produce similar results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7529" y="1230863"/>
            <a:ext cx="246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Roboto Slab" panose="020B0604020202020204" charset="0"/>
                <a:ea typeface="Roboto Slab" panose="020B0604020202020204" charset="0"/>
              </a:rPr>
              <a:t>Develop query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Demonstrate OLAP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Must satisfy purpose of the software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9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86451" y="4367212"/>
            <a:ext cx="7536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Constellation Schema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Schema and Issues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849064" y="979890"/>
            <a:ext cx="3837000" cy="36950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The original 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CBMS database mostly had one to one data references (meaning only one or two dimensions at a time are referenced at 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most).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T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ransforming 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these data into a constellation would allow for more than one analytical view and extraction for 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Transform the 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table into a multidimensional schema 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by considering certain 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categorical columns from a table as individual dimension tables 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and have 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the original table serve as a fact table referencing all the dimensions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36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371" y="406098"/>
            <a:ext cx="4158299" cy="636203"/>
          </a:xfrm>
        </p:spPr>
        <p:txBody>
          <a:bodyPr/>
          <a:lstStyle/>
          <a:p>
            <a:r>
              <a:rPr lang="en-US" sz="2800" dirty="0" smtClean="0"/>
              <a:t>Household Fact Table</a:t>
            </a:r>
            <a:endParaRPr lang="en-US" sz="28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907441" y="371325"/>
            <a:ext cx="4158299" cy="6362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sz="3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 smtClean="0"/>
              <a:t>Dimensions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66" y="1399326"/>
            <a:ext cx="1826177" cy="3121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85" y="2620909"/>
            <a:ext cx="1438476" cy="9431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85" y="1381186"/>
            <a:ext cx="1448002" cy="9526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17" y="3797848"/>
            <a:ext cx="1524213" cy="9240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68" y="3778795"/>
            <a:ext cx="1819529" cy="9431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341" y="561922"/>
            <a:ext cx="1295581" cy="17718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52" y="2630436"/>
            <a:ext cx="150516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6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371" y="406098"/>
            <a:ext cx="4158299" cy="636203"/>
          </a:xfrm>
        </p:spPr>
        <p:txBody>
          <a:bodyPr/>
          <a:lstStyle/>
          <a:p>
            <a:r>
              <a:rPr lang="en-US" sz="2800" dirty="0" smtClean="0"/>
              <a:t>Calamity Fact Table</a:t>
            </a:r>
            <a:endParaRPr lang="en-US" sz="28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907441" y="371325"/>
            <a:ext cx="4158299" cy="6362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sz="3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 smtClean="0"/>
              <a:t>Dimensions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926" y="1920587"/>
            <a:ext cx="1295581" cy="17718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01" y="1705102"/>
            <a:ext cx="1818030" cy="22028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70" y="2320692"/>
            <a:ext cx="1629002" cy="9716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86451" y="4367212"/>
            <a:ext cx="75362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09091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1567</Words>
  <Application>Microsoft Office PowerPoint</Application>
  <PresentationFormat>On-screen Show (16:9)</PresentationFormat>
  <Paragraphs>304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Roboto Slab</vt:lpstr>
      <vt:lpstr>Arial</vt:lpstr>
      <vt:lpstr>Roboto</vt:lpstr>
      <vt:lpstr>marina</vt:lpstr>
      <vt:lpstr>CBMS  Data Warehousing and OLAP</vt:lpstr>
      <vt:lpstr>OVERVIEW</vt:lpstr>
      <vt:lpstr>INTRO</vt:lpstr>
      <vt:lpstr>Methodology</vt:lpstr>
      <vt:lpstr>Dimensional Model</vt:lpstr>
      <vt:lpstr>Constellation Schema</vt:lpstr>
      <vt:lpstr>PowerPoint Presentation</vt:lpstr>
      <vt:lpstr>Household Fact Table</vt:lpstr>
      <vt:lpstr>Calamity Fact Table</vt:lpstr>
      <vt:lpstr>Member Fact Table</vt:lpstr>
      <vt:lpstr>ETL Process</vt:lpstr>
      <vt:lpstr>ETL Tool</vt:lpstr>
      <vt:lpstr>Location Dimension Table</vt:lpstr>
      <vt:lpstr>Household Fact Table</vt:lpstr>
      <vt:lpstr>Calamity Fact Table</vt:lpstr>
      <vt:lpstr>Member Fact Table</vt:lpstr>
      <vt:lpstr>OLAP Queries</vt:lpstr>
      <vt:lpstr>Base Query – Average Type of Household Factors per Location per House Type</vt:lpstr>
      <vt:lpstr>Rollup Query – Average Type of Household Factors per Location</vt:lpstr>
      <vt:lpstr>Rollup Query – Average Type of Household Factors per House Type</vt:lpstr>
      <vt:lpstr>Rollup Query – Average Type of Household Factors per Tenur Type</vt:lpstr>
      <vt:lpstr>Drill Down Query – Average Type of Household Factors per Location per House Type per Tenur Type</vt:lpstr>
      <vt:lpstr>Drill Down Query – Average Type of Household Factors per Location per House Type per Tenur Type per Household</vt:lpstr>
      <vt:lpstr>Slice and Dice Query – Average Type of Household Factors of Households Affected by “Bagyo” and did not Receive Aid</vt:lpstr>
      <vt:lpstr>Results and Analysis</vt:lpstr>
      <vt:lpstr>PowerPoint Presentation</vt:lpstr>
      <vt:lpstr>PowerPoint Presentation</vt:lpstr>
      <vt:lpstr>PowerPoint Presentation</vt:lpstr>
      <vt:lpstr>Analysis Summary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CBMS  Query Optimization</dc:title>
  <dc:creator>Kurt Aquino</dc:creator>
  <cp:lastModifiedBy>Kurt Aquino</cp:lastModifiedBy>
  <cp:revision>52</cp:revision>
  <dcterms:modified xsi:type="dcterms:W3CDTF">2016-04-04T16:46:15Z</dcterms:modified>
</cp:coreProperties>
</file>