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381" r:id="rId3"/>
    <p:sldId id="380" r:id="rId4"/>
    <p:sldId id="354" r:id="rId5"/>
    <p:sldId id="351" r:id="rId6"/>
    <p:sldId id="377" r:id="rId7"/>
    <p:sldId id="374" r:id="rId8"/>
    <p:sldId id="378" r:id="rId9"/>
    <p:sldId id="382" r:id="rId10"/>
    <p:sldId id="383" r:id="rId11"/>
    <p:sldId id="384" r:id="rId12"/>
    <p:sldId id="385" r:id="rId13"/>
    <p:sldId id="386" r:id="rId14"/>
    <p:sldId id="387" r:id="rId15"/>
    <p:sldId id="389" r:id="rId16"/>
  </p:sldIdLst>
  <p:sldSz cx="9144000" cy="5143500" type="screen16x9"/>
  <p:notesSz cx="6858000" cy="9144000"/>
  <p:embeddedFontLst>
    <p:embeddedFont>
      <p:font typeface="Average" panose="020B0604020202020204" charset="0"/>
      <p:regular r:id="rId18"/>
    </p:embeddedFont>
    <p:embeddedFont>
      <p:font typeface="Oswald" panose="020B0604020202020204" charset="0"/>
      <p:regular r:id="rId19"/>
      <p:bold r:id="rId20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rt Aquino" initials="KA" lastIdx="1" clrIdx="0">
    <p:extLst>
      <p:ext uri="{19B8F6BF-5375-455C-9EA6-DF929625EA0E}">
        <p15:presenceInfo xmlns:p15="http://schemas.microsoft.com/office/powerpoint/2012/main" userId="4c360aad37cfac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74F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09398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30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4350277" y="2855377"/>
            <a:ext cx="443588" cy="105632"/>
            <a:chOff x="4137525" y="2915950"/>
            <a:chExt cx="869099" cy="206999"/>
          </a:xfrm>
        </p:grpSpPr>
        <p:sp>
          <p:nvSpPr>
            <p:cNvPr id="10" name="Shape 10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401"/>
            </a:p>
          </p:txBody>
        </p:sp>
        <p:sp>
          <p:nvSpPr>
            <p:cNvPr id="11" name="Shape 11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401"/>
            </a:p>
          </p:txBody>
        </p:sp>
        <p:sp>
          <p:nvSpPr>
            <p:cNvPr id="12" name="Shape 12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401"/>
            </a:p>
          </p:txBody>
        </p:sp>
      </p:grp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71257" y="990802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0253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1" y="526351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3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chemeClr val="lt1"/>
                </a:solidFill>
              </a:rPr>
              <a:pPr/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2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6" tIns="91426" rIns="91426" bIns="91426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01"/>
          </a:p>
        </p:txBody>
      </p:sp>
      <p:cxnSp>
        <p:nvCxnSpPr>
          <p:cNvPr id="40" name="Shape 40"/>
          <p:cNvCxnSpPr/>
          <p:nvPr/>
        </p:nvCxnSpPr>
        <p:spPr>
          <a:xfrm>
            <a:off x="5029678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1" y="1081400"/>
            <a:ext cx="4045198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1"/>
            </a:lvl1pPr>
            <a:lvl2pPr algn="ctr">
              <a:spcBef>
                <a:spcPts val="0"/>
              </a:spcBef>
              <a:buSzPct val="100000"/>
              <a:defRPr sz="4201"/>
            </a:lvl2pPr>
            <a:lvl3pPr algn="ctr">
              <a:spcBef>
                <a:spcPts val="0"/>
              </a:spcBef>
              <a:buSzPct val="100000"/>
              <a:defRPr sz="4201"/>
            </a:lvl3pPr>
            <a:lvl4pPr algn="ctr">
              <a:spcBef>
                <a:spcPts val="0"/>
              </a:spcBef>
              <a:buSzPct val="100000"/>
              <a:defRPr sz="4201"/>
            </a:lvl4pPr>
            <a:lvl5pPr algn="ctr">
              <a:spcBef>
                <a:spcPts val="0"/>
              </a:spcBef>
              <a:buSzPct val="100000"/>
              <a:defRPr sz="4201"/>
            </a:lvl5pPr>
            <a:lvl6pPr algn="ctr">
              <a:spcBef>
                <a:spcPts val="0"/>
              </a:spcBef>
              <a:buSzPct val="100000"/>
              <a:defRPr sz="4201"/>
            </a:lvl6pPr>
            <a:lvl7pPr algn="ctr">
              <a:spcBef>
                <a:spcPts val="0"/>
              </a:spcBef>
              <a:buSzPct val="100000"/>
              <a:defRPr sz="4201"/>
            </a:lvl7pPr>
            <a:lvl8pPr algn="ctr">
              <a:spcBef>
                <a:spcPts val="0"/>
              </a:spcBef>
              <a:buSzPct val="100000"/>
              <a:defRPr sz="4201"/>
            </a:lvl8pPr>
            <a:lvl9pPr algn="ctr">
              <a:spcBef>
                <a:spcPts val="0"/>
              </a:spcBef>
              <a:buSzPct val="100000"/>
              <a:defRPr sz="4201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1" y="2845200"/>
            <a:ext cx="4045198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3" y="724202"/>
            <a:ext cx="3837001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3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chemeClr val="lt1"/>
                </a:solidFill>
              </a:rPr>
              <a:pPr/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3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4" y="1255275"/>
            <a:ext cx="8520599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4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0253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0253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4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4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90253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001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pPr algn="r"/>
              <a:t>‹#›</a:t>
            </a:fld>
            <a:endParaRPr lang="en" sz="1001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671257" y="990801"/>
            <a:ext cx="7801500" cy="1730100"/>
          </a:xfrm>
          <a:prstGeom prst="rect">
            <a:avLst/>
          </a:prstGeom>
        </p:spPr>
        <p:txBody>
          <a:bodyPr lIns="91426" tIns="91426" rIns="91426" bIns="91426" anchor="b" anchorCtr="0">
            <a:noAutofit/>
          </a:bodyPr>
          <a:lstStyle/>
          <a:p>
            <a:r>
              <a:rPr lang="en" dirty="0" smtClean="0"/>
              <a:t>Lexical Functional Grammar</a:t>
            </a:r>
            <a:endParaRPr lang="en" dirty="0"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1"/>
          </a:xfrm>
          <a:prstGeom prst="rect">
            <a:avLst/>
          </a:prstGeom>
        </p:spPr>
        <p:txBody>
          <a:bodyPr lIns="91426" tIns="91426" rIns="91426" bIns="91426" anchor="t" anchorCtr="0">
            <a:noAutofit/>
          </a:bodyPr>
          <a:lstStyle/>
          <a:p>
            <a:r>
              <a:rPr lang="en" sz="1401" dirty="0" smtClean="0"/>
              <a:t>AUTOMAT S18</a:t>
            </a:r>
            <a:endParaRPr lang="en" sz="1401" dirty="0"/>
          </a:p>
          <a:p>
            <a:endParaRPr lang="en" sz="1401" dirty="0"/>
          </a:p>
          <a:p>
            <a:r>
              <a:rPr lang="en" sz="1401" dirty="0"/>
              <a:t>Aquino, Kurt Neil</a:t>
            </a:r>
          </a:p>
          <a:p>
            <a:r>
              <a:rPr lang="en" sz="1401" dirty="0" smtClean="0"/>
              <a:t>Esquillo</a:t>
            </a:r>
            <a:r>
              <a:rPr lang="en" sz="1401" dirty="0"/>
              <a:t>, </a:t>
            </a:r>
            <a:r>
              <a:rPr lang="en" sz="1401" dirty="0" smtClean="0"/>
              <a:t>Lance </a:t>
            </a:r>
            <a:r>
              <a:rPr lang="en" sz="1401" dirty="0" smtClean="0"/>
              <a:t>Patrick</a:t>
            </a:r>
          </a:p>
          <a:p>
            <a:r>
              <a:rPr lang="en" sz="1401" dirty="0" smtClean="0"/>
              <a:t>Ramos, Luis Angelo</a:t>
            </a:r>
          </a:p>
          <a:p>
            <a:endParaRPr lang="en" sz="140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8"/>
          <p:cNvSpPr/>
          <p:nvPr/>
        </p:nvSpPr>
        <p:spPr>
          <a:xfrm>
            <a:off x="0" y="903643"/>
            <a:ext cx="9161099" cy="42398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3378" y="309661"/>
            <a:ext cx="5704994" cy="669286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en-US" sz="3200" dirty="0" smtClean="0">
                <a:solidFill>
                  <a:schemeClr val="tx1"/>
                </a:solidFill>
                <a:latin typeface="Oswald" panose="020B0604020202020204" charset="0"/>
              </a:rPr>
              <a:t>Formal Definition – Function </a:t>
            </a:r>
            <a:endParaRPr lang="en-US" sz="3200" dirty="0">
              <a:solidFill>
                <a:schemeClr val="tx1"/>
              </a:solidFill>
              <a:latin typeface="Oswald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378" y="1084579"/>
            <a:ext cx="8842787" cy="79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37474F"/>
                </a:solidFill>
                <a:latin typeface="Average" panose="020B0604020202020204" charset="0"/>
              </a:rPr>
              <a:t>The </a:t>
            </a:r>
            <a:r>
              <a:rPr lang="en-US" sz="1600" dirty="0">
                <a:solidFill>
                  <a:srgbClr val="37474F"/>
                </a:solidFill>
                <a:latin typeface="Average" panose="020B0604020202020204" charset="0"/>
              </a:rPr>
              <a:t>notion of function is borrowed from mathematics and computer science. A function is a rule that maps from one item to another. </a:t>
            </a:r>
            <a:endParaRPr lang="en-US" sz="1600" dirty="0" smtClean="0">
              <a:solidFill>
                <a:srgbClr val="37474F"/>
              </a:solidFill>
              <a:latin typeface="Average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378" y="1982159"/>
            <a:ext cx="848363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74F"/>
                </a:solidFill>
                <a:latin typeface="Average" panose="020B0604020202020204" charset="0"/>
              </a:rPr>
              <a:t>In LFG, grammatical functions are not defined by a tree; instead, they are primitive notions, meaning they cannot be derived. Every sentence has an f-structure that represents grammatical </a:t>
            </a:r>
            <a:r>
              <a:rPr lang="en-US" sz="1600" dirty="0" smtClean="0">
                <a:solidFill>
                  <a:srgbClr val="37474F"/>
                </a:solidFill>
                <a:latin typeface="Average" panose="020B0604020202020204" charset="0"/>
              </a:rPr>
              <a:t>functions.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474F"/>
              </a:solidFill>
              <a:latin typeface="Average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474F"/>
                </a:solidFill>
                <a:latin typeface="Average" panose="020B0604020202020204" charset="0"/>
              </a:rPr>
              <a:t>Grammatical functions are </a:t>
            </a:r>
            <a:r>
              <a:rPr lang="en-US" sz="1600" dirty="0">
                <a:solidFill>
                  <a:srgbClr val="37474F"/>
                </a:solidFill>
                <a:latin typeface="Average" panose="020B0604020202020204" charset="0"/>
              </a:rPr>
              <a:t>usually represented in what is called an Attribute Value Matrix (AVM); the item on the left is the attribute or function, the item on the right is the value attributed to that function</a:t>
            </a:r>
            <a:r>
              <a:rPr lang="en-US" sz="1600" dirty="0" smtClean="0">
                <a:solidFill>
                  <a:srgbClr val="37474F"/>
                </a:solidFill>
                <a:latin typeface="Average" panose="020B0604020202020204" charset="0"/>
              </a:rPr>
              <a:t>:</a:t>
            </a:r>
            <a:endParaRPr lang="en-US" sz="1600" dirty="0">
              <a:solidFill>
                <a:srgbClr val="37474F"/>
              </a:solidFill>
              <a:latin typeface="Average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474F"/>
              </a:solidFill>
              <a:latin typeface="Average" panose="020B0604020202020204" charset="0"/>
            </a:endParaRPr>
          </a:p>
          <a:p>
            <a:pPr algn="ctr"/>
            <a:r>
              <a:rPr lang="en-US" sz="1600" i="1" dirty="0" smtClean="0">
                <a:solidFill>
                  <a:srgbClr val="37474F"/>
                </a:solidFill>
                <a:latin typeface="Average" panose="020B0604020202020204" charset="0"/>
              </a:rPr>
              <a:t>Diana loves phonology.</a:t>
            </a:r>
          </a:p>
          <a:p>
            <a:pPr algn="ctr"/>
            <a:endParaRPr lang="en-US" sz="1600" i="1" dirty="0" smtClean="0">
              <a:solidFill>
                <a:srgbClr val="37474F"/>
              </a:solidFill>
              <a:latin typeface="Average" panose="020B0604020202020204" charset="0"/>
            </a:endParaRPr>
          </a:p>
          <a:p>
            <a:pPr algn="ctr"/>
            <a:r>
              <a:rPr lang="en-US" sz="1600" dirty="0">
                <a:solidFill>
                  <a:srgbClr val="37474F"/>
                </a:solidFill>
                <a:latin typeface="Average" panose="020B0604020202020204" charset="0"/>
              </a:rPr>
              <a:t>[SUBJ [PRED3 ‘Diana’]]</a:t>
            </a:r>
          </a:p>
        </p:txBody>
      </p:sp>
    </p:spTree>
    <p:extLst>
      <p:ext uri="{BB962C8B-B14F-4D97-AF65-F5344CB8AC3E}">
        <p14:creationId xmlns:p14="http://schemas.microsoft.com/office/powerpoint/2010/main" val="2776574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8"/>
          <p:cNvSpPr/>
          <p:nvPr/>
        </p:nvSpPr>
        <p:spPr>
          <a:xfrm>
            <a:off x="0" y="903643"/>
            <a:ext cx="9161099" cy="42398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3378" y="309661"/>
            <a:ext cx="5704994" cy="669286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en-US" sz="3200" dirty="0" smtClean="0">
                <a:solidFill>
                  <a:schemeClr val="tx1"/>
                </a:solidFill>
                <a:latin typeface="Oswald" panose="020B0604020202020204" charset="0"/>
              </a:rPr>
              <a:t>Formal Definition – Function</a:t>
            </a:r>
            <a:endParaRPr lang="en-US" sz="3200" dirty="0">
              <a:solidFill>
                <a:schemeClr val="tx1"/>
              </a:solidFill>
              <a:latin typeface="Oswald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378" y="1084579"/>
            <a:ext cx="8842787" cy="79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7474F"/>
                </a:solidFill>
                <a:latin typeface="Average" panose="020B0604020202020204" charset="0"/>
              </a:rPr>
              <a:t>Attributes can have various kinds of values, including other AVMs. For example, the value for the SUBJ function in the following sentence is a matrix containing other functions:</a:t>
            </a:r>
            <a:endParaRPr lang="en-US" sz="1600" dirty="0" smtClean="0">
              <a:solidFill>
                <a:srgbClr val="37474F"/>
              </a:solidFill>
              <a:latin typeface="Average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378" y="1982159"/>
            <a:ext cx="84836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37474F"/>
                </a:solidFill>
                <a:latin typeface="Average" panose="020B0604020202020204" charset="0"/>
              </a:rPr>
              <a:t>The professor loves </a:t>
            </a:r>
            <a:r>
              <a:rPr lang="en-US" sz="1600" i="1" dirty="0" smtClean="0">
                <a:solidFill>
                  <a:srgbClr val="37474F"/>
                </a:solidFill>
                <a:latin typeface="Average" panose="020B0604020202020204" charset="0"/>
              </a:rPr>
              <a:t>phonology.</a:t>
            </a:r>
          </a:p>
          <a:p>
            <a:pPr algn="ctr"/>
            <a:endParaRPr lang="en-US" sz="1600" i="1" dirty="0" smtClean="0">
              <a:solidFill>
                <a:srgbClr val="37474F"/>
              </a:solidFill>
              <a:latin typeface="Average" panose="020B0604020202020204" charset="0"/>
            </a:endParaRPr>
          </a:p>
          <a:p>
            <a:pPr algn="ctr"/>
            <a:endParaRPr lang="en-US" sz="1600" i="1" dirty="0">
              <a:solidFill>
                <a:srgbClr val="37474F"/>
              </a:solidFill>
              <a:latin typeface="Average" panose="020B0604020202020204" charset="0"/>
            </a:endParaRPr>
          </a:p>
          <a:p>
            <a:pPr algn="ctr"/>
            <a:endParaRPr lang="en-US" sz="1600" i="1" dirty="0" smtClean="0">
              <a:solidFill>
                <a:srgbClr val="37474F"/>
              </a:solidFill>
              <a:latin typeface="Average" panose="020B0604020202020204" charset="0"/>
            </a:endParaRPr>
          </a:p>
          <a:p>
            <a:pPr algn="ctr"/>
            <a:endParaRPr lang="en-US" sz="1600" i="1" dirty="0">
              <a:solidFill>
                <a:srgbClr val="37474F"/>
              </a:solidFill>
              <a:latin typeface="Average" panose="020B0604020202020204" charset="0"/>
            </a:endParaRPr>
          </a:p>
          <a:p>
            <a:pPr algn="ctr"/>
            <a:endParaRPr lang="en-US" sz="1600" i="1" dirty="0" smtClean="0">
              <a:solidFill>
                <a:srgbClr val="37474F"/>
              </a:solidFill>
              <a:latin typeface="Average" panose="020B0604020202020204" charset="0"/>
            </a:endParaRPr>
          </a:p>
          <a:p>
            <a:pPr algn="ctr"/>
            <a:endParaRPr lang="en-US" sz="1600" i="1" dirty="0" smtClean="0">
              <a:solidFill>
                <a:srgbClr val="37474F"/>
              </a:solidFill>
              <a:latin typeface="Averag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74F"/>
                </a:solidFill>
                <a:latin typeface="Average" panose="020B0604020202020204" charset="0"/>
              </a:rPr>
              <a:t>the function PRED tells the lexical content of the subject </a:t>
            </a:r>
            <a:r>
              <a:rPr lang="en-US" sz="1600" dirty="0" smtClean="0">
                <a:solidFill>
                  <a:srgbClr val="37474F"/>
                </a:solidFill>
                <a:latin typeface="Average" panose="020B0604020202020204" charset="0"/>
              </a:rPr>
              <a:t>NP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474F"/>
                </a:solidFill>
                <a:latin typeface="Average" panose="020B0604020202020204" charset="0"/>
              </a:rPr>
              <a:t>DEF </a:t>
            </a:r>
            <a:r>
              <a:rPr lang="en-US" sz="1600" dirty="0">
                <a:solidFill>
                  <a:srgbClr val="37474F"/>
                </a:solidFill>
                <a:latin typeface="Average" panose="020B0604020202020204" charset="0"/>
              </a:rPr>
              <a:t>tells you if it is definite or </a:t>
            </a:r>
            <a:r>
              <a:rPr lang="en-US" sz="1600" dirty="0" smtClean="0">
                <a:solidFill>
                  <a:srgbClr val="37474F"/>
                </a:solidFill>
                <a:latin typeface="Average" panose="020B0604020202020204" charset="0"/>
              </a:rPr>
              <a:t>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474F"/>
                </a:solidFill>
                <a:latin typeface="Average" panose="020B0604020202020204" charset="0"/>
              </a:rPr>
              <a:t>NUM </a:t>
            </a:r>
            <a:r>
              <a:rPr lang="en-US" sz="1600" dirty="0">
                <a:solidFill>
                  <a:srgbClr val="37474F"/>
                </a:solidFill>
                <a:latin typeface="Average" panose="020B0604020202020204" charset="0"/>
              </a:rPr>
              <a:t>tells you the number, etc.</a:t>
            </a:r>
          </a:p>
          <a:p>
            <a:pPr algn="ctr"/>
            <a:endParaRPr lang="en-US" sz="1600" i="1" dirty="0">
              <a:solidFill>
                <a:srgbClr val="37474F"/>
              </a:solidFill>
              <a:latin typeface="Average" panose="020B0604020202020204" charset="0"/>
            </a:endParaRPr>
          </a:p>
          <a:p>
            <a:pPr algn="ctr"/>
            <a:endParaRPr lang="en-US" sz="1600" i="1" dirty="0">
              <a:solidFill>
                <a:srgbClr val="37474F"/>
              </a:solidFill>
              <a:latin typeface="Average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023" y="2470509"/>
            <a:ext cx="2438740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8"/>
          <p:cNvSpPr/>
          <p:nvPr/>
        </p:nvSpPr>
        <p:spPr>
          <a:xfrm>
            <a:off x="0" y="903643"/>
            <a:ext cx="9161099" cy="42398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3378" y="309661"/>
            <a:ext cx="7781220" cy="669286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en-US" sz="3200" dirty="0" smtClean="0">
                <a:solidFill>
                  <a:schemeClr val="tx1"/>
                </a:solidFill>
                <a:latin typeface="Oswald" panose="020B0604020202020204" charset="0"/>
              </a:rPr>
              <a:t>Formal Definition – Functional Structures</a:t>
            </a:r>
            <a:endParaRPr lang="en-US" sz="3200" dirty="0">
              <a:solidFill>
                <a:schemeClr val="tx1"/>
              </a:solidFill>
              <a:latin typeface="Oswald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378" y="1084579"/>
            <a:ext cx="8842787" cy="422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7474F"/>
                </a:solidFill>
                <a:latin typeface="Average" panose="020B0604020202020204" charset="0"/>
              </a:rPr>
              <a:t>Functional Structures are the set of all the attribute value pairs for a sentence. </a:t>
            </a:r>
            <a:endParaRPr lang="en-US" sz="1600" dirty="0" smtClean="0">
              <a:solidFill>
                <a:srgbClr val="37474F"/>
              </a:solidFill>
              <a:latin typeface="Average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5200" y="1869409"/>
            <a:ext cx="32414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37474F"/>
                </a:solidFill>
                <a:latin typeface="Average" panose="020B0604020202020204" charset="0"/>
              </a:rPr>
              <a:t>The professor loves </a:t>
            </a:r>
            <a:r>
              <a:rPr lang="en-US" sz="1600" i="1" dirty="0" smtClean="0">
                <a:solidFill>
                  <a:srgbClr val="37474F"/>
                </a:solidFill>
                <a:latin typeface="Average" panose="020B0604020202020204" charset="0"/>
              </a:rPr>
              <a:t>phonology.</a:t>
            </a:r>
          </a:p>
          <a:p>
            <a:endParaRPr lang="en-US" sz="1600" i="1" dirty="0" smtClean="0">
              <a:solidFill>
                <a:srgbClr val="37474F"/>
              </a:solidFill>
              <a:latin typeface="Average" panose="020B0604020202020204" charset="0"/>
            </a:endParaRPr>
          </a:p>
          <a:p>
            <a:endParaRPr lang="en-US" sz="1600" i="1" dirty="0">
              <a:solidFill>
                <a:srgbClr val="37474F"/>
              </a:solidFill>
              <a:latin typeface="Average" panose="020B0604020202020204" charset="0"/>
            </a:endParaRPr>
          </a:p>
          <a:p>
            <a:endParaRPr lang="en-US" sz="1600" i="1" dirty="0" smtClean="0">
              <a:solidFill>
                <a:srgbClr val="37474F"/>
              </a:solidFill>
              <a:latin typeface="Average" panose="020B0604020202020204" charset="0"/>
            </a:endParaRPr>
          </a:p>
          <a:p>
            <a:endParaRPr lang="en-US" sz="1600" i="1" dirty="0">
              <a:solidFill>
                <a:srgbClr val="37474F"/>
              </a:solidFill>
              <a:latin typeface="Average" panose="020B0604020202020204" charset="0"/>
            </a:endParaRPr>
          </a:p>
          <a:p>
            <a:endParaRPr lang="en-US" sz="1600" i="1" dirty="0" smtClean="0">
              <a:solidFill>
                <a:srgbClr val="37474F"/>
              </a:solidFill>
              <a:latin typeface="Average" panose="020B0604020202020204" charset="0"/>
            </a:endParaRPr>
          </a:p>
          <a:p>
            <a:endParaRPr lang="en-US" sz="1600" i="1" dirty="0" smtClean="0">
              <a:solidFill>
                <a:srgbClr val="37474F"/>
              </a:solidFill>
              <a:latin typeface="Average" panose="020B0604020202020204" charset="0"/>
            </a:endParaRPr>
          </a:p>
          <a:p>
            <a:endParaRPr lang="en-US" sz="1600" i="1" dirty="0">
              <a:solidFill>
                <a:srgbClr val="37474F"/>
              </a:solidFill>
              <a:latin typeface="Average" panose="020B0604020202020204" charset="0"/>
            </a:endParaRPr>
          </a:p>
          <a:p>
            <a:endParaRPr lang="en-US" sz="1600" i="1" dirty="0">
              <a:solidFill>
                <a:srgbClr val="37474F"/>
              </a:solidFill>
              <a:latin typeface="Average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80" y="2327087"/>
            <a:ext cx="2737556" cy="1672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27754" y="2178878"/>
            <a:ext cx="43492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74F"/>
                </a:solidFill>
                <a:latin typeface="Average" panose="020B0604020202020204" charset="0"/>
              </a:rPr>
              <a:t>The topmost PRED function tells </a:t>
            </a:r>
            <a:r>
              <a:rPr lang="en-US" dirty="0" smtClean="0">
                <a:solidFill>
                  <a:srgbClr val="37474F"/>
                </a:solidFill>
                <a:latin typeface="Average" panose="020B0604020202020204" charset="0"/>
              </a:rPr>
              <a:t>what </a:t>
            </a:r>
            <a:r>
              <a:rPr lang="en-US" dirty="0">
                <a:solidFill>
                  <a:srgbClr val="37474F"/>
                </a:solidFill>
                <a:latin typeface="Average" panose="020B0604020202020204" charset="0"/>
              </a:rPr>
              <a:t>the predicate of the sentence </a:t>
            </a:r>
            <a:r>
              <a:rPr lang="en-US" dirty="0" smtClean="0">
                <a:solidFill>
                  <a:srgbClr val="37474F"/>
                </a:solidFill>
                <a:latin typeface="Average" panose="020B0604020202020204" charset="0"/>
              </a:rPr>
              <a:t>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7474F"/>
                </a:solidFill>
                <a:latin typeface="Average" panose="020B0604020202020204" charset="0"/>
              </a:rPr>
              <a:t>It </a:t>
            </a:r>
            <a:r>
              <a:rPr lang="en-US" dirty="0">
                <a:solidFill>
                  <a:srgbClr val="37474F"/>
                </a:solidFill>
                <a:latin typeface="Average" panose="020B0604020202020204" charset="0"/>
              </a:rPr>
              <a:t>also contains information about the a-structure of the </a:t>
            </a:r>
            <a:r>
              <a:rPr lang="en-US" dirty="0" smtClean="0">
                <a:solidFill>
                  <a:srgbClr val="37474F"/>
                </a:solidFill>
                <a:latin typeface="Average" panose="020B0604020202020204" charset="0"/>
              </a:rPr>
              <a:t>sentence.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7474F"/>
                </a:solidFill>
                <a:latin typeface="Average" panose="020B0604020202020204" charset="0"/>
              </a:rPr>
              <a:t>The </a:t>
            </a:r>
            <a:r>
              <a:rPr lang="en-US" dirty="0">
                <a:solidFill>
                  <a:srgbClr val="37474F"/>
                </a:solidFill>
                <a:latin typeface="Average" panose="020B0604020202020204" charset="0"/>
              </a:rPr>
              <a:t>TENSE feature tells you about the tense of the sentence. </a:t>
            </a:r>
            <a:endParaRPr lang="en-US" dirty="0" smtClean="0">
              <a:solidFill>
                <a:srgbClr val="37474F"/>
              </a:solidFill>
              <a:latin typeface="Average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7474F"/>
                </a:solidFill>
                <a:latin typeface="Average" panose="020B0604020202020204" charset="0"/>
              </a:rPr>
              <a:t>The </a:t>
            </a:r>
            <a:r>
              <a:rPr lang="en-US" dirty="0">
                <a:solidFill>
                  <a:srgbClr val="37474F"/>
                </a:solidFill>
                <a:latin typeface="Average" panose="020B0604020202020204" charset="0"/>
              </a:rPr>
              <a:t>SUBJ and OBJ functions have </a:t>
            </a:r>
            <a:r>
              <a:rPr lang="en-US" dirty="0" smtClean="0">
                <a:solidFill>
                  <a:srgbClr val="37474F"/>
                </a:solidFill>
                <a:latin typeface="Average" panose="020B0604020202020204" charset="0"/>
              </a:rPr>
              <a:t>submatrices containing their respective values.</a:t>
            </a:r>
            <a:endParaRPr lang="en-US" dirty="0">
              <a:solidFill>
                <a:srgbClr val="37474F"/>
              </a:solidFill>
              <a:latin typeface="Averag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743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8"/>
          <p:cNvSpPr/>
          <p:nvPr/>
        </p:nvSpPr>
        <p:spPr>
          <a:xfrm>
            <a:off x="0" y="903643"/>
            <a:ext cx="9161099" cy="42398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3378" y="309661"/>
            <a:ext cx="7781220" cy="669286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en-US" sz="3200" dirty="0" smtClean="0">
                <a:solidFill>
                  <a:schemeClr val="tx1"/>
                </a:solidFill>
                <a:latin typeface="Oswald" panose="020B0604020202020204" charset="0"/>
              </a:rPr>
              <a:t>Formal Definition – Functional Structures</a:t>
            </a:r>
            <a:endParaRPr lang="en-US" sz="3200" dirty="0">
              <a:solidFill>
                <a:schemeClr val="tx1"/>
              </a:solidFill>
              <a:latin typeface="Oswald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378" y="1084579"/>
            <a:ext cx="8842787" cy="79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7474F"/>
                </a:solidFill>
                <a:latin typeface="Average" panose="020B0604020202020204" charset="0"/>
              </a:rPr>
              <a:t>C-structures must be related to f-structures somehow</a:t>
            </a:r>
            <a:r>
              <a:rPr lang="en-US" sz="1600" dirty="0" smtClean="0">
                <a:solidFill>
                  <a:srgbClr val="37474F"/>
                </a:solidFill>
                <a:latin typeface="Average" panose="020B0604020202020204" charset="0"/>
              </a:rPr>
              <a:t>. </a:t>
            </a:r>
            <a:r>
              <a:rPr lang="en-US" sz="1600" dirty="0">
                <a:solidFill>
                  <a:srgbClr val="37474F"/>
                </a:solidFill>
                <a:latin typeface="Average" panose="020B0604020202020204" charset="0"/>
              </a:rPr>
              <a:t>Each lexical item is followed by the information it contributes by virtue of its lexical entry. </a:t>
            </a:r>
            <a:endParaRPr lang="en-US" sz="1600" dirty="0" smtClean="0">
              <a:solidFill>
                <a:srgbClr val="37474F"/>
              </a:solidFill>
              <a:latin typeface="Average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4771" y="2102200"/>
            <a:ext cx="3804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7474F"/>
                </a:solidFill>
                <a:latin typeface="Average" panose="020B0604020202020204" charset="0"/>
              </a:rPr>
              <a:t>Multiple </a:t>
            </a:r>
            <a:r>
              <a:rPr lang="en-US" dirty="0">
                <a:solidFill>
                  <a:srgbClr val="37474F"/>
                </a:solidFill>
                <a:latin typeface="Average" panose="020B0604020202020204" charset="0"/>
              </a:rPr>
              <a:t>nodes in the tree can correspond to the same (sub) AVM:</a:t>
            </a: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23" y="2804729"/>
            <a:ext cx="3677745" cy="21464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7223" y="2089213"/>
            <a:ext cx="386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74F"/>
                </a:solidFill>
                <a:latin typeface="Average" panose="020B0604020202020204" charset="0"/>
              </a:rPr>
              <a:t>Each of these variables corresponds to a pair of matrix brackets in the </a:t>
            </a:r>
            <a:r>
              <a:rPr lang="en-US" dirty="0" smtClean="0">
                <a:solidFill>
                  <a:srgbClr val="37474F"/>
                </a:solidFill>
                <a:latin typeface="Average" panose="020B0604020202020204" charset="0"/>
              </a:rPr>
              <a:t>f-structure:</a:t>
            </a:r>
            <a:endParaRPr lang="en-US" dirty="0">
              <a:solidFill>
                <a:srgbClr val="37474F"/>
              </a:solidFill>
              <a:latin typeface="Average" panose="020B060402020202020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504" y="2787101"/>
            <a:ext cx="3737218" cy="195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57" y="2133307"/>
            <a:ext cx="3926541" cy="790777"/>
          </a:xfrm>
        </p:spPr>
        <p:txBody>
          <a:bodyPr/>
          <a:lstStyle/>
          <a:p>
            <a:r>
              <a:rPr lang="en-US" sz="3600" dirty="0" smtClean="0"/>
              <a:t>Sample Applications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33745" y="4383739"/>
            <a:ext cx="666974" cy="22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833745" y="738199"/>
            <a:ext cx="4045198" cy="3871451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Clr>
                <a:srgbClr val="37474F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474F"/>
                </a:solidFill>
              </a:rPr>
              <a:t>In addition to grammatical modularity, another underlying principle of LFG theory is that grammatical information grows monotonically (</a:t>
            </a:r>
            <a:r>
              <a:rPr lang="en-US" sz="1400" dirty="0" smtClean="0">
                <a:solidFill>
                  <a:srgbClr val="37474F"/>
                </a:solidFill>
              </a:rPr>
              <a:t>Bresnan, 2001), </a:t>
            </a:r>
            <a:r>
              <a:rPr lang="en-US" sz="1400" dirty="0">
                <a:solidFill>
                  <a:srgbClr val="37474F"/>
                </a:solidFill>
              </a:rPr>
              <a:t>which means that it grows in an information-preserving </a:t>
            </a:r>
            <a:r>
              <a:rPr lang="en-US" sz="1400" dirty="0" smtClean="0">
                <a:solidFill>
                  <a:srgbClr val="37474F"/>
                </a:solidFill>
              </a:rPr>
              <a:t>manner.</a:t>
            </a:r>
          </a:p>
          <a:p>
            <a:pPr algn="just">
              <a:lnSpc>
                <a:spcPct val="150000"/>
              </a:lnSpc>
              <a:buClr>
                <a:srgbClr val="37474F"/>
              </a:buClr>
            </a:pPr>
            <a:endParaRPr lang="en-US" sz="1400" dirty="0">
              <a:solidFill>
                <a:srgbClr val="37474F"/>
              </a:solidFill>
            </a:endParaRPr>
          </a:p>
          <a:p>
            <a:pPr marL="285750" indent="-285750" algn="just">
              <a:lnSpc>
                <a:spcPct val="150000"/>
              </a:lnSpc>
              <a:buClr>
                <a:srgbClr val="37474F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37474F"/>
                </a:solidFill>
              </a:rPr>
              <a:t>LFG </a:t>
            </a:r>
            <a:r>
              <a:rPr lang="en-US" sz="1400" dirty="0">
                <a:solidFill>
                  <a:srgbClr val="37474F"/>
                </a:solidFill>
              </a:rPr>
              <a:t>has a number of features that make it an attractive and useful framework for grammatical description, and for </a:t>
            </a:r>
            <a:r>
              <a:rPr lang="en-US" sz="1400" dirty="0" smtClean="0">
                <a:solidFill>
                  <a:srgbClr val="37474F"/>
                </a:solidFill>
              </a:rPr>
              <a:t>translation</a:t>
            </a:r>
            <a:r>
              <a:rPr lang="en-US" sz="1400" dirty="0">
                <a:solidFill>
                  <a:srgbClr val="37474F"/>
                </a:solidFill>
              </a:rPr>
              <a:t> </a:t>
            </a:r>
            <a:r>
              <a:rPr lang="en-US" sz="1400" dirty="0" smtClean="0">
                <a:solidFill>
                  <a:srgbClr val="37474F"/>
                </a:solidFill>
              </a:rPr>
              <a:t>(Kroeger, 2007).</a:t>
            </a:r>
            <a:endParaRPr lang="en-US" sz="1400" dirty="0" smtClean="0">
              <a:solidFill>
                <a:srgbClr val="3747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593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8"/>
          <p:cNvSpPr/>
          <p:nvPr/>
        </p:nvSpPr>
        <p:spPr>
          <a:xfrm>
            <a:off x="0" y="903643"/>
            <a:ext cx="9161099" cy="42398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3378" y="309661"/>
            <a:ext cx="9050622" cy="669286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en-US" sz="3200" dirty="0" smtClean="0">
                <a:solidFill>
                  <a:schemeClr val="tx1"/>
                </a:solidFill>
                <a:latin typeface="Oswald" panose="020B0604020202020204" charset="0"/>
              </a:rPr>
              <a:t>Sample Applications – IBM Watson: Jeopardy!</a:t>
            </a:r>
            <a:endParaRPr lang="en-US" sz="3200" dirty="0">
              <a:solidFill>
                <a:schemeClr val="tx1"/>
              </a:solidFill>
              <a:latin typeface="Oswald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378" y="1084579"/>
            <a:ext cx="88427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74F"/>
                </a:solidFill>
                <a:latin typeface="Average" panose="020B0604020202020204" charset="0"/>
              </a:rPr>
              <a:t>IBM Research undertook a challenge to build a computer system that could compete at the human champion level in real time on the American TV quiz show, Jeopardy.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474F"/>
                </a:solidFill>
                <a:latin typeface="Average" panose="020B0604020202020204" charset="0"/>
              </a:rPr>
              <a:t>Although </a:t>
            </a:r>
            <a:r>
              <a:rPr lang="en-US" sz="1600" dirty="0">
                <a:solidFill>
                  <a:srgbClr val="37474F"/>
                </a:solidFill>
                <a:latin typeface="Average" panose="020B0604020202020204" charset="0"/>
              </a:rPr>
              <a:t>LFG was not directly used, similar functions and </a:t>
            </a:r>
            <a:r>
              <a:rPr lang="en-US" sz="1600" dirty="0" smtClean="0">
                <a:solidFill>
                  <a:srgbClr val="37474F"/>
                </a:solidFill>
                <a:latin typeface="Average" panose="020B0604020202020204" charset="0"/>
              </a:rPr>
              <a:t>structures, </a:t>
            </a:r>
            <a:r>
              <a:rPr lang="en-US" sz="1600" dirty="0">
                <a:solidFill>
                  <a:srgbClr val="37474F"/>
                </a:solidFill>
                <a:latin typeface="Average" panose="020B0604020202020204" charset="0"/>
              </a:rPr>
              <a:t>AI in the sense that both LFG and NLP covers generative grammar and grammar </a:t>
            </a:r>
            <a:r>
              <a:rPr lang="en-US" sz="1600" dirty="0" smtClean="0">
                <a:solidFill>
                  <a:srgbClr val="37474F"/>
                </a:solidFill>
                <a:latin typeface="Average" panose="020B0604020202020204" charset="0"/>
              </a:rPr>
              <a:t>framework, </a:t>
            </a:r>
            <a:r>
              <a:rPr lang="en-US" sz="1600" dirty="0">
                <a:solidFill>
                  <a:srgbClr val="37474F"/>
                </a:solidFill>
                <a:latin typeface="Average" panose="020B0604020202020204" charset="0"/>
              </a:rPr>
              <a:t>were used for the generation of </a:t>
            </a:r>
            <a:r>
              <a:rPr lang="en-US" sz="1600" dirty="0" smtClean="0">
                <a:solidFill>
                  <a:srgbClr val="37474F"/>
                </a:solidFill>
                <a:latin typeface="Average" panose="020B0604020202020204" charset="0"/>
              </a:rPr>
              <a:t>the AI.</a:t>
            </a:r>
          </a:p>
          <a:p>
            <a:pPr marL="285750" indent="-285750">
              <a:lnSpc>
                <a:spcPct val="150000"/>
              </a:lnSpc>
              <a:buClr>
                <a:srgbClr val="37474F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74F"/>
                </a:solidFill>
                <a:latin typeface="Average" panose="020B0604020202020204" charset="0"/>
              </a:rPr>
              <a:t>The extent of the challenge includes fielding a real-time automatic contestant on the show, not merely a laboratory </a:t>
            </a:r>
            <a:r>
              <a:rPr lang="en-US" sz="1600" dirty="0" smtClean="0">
                <a:solidFill>
                  <a:srgbClr val="37474F"/>
                </a:solidFill>
                <a:latin typeface="Average" panose="020B0604020202020204" charset="0"/>
              </a:rPr>
              <a:t>exercise.</a:t>
            </a:r>
          </a:p>
          <a:p>
            <a:pPr marL="285750" indent="-285750">
              <a:lnSpc>
                <a:spcPct val="150000"/>
              </a:lnSpc>
              <a:buClr>
                <a:srgbClr val="37474F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474F"/>
                </a:solidFill>
                <a:latin typeface="Average" panose="020B0604020202020204" charset="0"/>
              </a:rPr>
              <a:t>After </a:t>
            </a:r>
            <a:r>
              <a:rPr lang="en-US" sz="1600" dirty="0">
                <a:solidFill>
                  <a:srgbClr val="37474F"/>
                </a:solidFill>
                <a:latin typeface="Average" panose="020B0604020202020204" charset="0"/>
              </a:rPr>
              <a:t>three years of intense research and development by a core team of about 20 researchers, Watson is performing at human expert levels in terms of precision, confidence, and speed at the Jeopardy quiz show.</a:t>
            </a:r>
            <a:endParaRPr lang="en-US" sz="1600" dirty="0" smtClean="0">
              <a:solidFill>
                <a:srgbClr val="37474F"/>
              </a:solidFill>
              <a:latin typeface="Averag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1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5157" y="1341515"/>
            <a:ext cx="71161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  <a:latin typeface="Average" panose="020B0604020202020204" charset="0"/>
              </a:rPr>
              <a:t>In </a:t>
            </a:r>
            <a:r>
              <a:rPr lang="en-US" sz="2400" i="1" dirty="0">
                <a:solidFill>
                  <a:schemeClr val="tx1"/>
                </a:solidFill>
                <a:latin typeface="Average" panose="020B0604020202020204" charset="0"/>
              </a:rPr>
              <a:t>learning their native language, children develop a remarkable set of </a:t>
            </a:r>
            <a:r>
              <a:rPr lang="en-US" sz="2400" i="1" dirty="0" smtClean="0">
                <a:solidFill>
                  <a:schemeClr val="tx1"/>
                </a:solidFill>
                <a:latin typeface="Average" panose="020B0604020202020204" charset="0"/>
              </a:rPr>
              <a:t>capabilities.</a:t>
            </a:r>
          </a:p>
          <a:p>
            <a:pPr algn="ctr"/>
            <a:endParaRPr lang="en-US" sz="2400" i="1" dirty="0" smtClean="0">
              <a:solidFill>
                <a:schemeClr val="tx1"/>
              </a:solidFill>
              <a:latin typeface="Average" panose="020B0604020202020204" charset="0"/>
            </a:endParaRPr>
          </a:p>
          <a:p>
            <a:pPr algn="ctr"/>
            <a:r>
              <a:rPr lang="en-US" sz="2400" i="1" dirty="0">
                <a:solidFill>
                  <a:schemeClr val="tx1"/>
                </a:solidFill>
                <a:latin typeface="Average" panose="020B0604020202020204" charset="0"/>
              </a:rPr>
              <a:t>T</a:t>
            </a:r>
            <a:r>
              <a:rPr lang="en-US" sz="2400" i="1" dirty="0" smtClean="0">
                <a:solidFill>
                  <a:schemeClr val="tx1"/>
                </a:solidFill>
                <a:latin typeface="Average" panose="020B0604020202020204" charset="0"/>
              </a:rPr>
              <a:t>hey </a:t>
            </a:r>
            <a:r>
              <a:rPr lang="en-US" sz="2400" i="1" dirty="0">
                <a:solidFill>
                  <a:schemeClr val="tx1"/>
                </a:solidFill>
                <a:latin typeface="Average" panose="020B0604020202020204" charset="0"/>
              </a:rPr>
              <a:t>acquire knowledge and skills that enable them to produce and comprehend </a:t>
            </a:r>
            <a:r>
              <a:rPr lang="en-US" sz="2400" i="1" dirty="0" smtClean="0">
                <a:solidFill>
                  <a:schemeClr val="tx1"/>
                </a:solidFill>
                <a:latin typeface="Average" panose="020B0604020202020204" charset="0"/>
              </a:rPr>
              <a:t>understandable utterances as they grow, </a:t>
            </a:r>
            <a:r>
              <a:rPr lang="en-US" sz="2400" i="1" dirty="0">
                <a:solidFill>
                  <a:schemeClr val="tx1"/>
                </a:solidFill>
                <a:latin typeface="Average" panose="020B0604020202020204" charset="0"/>
              </a:rPr>
              <a:t>and make subtle judgments </a:t>
            </a:r>
            <a:r>
              <a:rPr lang="en-US" sz="2400" i="1" dirty="0" smtClean="0">
                <a:solidFill>
                  <a:schemeClr val="tx1"/>
                </a:solidFill>
                <a:latin typeface="Average" panose="020B0604020202020204" charset="0"/>
              </a:rPr>
              <a:t>as they learn.</a:t>
            </a:r>
            <a:endParaRPr lang="en-US" sz="2400" i="1" dirty="0">
              <a:solidFill>
                <a:schemeClr val="tx1"/>
              </a:solidFill>
              <a:latin typeface="Averag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9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8"/>
          <p:cNvSpPr/>
          <p:nvPr/>
        </p:nvSpPr>
        <p:spPr>
          <a:xfrm>
            <a:off x="0" y="903643"/>
            <a:ext cx="9161099" cy="42398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3378" y="309661"/>
            <a:ext cx="5704994" cy="669286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en-US" sz="3200" dirty="0" smtClean="0">
                <a:solidFill>
                  <a:schemeClr val="tx1"/>
                </a:solidFill>
                <a:latin typeface="Oswald" panose="020B0604020202020204" charset="0"/>
              </a:rPr>
              <a:t>Introduction</a:t>
            </a:r>
            <a:endParaRPr lang="en-US" sz="3200" dirty="0">
              <a:solidFill>
                <a:schemeClr val="tx1"/>
              </a:solidFill>
              <a:latin typeface="Oswald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378" y="1443838"/>
            <a:ext cx="884278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800" dirty="0">
              <a:solidFill>
                <a:srgbClr val="37474F"/>
              </a:solidFill>
              <a:latin typeface="Average" panose="020B0604020202020204" charset="0"/>
            </a:endParaRPr>
          </a:p>
          <a:p>
            <a:pPr algn="just"/>
            <a:r>
              <a:rPr lang="en-US" sz="1800" dirty="0">
                <a:solidFill>
                  <a:srgbClr val="37474F"/>
                </a:solidFill>
                <a:latin typeface="Average" panose="020B0604020202020204" charset="0"/>
              </a:rPr>
              <a:t>Kaplan and Bresnan (1982) have adopted what they call the Competence Hypothesis as a methodological principle in order to formulate an explanatory conjecture of the mental operations that perform linguistic abilities</a:t>
            </a:r>
            <a:r>
              <a:rPr lang="en-US" sz="1800" dirty="0" smtClean="0">
                <a:solidFill>
                  <a:srgbClr val="37474F"/>
                </a:solidFill>
                <a:latin typeface="Average" panose="020B0604020202020204" charset="0"/>
              </a:rPr>
              <a:t>.</a:t>
            </a:r>
          </a:p>
          <a:p>
            <a:pPr algn="just"/>
            <a:endParaRPr lang="en-US" sz="1800" dirty="0">
              <a:solidFill>
                <a:srgbClr val="37474F"/>
              </a:solidFill>
              <a:latin typeface="Average" panose="020B0604020202020204" charset="0"/>
            </a:endParaRPr>
          </a:p>
          <a:p>
            <a:pPr algn="just"/>
            <a:r>
              <a:rPr lang="en-US" sz="1800" dirty="0">
                <a:solidFill>
                  <a:srgbClr val="37474F"/>
                </a:solidFill>
                <a:latin typeface="Average" panose="020B0604020202020204" charset="0"/>
              </a:rPr>
              <a:t>In keeping with the Competence Hypothesis, the formalism called Lexical Functional Grammar (LFG) has been designed to serve as a medium for expressing and explaining important generalizations about the syntax of human languages and thus to serve as a vehicle for independent linguistic research.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rgbClr val="37474F"/>
              </a:solidFill>
              <a:latin typeface="Averag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95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282" y="2176362"/>
            <a:ext cx="1850315" cy="790777"/>
          </a:xfrm>
        </p:spPr>
        <p:txBody>
          <a:bodyPr/>
          <a:lstStyle/>
          <a:p>
            <a:r>
              <a:rPr lang="en-US" sz="3600" dirty="0" smtClean="0"/>
              <a:t>Abstract</a:t>
            </a:r>
            <a:endParaRPr lang="en-US" sz="36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801473" y="754337"/>
            <a:ext cx="4045198" cy="2333108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Clr>
                <a:srgbClr val="37474F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74F"/>
                </a:solidFill>
              </a:rPr>
              <a:t>Lexical Functional Grammar (LFG) is a grammar framework in theoretical linguistics, and is one of the varieties of generative </a:t>
            </a:r>
            <a:r>
              <a:rPr lang="en-US" sz="1600" dirty="0" smtClean="0">
                <a:solidFill>
                  <a:srgbClr val="37474F"/>
                </a:solidFill>
              </a:rPr>
              <a:t>grammar.</a:t>
            </a:r>
          </a:p>
          <a:p>
            <a:pPr marL="342900" indent="-342900" algn="just">
              <a:lnSpc>
                <a:spcPct val="150000"/>
              </a:lnSpc>
              <a:buClr>
                <a:srgbClr val="37474F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474F"/>
                </a:solidFill>
              </a:rPr>
              <a:t>LFG </a:t>
            </a:r>
            <a:r>
              <a:rPr lang="en-US" sz="1600" dirty="0">
                <a:solidFill>
                  <a:srgbClr val="37474F"/>
                </a:solidFill>
              </a:rPr>
              <a:t>views language as being made up of multiple dimensions of structure. </a:t>
            </a:r>
            <a:endParaRPr lang="en-US" sz="1600" dirty="0" smtClean="0">
              <a:solidFill>
                <a:srgbClr val="37474F"/>
              </a:solidFill>
            </a:endParaRPr>
          </a:p>
          <a:p>
            <a:pPr marL="342900" indent="-342900" algn="just">
              <a:lnSpc>
                <a:spcPct val="150000"/>
              </a:lnSpc>
              <a:buClr>
                <a:srgbClr val="37474F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474F"/>
                </a:solidFill>
              </a:rPr>
              <a:t>Each </a:t>
            </a:r>
            <a:r>
              <a:rPr lang="en-US" sz="1600" dirty="0">
                <a:solidFill>
                  <a:srgbClr val="37474F"/>
                </a:solidFill>
              </a:rPr>
              <a:t>of these dimensions is represented as a distinct structure with its own rules, concepts, and form.</a:t>
            </a:r>
            <a:endParaRPr lang="en-US" sz="1600" dirty="0" smtClean="0">
              <a:solidFill>
                <a:srgbClr val="37474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27002" y="4378362"/>
            <a:ext cx="666974" cy="22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8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8"/>
          <p:cNvSpPr/>
          <p:nvPr/>
        </p:nvSpPr>
        <p:spPr>
          <a:xfrm>
            <a:off x="0" y="903643"/>
            <a:ext cx="9161099" cy="42398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3378" y="309661"/>
            <a:ext cx="5704994" cy="669286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en-US" sz="3200" dirty="0" smtClean="0">
                <a:solidFill>
                  <a:schemeClr val="tx1"/>
                </a:solidFill>
                <a:latin typeface="Oswald" panose="020B0604020202020204" charset="0"/>
              </a:rPr>
              <a:t>Abstract</a:t>
            </a:r>
            <a:endParaRPr lang="en-US" sz="3200" dirty="0">
              <a:solidFill>
                <a:schemeClr val="tx1"/>
              </a:solidFill>
              <a:latin typeface="Oswald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378" y="1084579"/>
            <a:ext cx="88427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7474F"/>
                </a:solidFill>
                <a:latin typeface="Average" panose="020B0604020202020204" charset="0"/>
              </a:rPr>
              <a:t>LFG assumes two different ways of representing syntactic structure, the constituent structure or c-structure and the functional structure or f-structure. These two structures constitute two subsystems of the overall system of linguistic structures</a:t>
            </a:r>
            <a:r>
              <a:rPr lang="en-US" sz="1600" dirty="0" smtClean="0">
                <a:solidFill>
                  <a:srgbClr val="37474F"/>
                </a:solidFill>
                <a:latin typeface="Average" panose="020B060402020202020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37474F"/>
              </a:solidFill>
              <a:latin typeface="Average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474F"/>
                </a:solidFill>
                <a:latin typeface="Average" panose="020B0604020202020204" charset="0"/>
              </a:rPr>
              <a:t>Functional </a:t>
            </a:r>
            <a:r>
              <a:rPr lang="en-US" sz="1600" dirty="0">
                <a:solidFill>
                  <a:srgbClr val="37474F"/>
                </a:solidFill>
                <a:latin typeface="Average" panose="020B0604020202020204" charset="0"/>
              </a:rPr>
              <a:t>structure is the abstract functional syntactic organization of the sentence, familiar from traditional grammatical descriptions, representing syntactic predicate-argument structure and functional relations like subject and object.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474F"/>
              </a:solidFill>
              <a:latin typeface="Average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74F"/>
                </a:solidFill>
                <a:latin typeface="Average" panose="020B0604020202020204" charset="0"/>
              </a:rPr>
              <a:t>Constituent structure is the overt, more concrete level of linear and hierarchical organization of words into phrases.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37474F"/>
              </a:solidFill>
              <a:latin typeface="Averag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43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6673" y="1933261"/>
            <a:ext cx="69333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i="1" dirty="0" smtClean="0">
                <a:solidFill>
                  <a:schemeClr val="tx1">
                    <a:lumMod val="95000"/>
                  </a:schemeClr>
                </a:solidFill>
                <a:latin typeface="Average" panose="020B0604020202020204" charset="0"/>
              </a:rPr>
              <a:t>“Recent 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  <a:latin typeface="Average" panose="020B0604020202020204" charset="0"/>
              </a:rPr>
              <a:t>LFG work includes investigations of argument structure, semantic structure, and other linguistic structures and their relation to c-structure and f-structure</a:t>
            </a:r>
            <a:r>
              <a:rPr lang="en-US" sz="2000" i="1" dirty="0" smtClean="0">
                <a:solidFill>
                  <a:schemeClr val="tx1">
                    <a:lumMod val="95000"/>
                  </a:schemeClr>
                </a:solidFill>
                <a:latin typeface="Average" panose="020B0604020202020204" charset="0"/>
              </a:rPr>
              <a:t>.”</a:t>
            </a:r>
            <a:endParaRPr lang="en-US" sz="2000" i="1" dirty="0">
              <a:solidFill>
                <a:schemeClr val="tx1">
                  <a:lumMod val="95000"/>
                </a:schemeClr>
              </a:solidFill>
              <a:latin typeface="Averag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9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2" y="2165580"/>
            <a:ext cx="3324113" cy="790777"/>
          </a:xfrm>
        </p:spPr>
        <p:txBody>
          <a:bodyPr/>
          <a:lstStyle/>
          <a:p>
            <a:r>
              <a:rPr lang="en-US" sz="3600" dirty="0" smtClean="0"/>
              <a:t>Formal Definition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33745" y="4383739"/>
            <a:ext cx="666974" cy="22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833745" y="512288"/>
            <a:ext cx="4045198" cy="3871451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Clr>
                <a:srgbClr val="37474F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474F"/>
                </a:solidFill>
              </a:rPr>
              <a:t>Lexical-Functional Grammar (LFG) was first developed in the 1970’s by Joan Bresnan, a linguist at MIT, and Ron Kaplan, a psychologist at Harvard. </a:t>
            </a:r>
            <a:endParaRPr lang="en-US" sz="1400" dirty="0" smtClean="0">
              <a:solidFill>
                <a:srgbClr val="37474F"/>
              </a:solidFill>
            </a:endParaRPr>
          </a:p>
          <a:p>
            <a:pPr algn="just">
              <a:lnSpc>
                <a:spcPct val="150000"/>
              </a:lnSpc>
              <a:buClr>
                <a:srgbClr val="37474F"/>
              </a:buClr>
            </a:pPr>
            <a:endParaRPr lang="en-US" sz="1400" dirty="0" smtClean="0">
              <a:solidFill>
                <a:srgbClr val="37474F"/>
              </a:solidFill>
            </a:endParaRPr>
          </a:p>
          <a:p>
            <a:pPr marL="342900" indent="-342900" algn="just">
              <a:lnSpc>
                <a:spcPct val="150000"/>
              </a:lnSpc>
              <a:buClr>
                <a:srgbClr val="37474F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474F"/>
                </a:solidFill>
              </a:rPr>
              <a:t>Bresnan and Kaplan were concerned with the related issues of psychological plausibility and computational tractability</a:t>
            </a:r>
            <a:r>
              <a:rPr lang="en-US" sz="1400" dirty="0" smtClean="0">
                <a:solidFill>
                  <a:srgbClr val="37474F"/>
                </a:solidFill>
              </a:rPr>
              <a:t>.</a:t>
            </a:r>
          </a:p>
          <a:p>
            <a:pPr algn="just">
              <a:lnSpc>
                <a:spcPct val="150000"/>
              </a:lnSpc>
              <a:buClr>
                <a:srgbClr val="37474F"/>
              </a:buClr>
            </a:pPr>
            <a:endParaRPr lang="en-US" sz="1400" dirty="0" smtClean="0">
              <a:solidFill>
                <a:srgbClr val="37474F"/>
              </a:solidFill>
            </a:endParaRPr>
          </a:p>
          <a:p>
            <a:pPr marL="342900" indent="-342900" algn="just">
              <a:lnSpc>
                <a:spcPct val="150000"/>
              </a:lnSpc>
              <a:buClr>
                <a:srgbClr val="37474F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474F"/>
                </a:solidFill>
              </a:rPr>
              <a:t>They wanted to create a theory that could form the basis of a realistic model for linguistic learnability and language processing. </a:t>
            </a:r>
            <a:endParaRPr lang="en-US" sz="1400" dirty="0" smtClean="0">
              <a:solidFill>
                <a:srgbClr val="3747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375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8"/>
          <p:cNvSpPr/>
          <p:nvPr/>
        </p:nvSpPr>
        <p:spPr>
          <a:xfrm>
            <a:off x="0" y="903643"/>
            <a:ext cx="9161099" cy="42398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3378" y="309661"/>
            <a:ext cx="5704994" cy="669286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en-US" sz="3200" dirty="0" smtClean="0">
                <a:solidFill>
                  <a:schemeClr val="tx1"/>
                </a:solidFill>
                <a:latin typeface="Oswald" panose="020B0604020202020204" charset="0"/>
              </a:rPr>
              <a:t>Formal Definition – Lexicon </a:t>
            </a:r>
            <a:endParaRPr lang="en-US" sz="3200" dirty="0">
              <a:solidFill>
                <a:schemeClr val="tx1"/>
              </a:solidFill>
              <a:latin typeface="Oswald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378" y="1084579"/>
            <a:ext cx="8842787" cy="79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37474F"/>
                </a:solidFill>
                <a:latin typeface="Average" panose="020B0604020202020204" charset="0"/>
              </a:rPr>
              <a:t>All </a:t>
            </a:r>
            <a:r>
              <a:rPr lang="en-US" sz="1600" dirty="0">
                <a:solidFill>
                  <a:srgbClr val="37474F"/>
                </a:solidFill>
                <a:latin typeface="Average" panose="020B0604020202020204" charset="0"/>
              </a:rPr>
              <a:t>the information that ends up in an f-structure starts out in the lexical entries of the words that compose the </a:t>
            </a:r>
            <a:r>
              <a:rPr lang="en-US" sz="1600" dirty="0" smtClean="0">
                <a:solidFill>
                  <a:srgbClr val="37474F"/>
                </a:solidFill>
                <a:latin typeface="Average" panose="020B0604020202020204" charset="0"/>
              </a:rPr>
              <a:t>sentence.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3636" y="2181659"/>
            <a:ext cx="41739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37474F"/>
                </a:solidFill>
                <a:latin typeface="Average" panose="020B0604020202020204" charset="0"/>
              </a:rPr>
              <a:t>An example of a lexical entry for the verb “loves”: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37474F"/>
              </a:solidFill>
              <a:latin typeface="Average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7474F"/>
                </a:solidFill>
                <a:latin typeface="Average" panose="020B0604020202020204" charset="0"/>
              </a:rPr>
              <a:t>loves:      V	(↑PRED) = ‘love &lt;(↑SUBJ),( ↑OBJ)&gt;’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7474F"/>
                </a:solidFill>
                <a:latin typeface="Average" panose="020B0604020202020204" charset="0"/>
              </a:rPr>
              <a:t>	</a:t>
            </a:r>
            <a:r>
              <a:rPr lang="en-US" dirty="0" smtClean="0">
                <a:solidFill>
                  <a:srgbClr val="37474F"/>
                </a:solidFill>
                <a:latin typeface="Average" panose="020B0604020202020204" charset="0"/>
              </a:rPr>
              <a:t>(</a:t>
            </a:r>
            <a:r>
              <a:rPr lang="en-US" dirty="0">
                <a:solidFill>
                  <a:srgbClr val="37474F"/>
                </a:solidFill>
                <a:latin typeface="Average" panose="020B0604020202020204" charset="0"/>
              </a:rPr>
              <a:t>↑TENSE) = present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7474F"/>
                </a:solidFill>
                <a:latin typeface="Average" panose="020B0604020202020204" charset="0"/>
              </a:rPr>
              <a:t>	</a:t>
            </a:r>
            <a:r>
              <a:rPr lang="en-US" dirty="0" smtClean="0">
                <a:solidFill>
                  <a:srgbClr val="37474F"/>
                </a:solidFill>
                <a:latin typeface="Average" panose="020B0604020202020204" charset="0"/>
              </a:rPr>
              <a:t>(</a:t>
            </a:r>
            <a:r>
              <a:rPr lang="en-US" dirty="0">
                <a:solidFill>
                  <a:srgbClr val="37474F"/>
                </a:solidFill>
                <a:latin typeface="Average" panose="020B0604020202020204" charset="0"/>
              </a:rPr>
              <a:t>↑SUBJ NUM) = </a:t>
            </a:r>
            <a:r>
              <a:rPr lang="en-US" dirty="0" err="1">
                <a:solidFill>
                  <a:srgbClr val="37474F"/>
                </a:solidFill>
                <a:latin typeface="Average" panose="020B0604020202020204" charset="0"/>
              </a:rPr>
              <a:t>sng</a:t>
            </a:r>
            <a:endParaRPr lang="en-US" dirty="0">
              <a:solidFill>
                <a:srgbClr val="37474F"/>
              </a:solidFill>
              <a:latin typeface="Average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7474F"/>
                </a:solidFill>
                <a:latin typeface="Average" panose="020B0604020202020204" charset="0"/>
              </a:rPr>
              <a:t>	</a:t>
            </a:r>
            <a:r>
              <a:rPr lang="en-US" dirty="0" smtClean="0">
                <a:solidFill>
                  <a:srgbClr val="37474F"/>
                </a:solidFill>
                <a:latin typeface="Average" panose="020B0604020202020204" charset="0"/>
              </a:rPr>
              <a:t>(</a:t>
            </a:r>
            <a:r>
              <a:rPr lang="en-US" dirty="0">
                <a:solidFill>
                  <a:srgbClr val="37474F"/>
                </a:solidFill>
                <a:latin typeface="Average" panose="020B0604020202020204" charset="0"/>
              </a:rPr>
              <a:t>↑SUBJ PERS) = 3rd</a:t>
            </a:r>
            <a:endParaRPr lang="en-US" dirty="0">
              <a:solidFill>
                <a:srgbClr val="37474F"/>
              </a:solidFill>
              <a:latin typeface="Average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1688" y="1982159"/>
            <a:ext cx="36253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74F"/>
                </a:solidFill>
                <a:latin typeface="Average" panose="020B0604020202020204" charset="0"/>
              </a:rPr>
              <a:t>This lexical entry says that love is a verb that means ‘love’, and takes two arguments, an obligatory subject and an obligatory object (as contained within the &lt; &gt; brackets</a:t>
            </a:r>
            <a:r>
              <a:rPr lang="en-US" dirty="0" smtClean="0">
                <a:solidFill>
                  <a:srgbClr val="37474F"/>
                </a:solidFill>
                <a:latin typeface="Average" panose="020B060402020202020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7474F"/>
                </a:solidFill>
                <a:latin typeface="Average" panose="020B0604020202020204" charset="0"/>
              </a:rPr>
              <a:t>The </a:t>
            </a:r>
            <a:r>
              <a:rPr lang="en-US" dirty="0">
                <a:solidFill>
                  <a:srgbClr val="37474F"/>
                </a:solidFill>
                <a:latin typeface="Average" panose="020B0604020202020204" charset="0"/>
              </a:rPr>
              <a:t>parentheses here do not mean “optional”, as both arguments are </a:t>
            </a:r>
            <a:r>
              <a:rPr lang="en-US" dirty="0" smtClean="0">
                <a:solidFill>
                  <a:srgbClr val="37474F"/>
                </a:solidFill>
                <a:latin typeface="Average" panose="020B0604020202020204" charset="0"/>
              </a:rPr>
              <a:t>obligatory.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7474F"/>
                </a:solidFill>
                <a:latin typeface="Average" panose="020B0604020202020204" charset="0"/>
              </a:rPr>
              <a:t>It </a:t>
            </a:r>
            <a:r>
              <a:rPr lang="en-US" dirty="0">
                <a:solidFill>
                  <a:srgbClr val="37474F"/>
                </a:solidFill>
                <a:latin typeface="Average" panose="020B0604020202020204" charset="0"/>
              </a:rPr>
              <a:t>also tells us that loves is the present tense </a:t>
            </a:r>
            <a:r>
              <a:rPr lang="en-US" dirty="0" smtClean="0">
                <a:solidFill>
                  <a:srgbClr val="37474F"/>
                </a:solidFill>
                <a:latin typeface="Average" panose="020B0604020202020204" charset="0"/>
              </a:rPr>
              <a:t>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7474F"/>
                </a:solidFill>
                <a:latin typeface="Average" panose="020B0604020202020204" charset="0"/>
              </a:rPr>
              <a:t>Finally </a:t>
            </a:r>
            <a:r>
              <a:rPr lang="en-US" dirty="0">
                <a:solidFill>
                  <a:srgbClr val="37474F"/>
                </a:solidFill>
                <a:latin typeface="Average" panose="020B0604020202020204" charset="0"/>
              </a:rPr>
              <a:t>it tells us that the subject is third person singular.</a:t>
            </a:r>
          </a:p>
        </p:txBody>
      </p:sp>
    </p:spTree>
    <p:extLst>
      <p:ext uri="{BB962C8B-B14F-4D97-AF65-F5344CB8AC3E}">
        <p14:creationId xmlns:p14="http://schemas.microsoft.com/office/powerpoint/2010/main" val="373324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8"/>
          <p:cNvSpPr/>
          <p:nvPr/>
        </p:nvSpPr>
        <p:spPr>
          <a:xfrm>
            <a:off x="0" y="903643"/>
            <a:ext cx="9161099" cy="42398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3377" y="309661"/>
            <a:ext cx="8483637" cy="669286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en-US" sz="3200" dirty="0" smtClean="0">
                <a:solidFill>
                  <a:schemeClr val="tx1"/>
                </a:solidFill>
                <a:latin typeface="Oswald" panose="020B0604020202020204" charset="0"/>
              </a:rPr>
              <a:t>Formal Definition – Constituent Structures</a:t>
            </a:r>
            <a:endParaRPr lang="en-US" sz="3200" dirty="0">
              <a:solidFill>
                <a:schemeClr val="tx1"/>
              </a:solidFill>
              <a:latin typeface="Oswald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378" y="1084579"/>
            <a:ext cx="8842787" cy="79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7474F"/>
                </a:solidFill>
                <a:latin typeface="Average" panose="020B0604020202020204" charset="0"/>
              </a:rPr>
              <a:t>Constituent structure encodes linear order, hierarchical groupings, and syntactic categories of constituents, and is the input to the phonological component of the grammar. </a:t>
            </a:r>
            <a:endParaRPr lang="en-US" sz="1600" dirty="0" smtClean="0">
              <a:solidFill>
                <a:srgbClr val="37474F"/>
              </a:solidFill>
              <a:latin typeface="Average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3636" y="2125018"/>
            <a:ext cx="384048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37474F"/>
                </a:solidFill>
                <a:latin typeface="Average" panose="020B0604020202020204" charset="0"/>
              </a:rPr>
              <a:t>Examples of phrase structure rules for English: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37474F"/>
              </a:solidFill>
              <a:latin typeface="Average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7474F"/>
                </a:solidFill>
                <a:latin typeface="Average" panose="020B0604020202020204" charset="0"/>
              </a:rPr>
              <a:t>S </a:t>
            </a:r>
            <a:r>
              <a:rPr lang="en-US" dirty="0" smtClean="0">
                <a:solidFill>
                  <a:srgbClr val="37474F"/>
                </a:solidFill>
                <a:latin typeface="Average" panose="020B0604020202020204" charset="0"/>
              </a:rPr>
              <a:t>    ——&gt;      NP             VP 	         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37474F"/>
                </a:solidFill>
                <a:latin typeface="Average" panose="020B0604020202020204" charset="0"/>
              </a:rPr>
              <a:t>                   (</a:t>
            </a:r>
            <a:r>
              <a:rPr lang="en-US" dirty="0">
                <a:solidFill>
                  <a:srgbClr val="37474F"/>
                </a:solidFill>
                <a:latin typeface="Average" panose="020B0604020202020204" charset="0"/>
              </a:rPr>
              <a:t>↑ SUB) =↓     ↑=↓ </a:t>
            </a:r>
            <a:endParaRPr lang="en-US" dirty="0" smtClean="0">
              <a:solidFill>
                <a:srgbClr val="37474F"/>
              </a:solidFill>
              <a:latin typeface="Average" panose="020B0604020202020204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37474F"/>
              </a:solidFill>
              <a:latin typeface="Average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37474F"/>
                </a:solidFill>
                <a:latin typeface="Average" panose="020B0604020202020204" charset="0"/>
              </a:rPr>
              <a:t> VP </a:t>
            </a:r>
            <a:r>
              <a:rPr lang="en-US" dirty="0">
                <a:solidFill>
                  <a:srgbClr val="37474F"/>
                </a:solidFill>
                <a:latin typeface="Average" panose="020B0604020202020204" charset="0"/>
              </a:rPr>
              <a:t>——&gt;  </a:t>
            </a:r>
            <a:r>
              <a:rPr lang="en-US" dirty="0" smtClean="0">
                <a:solidFill>
                  <a:srgbClr val="37474F"/>
                </a:solidFill>
                <a:latin typeface="Average" panose="020B0604020202020204" charset="0"/>
              </a:rPr>
              <a:t>   </a:t>
            </a:r>
            <a:r>
              <a:rPr lang="en-US" dirty="0">
                <a:solidFill>
                  <a:srgbClr val="37474F"/>
                </a:solidFill>
                <a:latin typeface="Average" panose="020B0604020202020204" charset="0"/>
              </a:rPr>
              <a:t>V         </a:t>
            </a:r>
            <a:r>
              <a:rPr lang="en-US" dirty="0" smtClean="0">
                <a:solidFill>
                  <a:srgbClr val="37474F"/>
                </a:solidFill>
                <a:latin typeface="Average" panose="020B0604020202020204" charset="0"/>
              </a:rPr>
              <a:t>   NP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7474F"/>
                </a:solidFill>
                <a:latin typeface="Average" panose="020B0604020202020204" charset="0"/>
              </a:rPr>
              <a:t>	</a:t>
            </a:r>
            <a:r>
              <a:rPr lang="en-US" dirty="0" smtClean="0">
                <a:solidFill>
                  <a:srgbClr val="37474F"/>
                </a:solidFill>
                <a:latin typeface="Average" panose="020B0604020202020204" charset="0"/>
              </a:rPr>
              <a:t>↑=↓     (↑ OBJ) =↓</a:t>
            </a:r>
            <a:endParaRPr lang="en-US" dirty="0">
              <a:solidFill>
                <a:srgbClr val="37474F"/>
              </a:solidFill>
              <a:latin typeface="Average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7754" y="2178878"/>
            <a:ext cx="43492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74F"/>
                </a:solidFill>
                <a:latin typeface="Average" panose="020B0604020202020204" charset="0"/>
              </a:rPr>
              <a:t>The arrows are variables; ‘↑’ is to be instantiated by the node immediately dominating the constituent under which the arrow is placed, and ‘↓’ by that node itself. </a:t>
            </a:r>
            <a:endParaRPr lang="en-US" dirty="0" smtClean="0">
              <a:solidFill>
                <a:srgbClr val="37474F"/>
              </a:solidFill>
              <a:latin typeface="Average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74F"/>
                </a:solidFill>
                <a:latin typeface="Average" panose="020B0604020202020204" charset="0"/>
              </a:rPr>
              <a:t>So, the first equation for the rule on the left states that the NP under which the equation is written is the SUB of the S that dominates it. </a:t>
            </a:r>
            <a:endParaRPr lang="en-US" dirty="0" smtClean="0">
              <a:solidFill>
                <a:srgbClr val="37474F"/>
              </a:solidFill>
              <a:latin typeface="Average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7474F"/>
                </a:solidFill>
                <a:latin typeface="Average" panose="020B0604020202020204" charset="0"/>
              </a:rPr>
              <a:t>The </a:t>
            </a:r>
            <a:r>
              <a:rPr lang="en-US" dirty="0">
                <a:solidFill>
                  <a:srgbClr val="37474F"/>
                </a:solidFill>
                <a:latin typeface="Average" panose="020B0604020202020204" charset="0"/>
              </a:rPr>
              <a:t>‘↑=↓’ equation beneath VP indicates that the features of that node are shared with the higher node. </a:t>
            </a:r>
          </a:p>
        </p:txBody>
      </p:sp>
    </p:spTree>
    <p:extLst>
      <p:ext uri="{BB962C8B-B14F-4D97-AF65-F5344CB8AC3E}">
        <p14:creationId xmlns:p14="http://schemas.microsoft.com/office/powerpoint/2010/main" val="1646433197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1140</Words>
  <Application>Microsoft Office PowerPoint</Application>
  <PresentationFormat>On-screen Show (16:9)</PresentationFormat>
  <Paragraphs>102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Average</vt:lpstr>
      <vt:lpstr>Arial</vt:lpstr>
      <vt:lpstr>Oswald</vt:lpstr>
      <vt:lpstr>slate</vt:lpstr>
      <vt:lpstr>Lexical Functional Grammar</vt:lpstr>
      <vt:lpstr>PowerPoint Presentation</vt:lpstr>
      <vt:lpstr>PowerPoint Presentation</vt:lpstr>
      <vt:lpstr>Abstract</vt:lpstr>
      <vt:lpstr>PowerPoint Presentation</vt:lpstr>
      <vt:lpstr>PowerPoint Presentation</vt:lpstr>
      <vt:lpstr>Formal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Applications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Challenge 1</dc:title>
  <dc:creator>Kurt Aquino</dc:creator>
  <cp:lastModifiedBy>Kurt Aquino</cp:lastModifiedBy>
  <cp:revision>128</cp:revision>
  <dcterms:modified xsi:type="dcterms:W3CDTF">2015-12-04T07:24:00Z</dcterms:modified>
</cp:coreProperties>
</file>