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9" r:id="rId4"/>
    <p:sldId id="261" r:id="rId5"/>
    <p:sldId id="260" r:id="rId6"/>
    <p:sldId id="268" r:id="rId7"/>
    <p:sldId id="262" r:id="rId8"/>
    <p:sldId id="265" r:id="rId9"/>
    <p:sldId id="263"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16" autoAdjust="0"/>
  </p:normalViewPr>
  <p:slideViewPr>
    <p:cSldViewPr>
      <p:cViewPr varScale="1">
        <p:scale>
          <a:sx n="60" d="100"/>
          <a:sy n="60" d="100"/>
        </p:scale>
        <p:origin x="-14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A42D0-6AED-4A04-AA7A-25150D44FF9B}" type="datetimeFigureOut">
              <a:rPr lang="en-US" smtClean="0"/>
              <a:t>2/23/2014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6AE1F-5E78-419A-994D-19ED91BAACD8}" type="slidenum">
              <a:rPr lang="en-US" smtClean="0"/>
              <a:t>‹#›</a:t>
            </a:fld>
            <a:endParaRPr lang="en-US"/>
          </a:p>
        </p:txBody>
      </p:sp>
    </p:spTree>
    <p:extLst>
      <p:ext uri="{BB962C8B-B14F-4D97-AF65-F5344CB8AC3E}">
        <p14:creationId xmlns:p14="http://schemas.microsoft.com/office/powerpoint/2010/main" val="2244690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p>
          <a:p>
            <a:endParaRPr lang="en-US" dirty="0" smtClean="0"/>
          </a:p>
        </p:txBody>
      </p:sp>
      <p:sp>
        <p:nvSpPr>
          <p:cNvPr id="4" name="Slide Number Placeholder 3"/>
          <p:cNvSpPr>
            <a:spLocks noGrp="1"/>
          </p:cNvSpPr>
          <p:nvPr>
            <p:ph type="sldNum" sz="quarter" idx="10"/>
          </p:nvPr>
        </p:nvSpPr>
        <p:spPr/>
        <p:txBody>
          <a:bodyPr/>
          <a:lstStyle/>
          <a:p>
            <a:fld id="{6C66AE1F-5E78-419A-994D-19ED91BAACD8}" type="slidenum">
              <a:rPr lang="en-US" smtClean="0"/>
              <a:t>4</a:t>
            </a:fld>
            <a:endParaRPr lang="en-US"/>
          </a:p>
        </p:txBody>
      </p:sp>
    </p:spTree>
    <p:extLst>
      <p:ext uri="{BB962C8B-B14F-4D97-AF65-F5344CB8AC3E}">
        <p14:creationId xmlns:p14="http://schemas.microsoft.com/office/powerpoint/2010/main" val="9889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1D6B13-3127-4A04-8727-203B189894F4}" type="datetimeFigureOut">
              <a:rPr lang="en-US" smtClean="0"/>
              <a:t>2/23/2014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BBB4C16-7FB3-4F69-8038-56B6F78830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D6B13-3127-4A04-8727-203B189894F4}" type="datetimeFigureOut">
              <a:rPr lang="en-US" smtClean="0"/>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4C16-7FB3-4F69-8038-56B6F78830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D6B13-3127-4A04-8727-203B189894F4}" type="datetimeFigureOut">
              <a:rPr lang="en-US" smtClean="0"/>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4C16-7FB3-4F69-8038-56B6F78830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1D6B13-3127-4A04-8727-203B189894F4}" type="datetimeFigureOut">
              <a:rPr lang="en-US" smtClean="0"/>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B4C16-7FB3-4F69-8038-56B6F78830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C1D6B13-3127-4A04-8727-203B189894F4}" type="datetimeFigureOut">
              <a:rPr lang="en-US" smtClean="0"/>
              <a:t>2/23/2014</a:t>
            </a:fld>
            <a:endParaRPr lang="en-US"/>
          </a:p>
        </p:txBody>
      </p:sp>
      <p:sp>
        <p:nvSpPr>
          <p:cNvPr id="8" name="Slide Number Placeholder 7"/>
          <p:cNvSpPr>
            <a:spLocks noGrp="1"/>
          </p:cNvSpPr>
          <p:nvPr>
            <p:ph type="sldNum" sz="quarter" idx="11"/>
          </p:nvPr>
        </p:nvSpPr>
        <p:spPr/>
        <p:txBody>
          <a:bodyPr/>
          <a:lstStyle/>
          <a:p>
            <a:fld id="{8BBB4C16-7FB3-4F69-8038-56B6F78830E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1D6B13-3127-4A04-8727-203B189894F4}" type="datetimeFigureOut">
              <a:rPr lang="en-US" smtClean="0"/>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B4C16-7FB3-4F69-8038-56B6F78830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1D6B13-3127-4A04-8727-203B189894F4}" type="datetimeFigureOut">
              <a:rPr lang="en-US" smtClean="0"/>
              <a:t>2/23/2014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B4C16-7FB3-4F69-8038-56B6F78830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D6B13-3127-4A04-8727-203B189894F4}" type="datetimeFigureOut">
              <a:rPr lang="en-US" smtClean="0"/>
              <a:t>2/23/2014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B4C16-7FB3-4F69-8038-56B6F78830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D6B13-3127-4A04-8727-203B189894F4}" type="datetimeFigureOut">
              <a:rPr lang="en-US" smtClean="0"/>
              <a:t>2/23/2014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B4C16-7FB3-4F69-8038-56B6F78830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D6B13-3127-4A04-8727-203B189894F4}" type="datetimeFigureOut">
              <a:rPr lang="en-US" smtClean="0"/>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B4C16-7FB3-4F69-8038-56B6F78830E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D6B13-3127-4A04-8727-203B189894F4}" type="datetimeFigureOut">
              <a:rPr lang="en-US" smtClean="0"/>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BBB4C16-7FB3-4F69-8038-56B6F78830E1}"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1D6B13-3127-4A04-8727-203B189894F4}" type="datetimeFigureOut">
              <a:rPr lang="en-US" smtClean="0"/>
              <a:t>2/23/2014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BBB4C16-7FB3-4F69-8038-56B6F78830E1}"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Video rental shop</a:t>
            </a:r>
            <a:endParaRPr lang="en-US"/>
          </a:p>
        </p:txBody>
      </p:sp>
      <p:sp>
        <p:nvSpPr>
          <p:cNvPr id="3" name="Subtitle 2"/>
          <p:cNvSpPr>
            <a:spLocks noGrp="1"/>
          </p:cNvSpPr>
          <p:nvPr>
            <p:ph type="subTitle" idx="1"/>
          </p:nvPr>
        </p:nvSpPr>
        <p:spPr/>
        <p:txBody>
          <a:bodyPr/>
          <a:lstStyle/>
          <a:p>
            <a:r>
              <a:rPr lang="en-US" smtClean="0"/>
              <a:t>Prepared by tom cruz</a:t>
            </a:r>
            <a:endParaRPr lang="en-US"/>
          </a:p>
        </p:txBody>
      </p:sp>
    </p:spTree>
    <p:extLst>
      <p:ext uri="{BB962C8B-B14F-4D97-AF65-F5344CB8AC3E}">
        <p14:creationId xmlns:p14="http://schemas.microsoft.com/office/powerpoint/2010/main" val="382337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Loyalty </a:t>
            </a:r>
            <a:r>
              <a:rPr lang="en-US" dirty="0" smtClean="0"/>
              <a:t>benefits (cont.)</a:t>
            </a:r>
            <a:endParaRPr lang="en-US" dirty="0"/>
          </a:p>
        </p:txBody>
      </p:sp>
      <p:sp>
        <p:nvSpPr>
          <p:cNvPr id="3" name="Content Placeholder 2"/>
          <p:cNvSpPr>
            <a:spLocks noGrp="1"/>
          </p:cNvSpPr>
          <p:nvPr>
            <p:ph idx="1"/>
          </p:nvPr>
        </p:nvSpPr>
        <p:spPr>
          <a:xfrm>
            <a:off x="457200" y="1752600"/>
            <a:ext cx="7620000" cy="4800600"/>
          </a:xfrm>
        </p:spPr>
        <p:txBody>
          <a:bodyPr>
            <a:normAutofit fontScale="92500" lnSpcReduction="10000"/>
          </a:bodyPr>
          <a:lstStyle/>
          <a:p>
            <a:r>
              <a:rPr lang="en-US" dirty="0" smtClean="0"/>
              <a:t>What you need to do:</a:t>
            </a:r>
          </a:p>
          <a:p>
            <a:pPr marL="457200" indent="-457200">
              <a:buAutoNum type="arabicPeriod"/>
            </a:pPr>
            <a:r>
              <a:rPr lang="en-US" b="0" dirty="0" smtClean="0"/>
              <a:t>In the Customer class, create a method </a:t>
            </a:r>
            <a:r>
              <a:rPr lang="en-US" b="0" dirty="0" err="1" smtClean="0"/>
              <a:t>getDiscountRate</a:t>
            </a:r>
            <a:r>
              <a:rPr lang="en-US" b="0" dirty="0" smtClean="0"/>
              <a:t> that will return 0 (no discount)</a:t>
            </a:r>
          </a:p>
          <a:p>
            <a:pPr marL="457200" indent="-457200">
              <a:buAutoNum type="arabicPeriod"/>
            </a:pPr>
            <a:r>
              <a:rPr lang="en-US" b="0" dirty="0" smtClean="0"/>
              <a:t>Create the two subclasses of Customer: </a:t>
            </a:r>
            <a:r>
              <a:rPr lang="en-US" b="0" dirty="0" err="1" smtClean="0"/>
              <a:t>SilverCustomer</a:t>
            </a:r>
            <a:r>
              <a:rPr lang="en-US" b="0" dirty="0" smtClean="0"/>
              <a:t> and </a:t>
            </a:r>
            <a:r>
              <a:rPr lang="en-US" b="0" dirty="0" err="1" smtClean="0"/>
              <a:t>GoldCustomer</a:t>
            </a:r>
            <a:endParaRPr lang="en-US" b="0" dirty="0" smtClean="0"/>
          </a:p>
          <a:p>
            <a:pPr marL="457200" indent="-457200">
              <a:buAutoNum type="arabicPeriod"/>
            </a:pPr>
            <a:r>
              <a:rPr lang="en-US" b="0" dirty="0" smtClean="0"/>
              <a:t>In each one, override the </a:t>
            </a:r>
            <a:r>
              <a:rPr lang="en-US" b="0" dirty="0" err="1" smtClean="0"/>
              <a:t>getDiscount</a:t>
            </a:r>
            <a:r>
              <a:rPr lang="en-US" b="0" dirty="0" smtClean="0"/>
              <a:t> method specified in Step 1.</a:t>
            </a:r>
          </a:p>
          <a:p>
            <a:pPr marL="457200" indent="-457200">
              <a:buAutoNum type="arabicPeriod"/>
            </a:pPr>
            <a:r>
              <a:rPr lang="en-US" b="0" dirty="0" smtClean="0"/>
              <a:t>For the maximum number of rented videos, you have two options:</a:t>
            </a:r>
          </a:p>
          <a:p>
            <a:pPr marL="914400" lvl="1" indent="-457200">
              <a:buAutoNum type="alphaLcPeriod"/>
            </a:pPr>
            <a:r>
              <a:rPr lang="en-US" dirty="0" smtClean="0"/>
              <a:t>Change the </a:t>
            </a:r>
            <a:r>
              <a:rPr lang="en-US" dirty="0" err="1" smtClean="0"/>
              <a:t>videosRented</a:t>
            </a:r>
            <a:r>
              <a:rPr lang="en-US" dirty="0" smtClean="0"/>
              <a:t> attribute of the Customer class to protected so you can change the array size in the subclass </a:t>
            </a:r>
            <a:r>
              <a:rPr lang="en-US" dirty="0" err="1" smtClean="0"/>
              <a:t>contructor</a:t>
            </a:r>
            <a:r>
              <a:rPr lang="en-US" dirty="0" smtClean="0"/>
              <a:t>/s.</a:t>
            </a:r>
          </a:p>
          <a:p>
            <a:pPr marL="914400" lvl="1" indent="-457200">
              <a:buAutoNum type="alphaLcPeriod"/>
            </a:pPr>
            <a:r>
              <a:rPr lang="en-US" b="0" dirty="0" smtClean="0"/>
              <a:t>Create a </a:t>
            </a:r>
            <a:r>
              <a:rPr lang="en-US" b="0" dirty="0" err="1" smtClean="0"/>
              <a:t>setVideosRented</a:t>
            </a:r>
            <a:r>
              <a:rPr lang="en-US" b="0" dirty="0" smtClean="0"/>
              <a:t> (protected) method in the Customer class. Call this method in the subclass </a:t>
            </a:r>
            <a:r>
              <a:rPr lang="en-US" b="0" dirty="0" err="1" smtClean="0"/>
              <a:t>contstructor</a:t>
            </a:r>
            <a:r>
              <a:rPr lang="en-US" b="0" dirty="0" smtClean="0"/>
              <a:t>/s and pass an array with an extended size.</a:t>
            </a:r>
          </a:p>
          <a:p>
            <a:pPr marL="914400" lvl="1" indent="-457200">
              <a:buAutoNum type="arabicPeriod"/>
            </a:pPr>
            <a:endParaRPr lang="en-US" dirty="0" smtClean="0"/>
          </a:p>
        </p:txBody>
      </p:sp>
    </p:spTree>
    <p:extLst>
      <p:ext uri="{BB962C8B-B14F-4D97-AF65-F5344CB8AC3E}">
        <p14:creationId xmlns:p14="http://schemas.microsoft.com/office/powerpoint/2010/main" val="2152042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Loyalty benefits (cont.)</a:t>
            </a:r>
          </a:p>
        </p:txBody>
      </p:sp>
      <p:sp>
        <p:nvSpPr>
          <p:cNvPr id="3" name="Content Placeholder 2"/>
          <p:cNvSpPr>
            <a:spLocks noGrp="1"/>
          </p:cNvSpPr>
          <p:nvPr>
            <p:ph idx="1"/>
          </p:nvPr>
        </p:nvSpPr>
        <p:spPr/>
        <p:txBody>
          <a:bodyPr>
            <a:normAutofit fontScale="92500"/>
          </a:bodyPr>
          <a:lstStyle/>
          <a:p>
            <a:r>
              <a:rPr lang="en-US" sz="2800" dirty="0"/>
              <a:t>Test it out in the Driver:</a:t>
            </a:r>
          </a:p>
          <a:p>
            <a:r>
              <a:rPr lang="en-US" sz="2800" b="0" dirty="0"/>
              <a:t>1. Create an </a:t>
            </a:r>
            <a:r>
              <a:rPr lang="en-US" sz="2800" b="0" dirty="0" smtClean="0"/>
              <a:t>array of 3 Customers. Initialize the 1</a:t>
            </a:r>
            <a:r>
              <a:rPr lang="en-US" sz="2800" b="0" baseline="30000" dirty="0" smtClean="0"/>
              <a:t>st</a:t>
            </a:r>
            <a:r>
              <a:rPr lang="en-US" sz="2800" b="0" dirty="0" smtClean="0"/>
              <a:t> one to a Customer, the 2</a:t>
            </a:r>
            <a:r>
              <a:rPr lang="en-US" sz="2800" b="0" baseline="30000" dirty="0" smtClean="0"/>
              <a:t>nd</a:t>
            </a:r>
            <a:r>
              <a:rPr lang="en-US" sz="2800" b="0" dirty="0" smtClean="0"/>
              <a:t> one to a </a:t>
            </a:r>
            <a:r>
              <a:rPr lang="en-US" sz="2800" b="0" dirty="0" err="1" smtClean="0"/>
              <a:t>SilverCustomer</a:t>
            </a:r>
            <a:r>
              <a:rPr lang="en-US" sz="2800" b="0" dirty="0" smtClean="0"/>
              <a:t>, and the 3</a:t>
            </a:r>
            <a:r>
              <a:rPr lang="en-US" sz="2800" b="0" baseline="30000" dirty="0" smtClean="0"/>
              <a:t>rd</a:t>
            </a:r>
            <a:r>
              <a:rPr lang="en-US" sz="2800" b="0" dirty="0" smtClean="0"/>
              <a:t> to a </a:t>
            </a:r>
            <a:r>
              <a:rPr lang="en-US" sz="2800" b="0" dirty="0" err="1" smtClean="0"/>
              <a:t>GoldCustomer</a:t>
            </a:r>
            <a:r>
              <a:rPr lang="en-US" sz="2800" b="0" dirty="0" smtClean="0"/>
              <a:t>.</a:t>
            </a:r>
            <a:endParaRPr lang="en-US" sz="2800" b="0" dirty="0"/>
          </a:p>
          <a:p>
            <a:r>
              <a:rPr lang="en-US" sz="2800" b="0" dirty="0"/>
              <a:t>2. Display the maximum number of videos they may rent (Do you need to add a new method? If so, in which class?)</a:t>
            </a:r>
          </a:p>
          <a:p>
            <a:r>
              <a:rPr lang="en-US" sz="2800" b="0" dirty="0"/>
              <a:t>3. Display the discount rate of the three </a:t>
            </a:r>
            <a:r>
              <a:rPr lang="en-US" sz="2800" b="0" dirty="0" smtClean="0"/>
              <a:t>instances.</a:t>
            </a:r>
            <a:endParaRPr lang="en-US" sz="2800" b="0" dirty="0"/>
          </a:p>
          <a:p>
            <a:endParaRPr lang="en-US" sz="2800" dirty="0"/>
          </a:p>
        </p:txBody>
      </p:sp>
    </p:spTree>
    <p:extLst>
      <p:ext uri="{BB962C8B-B14F-4D97-AF65-F5344CB8AC3E}">
        <p14:creationId xmlns:p14="http://schemas.microsoft.com/office/powerpoint/2010/main" val="421324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Loyalty benefits (cont.)</a:t>
            </a:r>
          </a:p>
        </p:txBody>
      </p:sp>
      <p:sp>
        <p:nvSpPr>
          <p:cNvPr id="3" name="Content Placeholder 2"/>
          <p:cNvSpPr>
            <a:spLocks noGrp="1"/>
          </p:cNvSpPr>
          <p:nvPr>
            <p:ph idx="1"/>
          </p:nvPr>
        </p:nvSpPr>
        <p:spPr/>
        <p:txBody>
          <a:bodyPr>
            <a:normAutofit fontScale="85000" lnSpcReduction="10000"/>
          </a:bodyPr>
          <a:lstStyle/>
          <a:p>
            <a:pPr algn="just"/>
            <a:r>
              <a:rPr lang="en-US" sz="2800" b="0" dirty="0" smtClean="0"/>
              <a:t>Now, we need to tie it all together.  Update the </a:t>
            </a:r>
            <a:r>
              <a:rPr lang="en-US" sz="2800" b="0" dirty="0" err="1" smtClean="0"/>
              <a:t>computeAmountDue</a:t>
            </a:r>
            <a:r>
              <a:rPr lang="en-US" sz="2800" b="0" dirty="0" smtClean="0"/>
              <a:t> method in the Receipt class to include the discount and late penalties of a rental transaction. The discount is applied directly on the rental fee of the video, before the addition of the late fee. So the cost of a premium video when returned late by a Silver Customer is: Php90 (75 – 0.2*75 + 30)</a:t>
            </a:r>
          </a:p>
          <a:p>
            <a:pPr algn="just"/>
            <a:endParaRPr lang="en-US" sz="2800" b="0" dirty="0"/>
          </a:p>
          <a:p>
            <a:pPr algn="just"/>
            <a:r>
              <a:rPr lang="en-US" sz="2800" b="0" dirty="0" smtClean="0"/>
              <a:t>Try </a:t>
            </a:r>
            <a:r>
              <a:rPr lang="en-US" sz="2800" b="0" dirty="0"/>
              <a:t>testing it out on an actual </a:t>
            </a:r>
            <a:r>
              <a:rPr lang="en-US" sz="2800" b="0" dirty="0" smtClean="0"/>
              <a:t>transaction (just hard code it), </a:t>
            </a:r>
            <a:r>
              <a:rPr lang="en-US" sz="2800" b="0" dirty="0"/>
              <a:t>as in lending </a:t>
            </a:r>
            <a:r>
              <a:rPr lang="en-US" sz="2800" b="0" dirty="0" smtClean="0"/>
              <a:t>a </a:t>
            </a:r>
            <a:r>
              <a:rPr lang="en-US" sz="2800" b="0" dirty="0"/>
              <a:t>customer a video and creating a receipt. </a:t>
            </a:r>
            <a:r>
              <a:rPr lang="en-US" sz="2800" b="0" dirty="0" smtClean="0"/>
              <a:t>Display the amount due after returning the video.</a:t>
            </a:r>
            <a:endParaRPr lang="en-US" sz="2800" b="0" dirty="0"/>
          </a:p>
        </p:txBody>
      </p:sp>
    </p:spTree>
    <p:extLst>
      <p:ext uri="{BB962C8B-B14F-4D97-AF65-F5344CB8AC3E}">
        <p14:creationId xmlns:p14="http://schemas.microsoft.com/office/powerpoint/2010/main" val="1981811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a:t>
            </a:r>
            <a:endParaRPr lang="en-US"/>
          </a:p>
        </p:txBody>
      </p:sp>
      <p:sp>
        <p:nvSpPr>
          <p:cNvPr id="3" name="Content Placeholder 2"/>
          <p:cNvSpPr>
            <a:spLocks noGrp="1"/>
          </p:cNvSpPr>
          <p:nvPr>
            <p:ph idx="1"/>
          </p:nvPr>
        </p:nvSpPr>
        <p:spPr/>
        <p:txBody>
          <a:bodyPr>
            <a:normAutofit/>
          </a:bodyPr>
          <a:lstStyle/>
          <a:p>
            <a:pPr algn="just"/>
            <a:r>
              <a:rPr lang="en-US" sz="2400" b="0" dirty="0" smtClean="0"/>
              <a:t>XYZ Video rental shop is in need of software for their business. You as the developer, need to build a model of the software. They said that their customers may borrow up to 5 videos at once. A rented video should be returned 5 days after being borrowed.</a:t>
            </a:r>
          </a:p>
          <a:p>
            <a:pPr algn="just"/>
            <a:endParaRPr lang="en-US" sz="2400" dirty="0"/>
          </a:p>
          <a:p>
            <a:pPr algn="just"/>
            <a:r>
              <a:rPr lang="en-US" sz="3200" dirty="0" smtClean="0"/>
              <a:t>Let’s build the </a:t>
            </a:r>
            <a:r>
              <a:rPr lang="en-US" sz="3200" dirty="0" smtClean="0">
                <a:solidFill>
                  <a:srgbClr val="FF0000"/>
                </a:solidFill>
              </a:rPr>
              <a:t>class diagram</a:t>
            </a:r>
            <a:r>
              <a:rPr lang="en-US" sz="3200" dirty="0" smtClean="0"/>
              <a:t> together!</a:t>
            </a:r>
            <a:endParaRPr lang="en-US" sz="2400" dirty="0" smtClean="0"/>
          </a:p>
        </p:txBody>
      </p:sp>
    </p:spTree>
    <p:extLst>
      <p:ext uri="{BB962C8B-B14F-4D97-AF65-F5344CB8AC3E}">
        <p14:creationId xmlns:p14="http://schemas.microsoft.com/office/powerpoint/2010/main" val="949903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Oops.. They want more info!</a:t>
            </a:r>
            <a:endParaRPr lang="en-US"/>
          </a:p>
        </p:txBody>
      </p:sp>
      <p:sp>
        <p:nvSpPr>
          <p:cNvPr id="3" name="Content Placeholder 2"/>
          <p:cNvSpPr>
            <a:spLocks noGrp="1"/>
          </p:cNvSpPr>
          <p:nvPr>
            <p:ph idx="1"/>
          </p:nvPr>
        </p:nvSpPr>
        <p:spPr/>
        <p:txBody>
          <a:bodyPr>
            <a:noAutofit/>
          </a:bodyPr>
          <a:lstStyle/>
          <a:p>
            <a:pPr algn="just"/>
            <a:r>
              <a:rPr lang="en-US" sz="2400" b="0" dirty="0" smtClean="0"/>
              <a:t>They requested that the system be able to generate the following </a:t>
            </a:r>
            <a:r>
              <a:rPr lang="en-US" sz="2400" dirty="0" smtClean="0"/>
              <a:t>reports</a:t>
            </a:r>
            <a:r>
              <a:rPr lang="en-US" sz="2400" b="0" dirty="0" smtClean="0"/>
              <a:t>:</a:t>
            </a:r>
          </a:p>
          <a:p>
            <a:pPr algn="just"/>
            <a:r>
              <a:rPr lang="en-US" sz="2400" b="0" dirty="0" smtClean="0"/>
              <a:t>1. Display all videos in the shop</a:t>
            </a:r>
          </a:p>
          <a:p>
            <a:pPr algn="just"/>
            <a:r>
              <a:rPr lang="en-US" sz="2200" dirty="0" smtClean="0"/>
              <a:t>	&lt;</a:t>
            </a:r>
            <a:r>
              <a:rPr lang="en-US" sz="2200" dirty="0"/>
              <a:t>Id&gt;   &lt;Title&gt;   </a:t>
            </a:r>
            <a:r>
              <a:rPr lang="en-US" sz="2200" dirty="0" smtClean="0"/>
              <a:t>&lt;Status&gt;</a:t>
            </a:r>
          </a:p>
          <a:p>
            <a:pPr algn="just"/>
            <a:r>
              <a:rPr lang="en-US" sz="2400" b="0" dirty="0" smtClean="0"/>
              <a:t>2. Display all customers and the videos they borrowed:</a:t>
            </a:r>
          </a:p>
          <a:p>
            <a:pPr marL="960120" lvl="2" indent="0" algn="just">
              <a:buNone/>
            </a:pPr>
            <a:r>
              <a:rPr lang="en-US" sz="2200" b="1" dirty="0"/>
              <a:t>&lt;Borrower Name&gt; </a:t>
            </a:r>
          </a:p>
          <a:p>
            <a:pPr marL="960120" lvl="2" indent="0" algn="just">
              <a:buNone/>
            </a:pPr>
            <a:r>
              <a:rPr lang="en-US" sz="2200" b="1" dirty="0"/>
              <a:t>&lt;Id&gt;   &lt;Title&gt;   </a:t>
            </a:r>
            <a:r>
              <a:rPr lang="en-US" sz="2200" b="1" dirty="0" smtClean="0"/>
              <a:t>&lt;Status&gt;</a:t>
            </a:r>
          </a:p>
          <a:p>
            <a:pPr indent="-182880" algn="just"/>
            <a:r>
              <a:rPr lang="en-US" sz="2400" b="0" dirty="0" smtClean="0"/>
              <a:t>3. Display all videos that are currently rented</a:t>
            </a:r>
          </a:p>
          <a:p>
            <a:pPr indent="-182880" algn="just"/>
            <a:r>
              <a:rPr lang="en-US" sz="2400" b="0" dirty="0" smtClean="0"/>
              <a:t>4. Display all videos that are available (not rented)</a:t>
            </a:r>
            <a:endParaRPr lang="en-US" sz="2400" b="0" dirty="0"/>
          </a:p>
          <a:p>
            <a:pPr marL="457200" indent="-457200" algn="just">
              <a:buAutoNum type="arabicPeriod"/>
            </a:pPr>
            <a:endParaRPr lang="en-US" sz="2400" dirty="0"/>
          </a:p>
        </p:txBody>
      </p:sp>
    </p:spTree>
    <p:extLst>
      <p:ext uri="{BB962C8B-B14F-4D97-AF65-F5344CB8AC3E}">
        <p14:creationId xmlns:p14="http://schemas.microsoft.com/office/powerpoint/2010/main" val="1487871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MONey</a:t>
            </a:r>
            <a:r>
              <a:rPr lang="en-US" dirty="0" smtClean="0"/>
              <a:t>.. Money.. Money!</a:t>
            </a:r>
            <a:endParaRPr lang="en-US" dirty="0"/>
          </a:p>
        </p:txBody>
      </p:sp>
      <p:sp>
        <p:nvSpPr>
          <p:cNvPr id="3" name="Content Placeholder 2"/>
          <p:cNvSpPr>
            <a:spLocks noGrp="1"/>
          </p:cNvSpPr>
          <p:nvPr>
            <p:ph idx="1"/>
          </p:nvPr>
        </p:nvSpPr>
        <p:spPr>
          <a:xfrm>
            <a:off x="457200" y="1752601"/>
            <a:ext cx="7620000" cy="2743200"/>
          </a:xfrm>
        </p:spPr>
        <p:txBody>
          <a:bodyPr>
            <a:normAutofit/>
          </a:bodyPr>
          <a:lstStyle/>
          <a:p>
            <a:pPr algn="just"/>
            <a:r>
              <a:rPr lang="en-US" sz="2800" b="0" dirty="0" smtClean="0"/>
              <a:t>The company thought that it would be nice to have the system display the amount due whenever a video is returned. The rental fee is Php50 per video. If the video is returned late, a Php30 overdue charge is added on top of the rental fee.</a:t>
            </a:r>
          </a:p>
          <a:p>
            <a:endParaRPr lang="en-US" sz="2800" b="0" dirty="0" smtClean="0"/>
          </a:p>
        </p:txBody>
      </p:sp>
      <p:sp>
        <p:nvSpPr>
          <p:cNvPr id="5" name="Content Placeholder 2"/>
          <p:cNvSpPr txBox="1">
            <a:spLocks/>
          </p:cNvSpPr>
          <p:nvPr/>
        </p:nvSpPr>
        <p:spPr>
          <a:xfrm>
            <a:off x="457200" y="4495800"/>
            <a:ext cx="7620000" cy="27432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lang="en-US" sz="2800" dirty="0" smtClean="0"/>
              <a:t>What you need to do</a:t>
            </a:r>
            <a:r>
              <a:rPr lang="en-US" sz="2800" b="0" dirty="0" smtClean="0"/>
              <a:t>: Simply create a constant attribute in the Video class: RENTAL_FEE = 50, and a method </a:t>
            </a:r>
            <a:r>
              <a:rPr lang="en-US" sz="2800" b="0" dirty="0" err="1" smtClean="0"/>
              <a:t>getRentalFee</a:t>
            </a:r>
            <a:r>
              <a:rPr lang="en-US" sz="2800" b="0" dirty="0" smtClean="0"/>
              <a:t>() that returns this value (and any additional charges)</a:t>
            </a:r>
          </a:p>
          <a:p>
            <a:pPr algn="just"/>
            <a:endParaRPr lang="en-US" sz="2800" b="0" dirty="0" smtClean="0"/>
          </a:p>
        </p:txBody>
      </p:sp>
    </p:spTree>
    <p:extLst>
      <p:ext uri="{BB962C8B-B14F-4D97-AF65-F5344CB8AC3E}">
        <p14:creationId xmlns:p14="http://schemas.microsoft.com/office/powerpoint/2010/main" val="312246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791200" cy="1371600"/>
          </a:xfrm>
        </p:spPr>
        <p:txBody>
          <a:bodyPr>
            <a:normAutofit fontScale="90000"/>
          </a:bodyPr>
          <a:lstStyle/>
          <a:p>
            <a:r>
              <a:rPr lang="en-US" dirty="0"/>
              <a:t>They’re getting too demanding aren’t they?!</a:t>
            </a:r>
          </a:p>
        </p:txBody>
      </p:sp>
      <p:sp>
        <p:nvSpPr>
          <p:cNvPr id="3" name="Content Placeholder 2"/>
          <p:cNvSpPr>
            <a:spLocks noGrp="1"/>
          </p:cNvSpPr>
          <p:nvPr>
            <p:ph idx="1"/>
          </p:nvPr>
        </p:nvSpPr>
        <p:spPr>
          <a:xfrm>
            <a:off x="457200" y="1752600"/>
            <a:ext cx="7620000" cy="4876800"/>
          </a:xfrm>
        </p:spPr>
        <p:txBody>
          <a:bodyPr>
            <a:normAutofit/>
          </a:bodyPr>
          <a:lstStyle/>
          <a:p>
            <a:pPr algn="just"/>
            <a:r>
              <a:rPr lang="en-US" sz="2800" b="0" dirty="0" smtClean="0"/>
              <a:t>XYZ Video rental said that they plan on giving out different membership privileges in the near future (e.g. gold member, silver member, regular member). To prepare for this, they want to track the rental transaction history of each of their customers.</a:t>
            </a:r>
            <a:endParaRPr lang="en-US" sz="2800" b="0" dirty="0"/>
          </a:p>
          <a:p>
            <a:pPr algn="just"/>
            <a:r>
              <a:rPr lang="en-US" sz="2800" b="0" dirty="0" smtClean="0"/>
              <a:t>The format for the report is:</a:t>
            </a:r>
          </a:p>
          <a:p>
            <a:pPr algn="just"/>
            <a:r>
              <a:rPr lang="en-US" b="0" dirty="0" smtClean="0"/>
              <a:t>&lt;Customer name&gt; &lt;Video Title&gt; &lt;DR&gt; &lt;DD&gt; &lt;Status&gt;</a:t>
            </a:r>
          </a:p>
          <a:p>
            <a:pPr algn="just"/>
            <a:r>
              <a:rPr lang="en-US" sz="2400" b="0" dirty="0" smtClean="0"/>
              <a:t>Where DR = Date rented and DD = Date Due</a:t>
            </a:r>
          </a:p>
          <a:p>
            <a:pPr algn="just"/>
            <a:r>
              <a:rPr lang="en-US" sz="2400" b="0" dirty="0" smtClean="0"/>
              <a:t>Status = UNPAID/PAID</a:t>
            </a:r>
          </a:p>
          <a:p>
            <a:pPr algn="just"/>
            <a:endParaRPr lang="en-US" sz="2800" b="0" dirty="0"/>
          </a:p>
          <a:p>
            <a:pPr algn="just"/>
            <a:endParaRPr lang="en-US" sz="2800" b="0" dirty="0"/>
          </a:p>
        </p:txBody>
      </p:sp>
    </p:spTree>
    <p:extLst>
      <p:ext uri="{BB962C8B-B14F-4D97-AF65-F5344CB8AC3E}">
        <p14:creationId xmlns:p14="http://schemas.microsoft.com/office/powerpoint/2010/main" val="821209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They’re getting too demanding aren’t they</a:t>
            </a:r>
            <a:r>
              <a:rPr lang="en-US" dirty="0" smtClean="0"/>
              <a:t>?! (CONT.)</a:t>
            </a:r>
            <a:endParaRPr lang="en-US" dirty="0"/>
          </a:p>
        </p:txBody>
      </p:sp>
      <p:sp>
        <p:nvSpPr>
          <p:cNvPr id="3" name="Content Placeholder 2"/>
          <p:cNvSpPr>
            <a:spLocks noGrp="1"/>
          </p:cNvSpPr>
          <p:nvPr>
            <p:ph idx="1"/>
          </p:nvPr>
        </p:nvSpPr>
        <p:spPr/>
        <p:txBody>
          <a:bodyPr>
            <a:normAutofit/>
          </a:bodyPr>
          <a:lstStyle/>
          <a:p>
            <a:pPr algn="just"/>
            <a:r>
              <a:rPr lang="en-US" sz="2400" dirty="0"/>
              <a:t>What you need to do: </a:t>
            </a:r>
            <a:r>
              <a:rPr lang="en-US" sz="2400" b="0" dirty="0"/>
              <a:t>Create a class for the </a:t>
            </a:r>
            <a:r>
              <a:rPr lang="en-US" sz="2400" dirty="0"/>
              <a:t>Receipt</a:t>
            </a:r>
            <a:r>
              <a:rPr lang="en-US" sz="2400" b="0" dirty="0"/>
              <a:t> and put in and transfer all attributes related to the transaction in this class. Create a method </a:t>
            </a:r>
            <a:r>
              <a:rPr lang="en-US" sz="2400" b="0" dirty="0" err="1"/>
              <a:t>computeAmountDue</a:t>
            </a:r>
            <a:r>
              <a:rPr lang="en-US" sz="2400" b="0" dirty="0"/>
              <a:t> that returns the amount to be paid inclusive of late penalties.</a:t>
            </a:r>
            <a:endParaRPr lang="en-US" sz="2400" dirty="0"/>
          </a:p>
          <a:p>
            <a:pPr algn="just"/>
            <a:endParaRPr lang="en-US" sz="2400" dirty="0"/>
          </a:p>
        </p:txBody>
      </p:sp>
    </p:spTree>
    <p:extLst>
      <p:ext uri="{BB962C8B-B14F-4D97-AF65-F5344CB8AC3E}">
        <p14:creationId xmlns:p14="http://schemas.microsoft.com/office/powerpoint/2010/main" val="392823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is booming!</a:t>
            </a:r>
            <a:endParaRPr lang="en-US" dirty="0"/>
          </a:p>
        </p:txBody>
      </p:sp>
      <p:sp>
        <p:nvSpPr>
          <p:cNvPr id="3" name="Content Placeholder 2"/>
          <p:cNvSpPr>
            <a:spLocks noGrp="1"/>
          </p:cNvSpPr>
          <p:nvPr>
            <p:ph idx="1"/>
          </p:nvPr>
        </p:nvSpPr>
        <p:spPr>
          <a:xfrm>
            <a:off x="457200" y="1752601"/>
            <a:ext cx="7620000" cy="2286000"/>
          </a:xfrm>
        </p:spPr>
        <p:txBody>
          <a:bodyPr>
            <a:noAutofit/>
          </a:bodyPr>
          <a:lstStyle/>
          <a:p>
            <a:pPr algn="just"/>
            <a:r>
              <a:rPr lang="en-US" sz="2800" b="0" dirty="0" smtClean="0"/>
              <a:t>Seems like these folks are full of themselves and want to charge extra for certain videos. They want to charge 50% more for certain “Premium” videos. These premium videos are basically the same as regular videos except for the additional charge.</a:t>
            </a:r>
          </a:p>
          <a:p>
            <a:pPr algn="just"/>
            <a:endParaRPr lang="en-US" sz="2800" b="0" dirty="0"/>
          </a:p>
          <a:p>
            <a:pPr algn="just"/>
            <a:endParaRPr lang="en-US" sz="2800" b="0" dirty="0"/>
          </a:p>
        </p:txBody>
      </p:sp>
      <p:sp>
        <p:nvSpPr>
          <p:cNvPr id="4" name="Content Placeholder 2"/>
          <p:cNvSpPr txBox="1">
            <a:spLocks/>
          </p:cNvSpPr>
          <p:nvPr/>
        </p:nvSpPr>
        <p:spPr>
          <a:xfrm>
            <a:off x="457200" y="4648200"/>
            <a:ext cx="7620000" cy="2286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lang="en-US" sz="2800" dirty="0" smtClean="0"/>
              <a:t>What you need to do: </a:t>
            </a:r>
            <a:r>
              <a:rPr lang="en-US" sz="2800" b="0" dirty="0" smtClean="0"/>
              <a:t>Create a subclass of Video named </a:t>
            </a:r>
            <a:r>
              <a:rPr lang="en-US" sz="2800" b="0" dirty="0" err="1" smtClean="0"/>
              <a:t>PremiumVideo</a:t>
            </a:r>
            <a:r>
              <a:rPr lang="en-US" sz="2800" b="0" dirty="0" smtClean="0"/>
              <a:t> that overrides the </a:t>
            </a:r>
            <a:r>
              <a:rPr lang="en-US" sz="2800" b="0" dirty="0" err="1" smtClean="0"/>
              <a:t>getRentalFee</a:t>
            </a:r>
            <a:r>
              <a:rPr lang="en-US" sz="2800" b="0" dirty="0" smtClean="0"/>
              <a:t> of the Video Super class. </a:t>
            </a:r>
            <a:endParaRPr lang="en-US" sz="2800" dirty="0"/>
          </a:p>
        </p:txBody>
      </p:sp>
    </p:spTree>
    <p:extLst>
      <p:ext uri="{BB962C8B-B14F-4D97-AF65-F5344CB8AC3E}">
        <p14:creationId xmlns:p14="http://schemas.microsoft.com/office/powerpoint/2010/main" val="32713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is booming! (Cont.)</a:t>
            </a:r>
            <a:endParaRPr lang="en-US" dirty="0"/>
          </a:p>
        </p:txBody>
      </p:sp>
      <p:sp>
        <p:nvSpPr>
          <p:cNvPr id="3" name="Content Placeholder 2"/>
          <p:cNvSpPr>
            <a:spLocks noGrp="1"/>
          </p:cNvSpPr>
          <p:nvPr>
            <p:ph idx="1"/>
          </p:nvPr>
        </p:nvSpPr>
        <p:spPr>
          <a:xfrm>
            <a:off x="457200" y="1600200"/>
            <a:ext cx="7620000" cy="4800600"/>
          </a:xfrm>
        </p:spPr>
        <p:txBody>
          <a:bodyPr>
            <a:noAutofit/>
          </a:bodyPr>
          <a:lstStyle/>
          <a:p>
            <a:pPr algn="just"/>
            <a:r>
              <a:rPr lang="en-US" sz="2400" dirty="0" smtClean="0"/>
              <a:t>Test </a:t>
            </a:r>
            <a:r>
              <a:rPr lang="en-US" sz="2400" dirty="0"/>
              <a:t>it out in the Driver:</a:t>
            </a:r>
          </a:p>
          <a:p>
            <a:pPr marL="514350" indent="-514350" algn="just">
              <a:buAutoNum type="arabicPeriod"/>
            </a:pPr>
            <a:r>
              <a:rPr lang="en-US" sz="2400" b="0" dirty="0" smtClean="0"/>
              <a:t>Create </a:t>
            </a:r>
            <a:r>
              <a:rPr lang="en-US" sz="2400" b="0" dirty="0"/>
              <a:t>an instance of a Video and a </a:t>
            </a:r>
            <a:r>
              <a:rPr lang="en-US" sz="2400" b="0" dirty="0" err="1" smtClean="0"/>
              <a:t>PremiumVideo</a:t>
            </a:r>
            <a:r>
              <a:rPr lang="en-US" sz="2400" b="0" dirty="0" smtClean="0"/>
              <a:t>:</a:t>
            </a:r>
          </a:p>
          <a:p>
            <a:pPr marL="960120" lvl="2" indent="0" algn="just">
              <a:buNone/>
            </a:pPr>
            <a:r>
              <a:rPr lang="en-US" sz="2400" b="0" dirty="0" smtClean="0"/>
              <a:t>Video v1 = new Video(…);</a:t>
            </a:r>
          </a:p>
          <a:p>
            <a:pPr marL="960120" lvl="2" indent="0" algn="just">
              <a:buNone/>
            </a:pPr>
            <a:r>
              <a:rPr lang="en-US" sz="2400" b="0" dirty="0" smtClean="0"/>
              <a:t>Video v2 = new </a:t>
            </a:r>
            <a:r>
              <a:rPr lang="en-US" sz="2400" b="0" dirty="0" err="1" smtClean="0"/>
              <a:t>PremiumVideo</a:t>
            </a:r>
            <a:r>
              <a:rPr lang="en-US" sz="2400" b="0" dirty="0" smtClean="0"/>
              <a:t>(…);</a:t>
            </a:r>
          </a:p>
          <a:p>
            <a:pPr marL="960120" lvl="2" indent="0" algn="just">
              <a:buNone/>
            </a:pPr>
            <a:endParaRPr lang="en-US" sz="2400" b="0" dirty="0"/>
          </a:p>
          <a:p>
            <a:pPr algn="just"/>
            <a:r>
              <a:rPr lang="en-US" sz="2400" b="0" dirty="0"/>
              <a:t>2. Display the rental fee of both via the </a:t>
            </a:r>
            <a:r>
              <a:rPr lang="en-US" sz="2400" b="0" dirty="0" err="1" smtClean="0"/>
              <a:t>getRentalFee</a:t>
            </a:r>
            <a:r>
              <a:rPr lang="en-US" sz="2400" b="0" dirty="0"/>
              <a:t> </a:t>
            </a:r>
            <a:r>
              <a:rPr lang="en-US" sz="2400" b="0" dirty="0" smtClean="0"/>
              <a:t>method.</a:t>
            </a:r>
            <a:endParaRPr lang="en-US" sz="2400" b="0" dirty="0"/>
          </a:p>
          <a:p>
            <a:pPr algn="just"/>
            <a:endParaRPr lang="en-US" sz="2400" b="0" dirty="0" smtClean="0"/>
          </a:p>
          <a:p>
            <a:pPr algn="just"/>
            <a:endParaRPr lang="en-US" sz="2400" b="0" dirty="0"/>
          </a:p>
        </p:txBody>
      </p:sp>
    </p:spTree>
    <p:extLst>
      <p:ext uri="{BB962C8B-B14F-4D97-AF65-F5344CB8AC3E}">
        <p14:creationId xmlns:p14="http://schemas.microsoft.com/office/powerpoint/2010/main" val="2544659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Loyalty benefits</a:t>
            </a:r>
            <a:endParaRPr lang="en-US" dirty="0"/>
          </a:p>
        </p:txBody>
      </p:sp>
      <p:sp>
        <p:nvSpPr>
          <p:cNvPr id="3" name="Content Placeholder 2"/>
          <p:cNvSpPr>
            <a:spLocks noGrp="1"/>
          </p:cNvSpPr>
          <p:nvPr>
            <p:ph idx="1"/>
          </p:nvPr>
        </p:nvSpPr>
        <p:spPr/>
        <p:txBody>
          <a:bodyPr>
            <a:normAutofit lnSpcReduction="10000"/>
          </a:bodyPr>
          <a:lstStyle/>
          <a:p>
            <a:pPr algn="just"/>
            <a:r>
              <a:rPr lang="en-US" sz="2800" b="0" dirty="0" smtClean="0"/>
              <a:t>To reward their loyal customers, XYZ finally decided to implement the membership categories. They have three categories:</a:t>
            </a:r>
          </a:p>
          <a:p>
            <a:pPr marL="514350" indent="-514350" algn="just">
              <a:buAutoNum type="arabicPeriod"/>
            </a:pPr>
            <a:r>
              <a:rPr lang="en-US" sz="2800" dirty="0" smtClean="0"/>
              <a:t>Regular Customers </a:t>
            </a:r>
            <a:r>
              <a:rPr lang="en-US" sz="2800" b="0" dirty="0" smtClean="0"/>
              <a:t>– max of 5 videos, no discount</a:t>
            </a:r>
          </a:p>
          <a:p>
            <a:pPr marL="514350" indent="-514350" algn="just">
              <a:buAutoNum type="arabicPeriod"/>
            </a:pPr>
            <a:r>
              <a:rPr lang="en-US" sz="2800" dirty="0" smtClean="0"/>
              <a:t>Silver Customer </a:t>
            </a:r>
            <a:r>
              <a:rPr lang="en-US" sz="2800" b="0" dirty="0" smtClean="0"/>
              <a:t>– max of 7 videos, 20% discount</a:t>
            </a:r>
          </a:p>
          <a:p>
            <a:pPr marL="514350" indent="-514350" algn="just">
              <a:buAutoNum type="arabicPeriod"/>
            </a:pPr>
            <a:r>
              <a:rPr lang="en-US" sz="2800" dirty="0" smtClean="0"/>
              <a:t>Gold Customer </a:t>
            </a:r>
            <a:r>
              <a:rPr lang="en-US" sz="2800" b="0" dirty="0" smtClean="0"/>
              <a:t>– max of 10 videos, 30% discount</a:t>
            </a:r>
          </a:p>
          <a:p>
            <a:pPr marL="514350" indent="-514350" algn="just">
              <a:buAutoNum type="arabicPeriod"/>
            </a:pPr>
            <a:endParaRPr lang="en-US" sz="2800" b="0" dirty="0"/>
          </a:p>
        </p:txBody>
      </p:sp>
    </p:spTree>
    <p:extLst>
      <p:ext uri="{BB962C8B-B14F-4D97-AF65-F5344CB8AC3E}">
        <p14:creationId xmlns:p14="http://schemas.microsoft.com/office/powerpoint/2010/main" val="1967314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231</TotalTime>
  <Words>823</Words>
  <Application>Microsoft Office PowerPoint</Application>
  <PresentationFormat>On-screen Show (4:3)</PresentationFormat>
  <Paragraphs>60</Paragraphs>
  <Slides>12</Slides>
  <Notes>1</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Essential</vt:lpstr>
      <vt:lpstr>Video rental shop</vt:lpstr>
      <vt:lpstr>Problem</vt:lpstr>
      <vt:lpstr>Oops.. They want more info!</vt:lpstr>
      <vt:lpstr>MONey.. Money.. Money!</vt:lpstr>
      <vt:lpstr>They’re getting too demanding aren’t they?!</vt:lpstr>
      <vt:lpstr>They’re getting too demanding aren’t they?! (CONT.)</vt:lpstr>
      <vt:lpstr>Business is booming!</vt:lpstr>
      <vt:lpstr>Business is booming! (Cont.)</vt:lpstr>
      <vt:lpstr>Loyalty benefits</vt:lpstr>
      <vt:lpstr>Loyalty benefits (cont.)</vt:lpstr>
      <vt:lpstr>Loyalty benefits (cont.)</vt:lpstr>
      <vt:lpstr>Loyalty benefits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rental shop</dc:title>
  <dc:creator>Tom</dc:creator>
  <cp:lastModifiedBy>Tom</cp:lastModifiedBy>
  <cp:revision>20</cp:revision>
  <dcterms:created xsi:type="dcterms:W3CDTF">2014-02-08T09:32:44Z</dcterms:created>
  <dcterms:modified xsi:type="dcterms:W3CDTF">2014-02-23T13:48:06Z</dcterms:modified>
</cp:coreProperties>
</file>