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deped.gov.ph/datas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DEPED Public Schools Enrollment Dataset</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Aquino, Kurt</a:t>
            </a:r>
          </a:p>
          <a:p>
            <a:pPr lvl="0">
              <a:spcBef>
                <a:spcPts val="0"/>
              </a:spcBef>
              <a:buNone/>
            </a:pPr>
            <a:r>
              <a:rPr lang="en"/>
              <a:t>Choy, Seaver</a:t>
            </a:r>
          </a:p>
          <a:p>
            <a:pPr lvl="0">
              <a:spcBef>
                <a:spcPts val="0"/>
              </a:spcBef>
              <a:buNone/>
            </a:pPr>
            <a:r>
              <a:rPr lang="en"/>
              <a:t>Matias, Angelo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Interpretation, Findings and Conclusion</a:t>
            </a:r>
          </a:p>
        </p:txBody>
      </p:sp>
      <p:sp>
        <p:nvSpPr>
          <p:cNvPr id="120" name="Shape 12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Overall, the group was able to conclude that the trends for the enrollment counts increase per grade level as the academic years proceed.</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Through the data sets provided by the Department of Education, the group was able to create an application which makes use of the available data by presenting them in varying visualizations as well as by applying various analyzations in the process.</a:t>
            </a:r>
          </a:p>
          <a:p>
            <a:pPr indent="-317500" lvl="0" marL="457200">
              <a:spcBef>
                <a:spcPts val="0"/>
              </a:spcBef>
              <a:spcAft>
                <a:spcPts val="1000"/>
              </a:spcAft>
              <a:buSzPct val="100000"/>
              <a:buFont typeface="Roboto Slab"/>
            </a:pPr>
            <a:r>
              <a:rPr lang="en" sz="1400">
                <a:latin typeface="Roboto Slab"/>
                <a:ea typeface="Roboto Slab"/>
                <a:cs typeface="Roboto Slab"/>
                <a:sym typeface="Roboto Slab"/>
              </a:rPr>
              <a:t>Considering the increasing amount of data which would be available in the succeeding years, further accurate predictions and more specific visualizations.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DepEd Public Schools Enrollment Dataset</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Font typeface="Roboto Slab"/>
              <a:buChar char="●"/>
            </a:pPr>
            <a:r>
              <a:rPr lang="en" sz="1400">
                <a:latin typeface="Roboto Slab"/>
                <a:ea typeface="Roboto Slab"/>
                <a:cs typeface="Roboto Slab"/>
                <a:sym typeface="Roboto Slab"/>
              </a:rPr>
              <a:t>Name: Philippine's Public Schools Enrollment Dataset for S.Y. 2015-2016</a:t>
            </a:r>
          </a:p>
          <a:p>
            <a:pPr indent="-317500" lvl="0" marL="457200" rtl="0">
              <a:spcBef>
                <a:spcPts val="0"/>
              </a:spcBef>
              <a:buSzPct val="100000"/>
              <a:buFont typeface="Roboto Slab"/>
            </a:pPr>
            <a:r>
              <a:rPr lang="en" sz="1400">
                <a:latin typeface="Roboto Slab"/>
                <a:ea typeface="Roboto Slab"/>
                <a:cs typeface="Roboto Slab"/>
                <a:sym typeface="Roboto Slab"/>
              </a:rPr>
              <a:t>Size: Total of 62.7MB for 5 Excel files (SY 2011-2012 to SY 2015-2016)</a:t>
            </a:r>
          </a:p>
          <a:p>
            <a:pPr indent="-317500" lvl="0" marL="457200" rtl="0">
              <a:spcBef>
                <a:spcPts val="0"/>
              </a:spcBef>
              <a:buSzPct val="100000"/>
              <a:buFont typeface="Roboto Slab"/>
            </a:pPr>
            <a:r>
              <a:rPr lang="en" sz="1400">
                <a:latin typeface="Roboto Slab"/>
                <a:ea typeface="Roboto Slab"/>
                <a:cs typeface="Roboto Slab"/>
                <a:sym typeface="Roboto Slab"/>
              </a:rPr>
              <a:t>Source: </a:t>
            </a:r>
            <a:r>
              <a:rPr lang="en" sz="1400" u="sng">
                <a:solidFill>
                  <a:schemeClr val="hlink"/>
                </a:solidFill>
                <a:latin typeface="Roboto Slab"/>
                <a:ea typeface="Roboto Slab"/>
                <a:cs typeface="Roboto Slab"/>
                <a:sym typeface="Roboto Slab"/>
                <a:hlinkClick r:id="rId3"/>
              </a:rPr>
              <a:t>http://www.deped.gov.ph/datasets</a:t>
            </a:r>
          </a:p>
          <a:p>
            <a:pPr indent="-317500" lvl="0" marL="457200" rtl="0">
              <a:spcBef>
                <a:spcPts val="0"/>
              </a:spcBef>
              <a:buSzPct val="100000"/>
              <a:buFont typeface="Roboto Slab"/>
            </a:pPr>
            <a:r>
              <a:rPr lang="en" sz="1400">
                <a:latin typeface="Roboto Slab"/>
                <a:ea typeface="Roboto Slab"/>
                <a:cs typeface="Roboto Slab"/>
                <a:sym typeface="Roboto Slab"/>
              </a:rPr>
              <a:t>Contains the number of male and female enrollees in each level for all public schools in the country from S.Y. 2011 - 2012 up to S.Y. 2015 - 2016 as of September 30, 2015 from before and after the implementation of the K to 12 Program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DepEd Public Schools Enrollment Dataset</a:t>
            </a:r>
          </a:p>
        </p:txBody>
      </p:sp>
      <p:sp>
        <p:nvSpPr>
          <p:cNvPr id="76" name="Shape 76"/>
          <p:cNvSpPr txBox="1"/>
          <p:nvPr>
            <p:ph idx="1" type="body"/>
          </p:nvPr>
        </p:nvSpPr>
        <p:spPr>
          <a:xfrm>
            <a:off x="446875" y="1378424"/>
            <a:ext cx="8368200" cy="3078900"/>
          </a:xfrm>
          <a:prstGeom prst="rect">
            <a:avLst/>
          </a:prstGeom>
        </p:spPr>
        <p:txBody>
          <a:bodyPr anchorCtr="0" anchor="t" bIns="91425" lIns="91425" rIns="91425" tIns="91425">
            <a:noAutofit/>
          </a:bodyPr>
          <a:lstStyle/>
          <a:p>
            <a:pPr lvl="0" rtl="0">
              <a:spcBef>
                <a:spcPts val="0"/>
              </a:spcBef>
              <a:buNone/>
            </a:pPr>
            <a:r>
              <a:rPr lang="en" sz="1400">
                <a:latin typeface="Roboto Slab"/>
                <a:ea typeface="Roboto Slab"/>
                <a:cs typeface="Roboto Slab"/>
                <a:sym typeface="Roboto Slab"/>
              </a:rPr>
              <a:t>Also contains general details for identifying each respective school</a:t>
            </a:r>
          </a:p>
          <a:p>
            <a:pPr indent="-317500" lvl="0" marL="457200" rtl="0">
              <a:spcBef>
                <a:spcPts val="0"/>
              </a:spcBef>
              <a:buSzPct val="100000"/>
              <a:buFont typeface="Roboto Slab"/>
            </a:pPr>
            <a:r>
              <a:rPr lang="en" sz="1400">
                <a:latin typeface="Roboto Slab"/>
                <a:ea typeface="Roboto Slab"/>
                <a:cs typeface="Roboto Slab"/>
                <a:sym typeface="Roboto Slab"/>
              </a:rPr>
              <a:t>School ID - Unique 6-digit reference number issued to schools in the basic education system</a:t>
            </a:r>
          </a:p>
          <a:p>
            <a:pPr indent="-317500" lvl="0" marL="457200" rtl="0">
              <a:spcBef>
                <a:spcPts val="0"/>
              </a:spcBef>
              <a:buSzPct val="100000"/>
              <a:buFont typeface="Roboto Slab"/>
            </a:pPr>
            <a:r>
              <a:rPr lang="en" sz="1400">
                <a:latin typeface="Roboto Slab"/>
                <a:ea typeface="Roboto Slab"/>
                <a:cs typeface="Roboto Slab"/>
                <a:sym typeface="Roboto Slab"/>
              </a:rPr>
              <a:t>School Name - Official name as registered in DepEd</a:t>
            </a:r>
          </a:p>
          <a:p>
            <a:pPr indent="-317500" lvl="0" marL="457200" rtl="0">
              <a:spcBef>
                <a:spcPts val="0"/>
              </a:spcBef>
              <a:buSzPct val="100000"/>
              <a:buFont typeface="Roboto Slab"/>
            </a:pPr>
            <a:r>
              <a:rPr lang="en" sz="1400">
                <a:latin typeface="Roboto Slab"/>
                <a:ea typeface="Roboto Slab"/>
                <a:cs typeface="Roboto Slab"/>
                <a:sym typeface="Roboto Slab"/>
              </a:rPr>
              <a:t>Region</a:t>
            </a:r>
          </a:p>
          <a:p>
            <a:pPr indent="-317500" lvl="0" marL="457200" rtl="0">
              <a:spcBef>
                <a:spcPts val="0"/>
              </a:spcBef>
              <a:buSzPct val="100000"/>
              <a:buFont typeface="Roboto Slab"/>
            </a:pPr>
            <a:r>
              <a:rPr lang="en" sz="1400">
                <a:latin typeface="Roboto Slab"/>
                <a:ea typeface="Roboto Slab"/>
                <a:cs typeface="Roboto Slab"/>
                <a:sym typeface="Roboto Slab"/>
              </a:rPr>
              <a:t>Province</a:t>
            </a:r>
          </a:p>
          <a:p>
            <a:pPr indent="-317500" lvl="0" marL="457200" rtl="0">
              <a:spcBef>
                <a:spcPts val="0"/>
              </a:spcBef>
              <a:buSzPct val="100000"/>
              <a:buFont typeface="Roboto Slab"/>
            </a:pPr>
            <a:r>
              <a:rPr lang="en" sz="1400">
                <a:latin typeface="Roboto Slab"/>
                <a:ea typeface="Roboto Slab"/>
                <a:cs typeface="Roboto Slab"/>
                <a:sym typeface="Roboto Slab"/>
              </a:rPr>
              <a:t>Municipality </a:t>
            </a:r>
          </a:p>
          <a:p>
            <a:pPr indent="-317500" lvl="0" marL="457200" rtl="0">
              <a:spcBef>
                <a:spcPts val="0"/>
              </a:spcBef>
              <a:buSzPct val="100000"/>
              <a:buFont typeface="Roboto Slab"/>
            </a:pPr>
            <a:r>
              <a:rPr lang="en" sz="1400">
                <a:latin typeface="Roboto Slab"/>
                <a:ea typeface="Roboto Slab"/>
                <a:cs typeface="Roboto Slab"/>
                <a:sym typeface="Roboto Slab"/>
              </a:rPr>
              <a:t>Division - DepEd division (province or city) supervising the school</a:t>
            </a:r>
          </a:p>
          <a:p>
            <a:pPr indent="-317500" lvl="0" marL="457200">
              <a:spcBef>
                <a:spcPts val="0"/>
              </a:spcBef>
              <a:buSzPct val="100000"/>
              <a:buFont typeface="Roboto Slab"/>
            </a:pPr>
            <a:r>
              <a:rPr lang="en" sz="1400">
                <a:latin typeface="Roboto Slab"/>
                <a:ea typeface="Roboto Slab"/>
                <a:cs typeface="Roboto Slab"/>
                <a:sym typeface="Roboto Slab"/>
              </a:rPr>
              <a:t>District - DepEd district supervising the school</a:t>
            </a:r>
            <a:br>
              <a:rPr lang="en" sz="1400">
                <a:latin typeface="Roboto Slab"/>
                <a:ea typeface="Roboto Slab"/>
                <a:cs typeface="Roboto Slab"/>
                <a:sym typeface="Roboto Slab"/>
              </a:rPr>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Data Preprocessing</a:t>
            </a:r>
          </a:p>
        </p:txBody>
      </p:sp>
      <p:sp>
        <p:nvSpPr>
          <p:cNvPr id="82" name="Shape 82"/>
          <p:cNvSpPr txBox="1"/>
          <p:nvPr>
            <p:ph idx="1" type="body"/>
          </p:nvPr>
        </p:nvSpPr>
        <p:spPr>
          <a:xfrm>
            <a:off x="446875" y="1493474"/>
            <a:ext cx="8368200" cy="3078900"/>
          </a:xfrm>
          <a:prstGeom prst="rect">
            <a:avLst/>
          </a:prstGeom>
        </p:spPr>
        <p:txBody>
          <a:bodyPr anchorCtr="0" anchor="t" bIns="91425" lIns="91425" rIns="91425" tIns="91425">
            <a:noAutofit/>
          </a:bodyPr>
          <a:lstStyle/>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The group created their own ETL using both Java and MySQL</a:t>
            </a:r>
          </a:p>
          <a:p>
            <a:pPr indent="-317500" lvl="1" marL="914400" rtl="0">
              <a:spcBef>
                <a:spcPts val="0"/>
              </a:spcBef>
              <a:spcAft>
                <a:spcPts val="1000"/>
              </a:spcAft>
              <a:buSzPct val="100000"/>
              <a:buFont typeface="Roboto Slab"/>
            </a:pPr>
            <a:r>
              <a:rPr lang="en">
                <a:latin typeface="Roboto Slab"/>
                <a:ea typeface="Roboto Slab"/>
                <a:cs typeface="Roboto Slab"/>
                <a:sym typeface="Roboto Slab"/>
              </a:rPr>
              <a:t>Separated Excel sheets per School Year</a:t>
            </a:r>
          </a:p>
          <a:p>
            <a:pPr indent="-228600" lvl="1" marL="914400" rtl="0">
              <a:spcBef>
                <a:spcPts val="0"/>
              </a:spcBef>
              <a:spcAft>
                <a:spcPts val="1000"/>
              </a:spcAft>
              <a:buFont typeface="Roboto Slab"/>
            </a:pPr>
            <a:r>
              <a:rPr lang="en">
                <a:latin typeface="Roboto Slab"/>
                <a:ea typeface="Roboto Slab"/>
                <a:cs typeface="Roboto Slab"/>
                <a:sym typeface="Roboto Slab"/>
              </a:rPr>
              <a:t>Convert to CSV files</a:t>
            </a:r>
          </a:p>
          <a:p>
            <a:pPr indent="-228600" lvl="1" marL="914400" rtl="0">
              <a:spcBef>
                <a:spcPts val="0"/>
              </a:spcBef>
              <a:spcAft>
                <a:spcPts val="1000"/>
              </a:spcAft>
              <a:buFont typeface="Roboto Slab"/>
            </a:pPr>
            <a:r>
              <a:rPr lang="en">
                <a:latin typeface="Roboto Slab"/>
                <a:ea typeface="Roboto Slab"/>
                <a:cs typeface="Roboto Slab"/>
                <a:sym typeface="Roboto Slab"/>
              </a:rPr>
              <a:t>Extract only necessary data</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Data cleaning did not present significant difficulties</a:t>
            </a:r>
          </a:p>
          <a:p>
            <a:pPr indent="-317500" lvl="1" marL="914400" rtl="0">
              <a:spcBef>
                <a:spcPts val="0"/>
              </a:spcBef>
              <a:spcAft>
                <a:spcPts val="1000"/>
              </a:spcAft>
              <a:buSzPct val="100000"/>
              <a:buFont typeface="Roboto Slab"/>
            </a:pPr>
            <a:r>
              <a:rPr lang="en">
                <a:latin typeface="Roboto Slab"/>
                <a:ea typeface="Roboto Slab"/>
                <a:cs typeface="Roboto Slab"/>
                <a:sym typeface="Roboto Slab"/>
              </a:rPr>
              <a:t>Data sets were already structured</a:t>
            </a:r>
          </a:p>
          <a:p>
            <a:pPr indent="-228600" lvl="1" marL="914400" rtl="0">
              <a:spcBef>
                <a:spcPts val="0"/>
              </a:spcBef>
              <a:spcAft>
                <a:spcPts val="1000"/>
              </a:spcAft>
              <a:buFont typeface="Roboto Slab"/>
            </a:pPr>
            <a:r>
              <a:rPr lang="en">
                <a:latin typeface="Roboto Slab"/>
                <a:ea typeface="Roboto Slab"/>
                <a:cs typeface="Roboto Slab"/>
                <a:sym typeface="Roboto Slab"/>
              </a:rPr>
              <a:t>Minor inconsistencies</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The group focused on designing a new model so that the data could easily be accessed in order to apply OLAP queries and analytics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4294967295" type="body"/>
          </p:nvPr>
        </p:nvSpPr>
        <p:spPr>
          <a:xfrm>
            <a:off x="433750" y="1214624"/>
            <a:ext cx="8368200" cy="30789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pic>
        <p:nvPicPr>
          <p:cNvPr id="88" name="Shape 88"/>
          <p:cNvPicPr preferRelativeResize="0"/>
          <p:nvPr/>
        </p:nvPicPr>
        <p:blipFill>
          <a:blip r:embed="rId3">
            <a:alphaModFix/>
          </a:blip>
          <a:stretch>
            <a:fillRect/>
          </a:stretch>
        </p:blipFill>
        <p:spPr>
          <a:xfrm>
            <a:off x="1006662" y="12875"/>
            <a:ext cx="7222375" cy="51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Feature Selection</a:t>
            </a:r>
          </a:p>
        </p:txBody>
      </p:sp>
      <p:sp>
        <p:nvSpPr>
          <p:cNvPr id="94" name="Shape 9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Prediction of the number of Grade 1 elementary student and 1st year high school student enrollees</a:t>
            </a:r>
          </a:p>
          <a:p>
            <a:pPr indent="-228600" lvl="1" marL="914400" rtl="0">
              <a:spcBef>
                <a:spcPts val="0"/>
              </a:spcBef>
              <a:spcAft>
                <a:spcPts val="1000"/>
              </a:spcAft>
              <a:buFont typeface="Roboto Slab"/>
            </a:pPr>
            <a:r>
              <a:rPr lang="en">
                <a:latin typeface="Roboto Slab"/>
                <a:ea typeface="Roboto Slab"/>
                <a:cs typeface="Roboto Slab"/>
                <a:sym typeface="Roboto Slab"/>
              </a:rPr>
              <a:t>Gives a prediction whether the number of enrollees would increase or decrease based on the trends of enrollment in the past years</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Enrollment Trends per grade level per year</a:t>
            </a:r>
          </a:p>
          <a:p>
            <a:pPr indent="-228600" lvl="1" marL="914400" rtl="0">
              <a:spcBef>
                <a:spcPts val="0"/>
              </a:spcBef>
              <a:spcAft>
                <a:spcPts val="1000"/>
              </a:spcAft>
              <a:buFont typeface="Roboto Slab"/>
            </a:pPr>
            <a:r>
              <a:rPr lang="en">
                <a:latin typeface="Roboto Slab"/>
                <a:ea typeface="Roboto Slab"/>
                <a:cs typeface="Roboto Slab"/>
                <a:sym typeface="Roboto Slab"/>
              </a:rPr>
              <a:t>Shows the enrollment trends by presenting them in a line graph</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Percentage of students in the Special Education Program</a:t>
            </a:r>
          </a:p>
          <a:p>
            <a:pPr indent="-228600" lvl="1" marL="914400" rtl="0">
              <a:spcBef>
                <a:spcPts val="0"/>
              </a:spcBef>
              <a:spcAft>
                <a:spcPts val="1000"/>
              </a:spcAft>
              <a:buFont typeface="Roboto Slab"/>
            </a:pPr>
            <a:r>
              <a:rPr lang="en">
                <a:latin typeface="Roboto Slab"/>
                <a:ea typeface="Roboto Slab"/>
                <a:cs typeface="Roboto Slab"/>
                <a:sym typeface="Roboto Slab"/>
              </a:rPr>
              <a:t>Provides an idea on which public schools have a very large or very small number of special students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Visualization</a:t>
            </a:r>
          </a:p>
        </p:txBody>
      </p:sp>
      <p:sp>
        <p:nvSpPr>
          <p:cNvPr id="100" name="Shape 100"/>
          <p:cNvSpPr txBox="1"/>
          <p:nvPr>
            <p:ph idx="1" type="body"/>
          </p:nvPr>
        </p:nvSpPr>
        <p:spPr>
          <a:xfrm>
            <a:off x="387900" y="2014975"/>
            <a:ext cx="3305700" cy="2000700"/>
          </a:xfrm>
          <a:prstGeom prst="rect">
            <a:avLst/>
          </a:prstGeom>
        </p:spPr>
        <p:txBody>
          <a:bodyPr anchorCtr="0" anchor="t" bIns="91425" lIns="91425" rIns="91425" tIns="91425">
            <a:noAutofit/>
          </a:bodyPr>
          <a:lstStyle/>
          <a:p>
            <a:pPr lvl="0">
              <a:spcBef>
                <a:spcPts val="0"/>
              </a:spcBef>
              <a:buNone/>
            </a:pPr>
            <a:r>
              <a:rPr lang="en">
                <a:latin typeface="Roboto Slab"/>
                <a:ea typeface="Roboto Slab"/>
                <a:cs typeface="Roboto Slab"/>
                <a:sym typeface="Roboto Slab"/>
              </a:rPr>
              <a:t>Prediction of the number of Grade 1 elementary student and 1st year high school student enrollees and the enrollment trend</a:t>
            </a:r>
          </a:p>
        </p:txBody>
      </p:sp>
      <p:pic>
        <p:nvPicPr>
          <p:cNvPr descr="Untitled.png" id="101" name="Shape 101"/>
          <p:cNvPicPr preferRelativeResize="0"/>
          <p:nvPr/>
        </p:nvPicPr>
        <p:blipFill rotWithShape="1">
          <a:blip r:embed="rId3">
            <a:alphaModFix/>
          </a:blip>
          <a:srcRect b="0" l="2134" r="2134" t="0"/>
          <a:stretch/>
        </p:blipFill>
        <p:spPr>
          <a:xfrm>
            <a:off x="3896675" y="853512"/>
            <a:ext cx="4963000" cy="3905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Visualization</a:t>
            </a:r>
          </a:p>
        </p:txBody>
      </p:sp>
      <p:sp>
        <p:nvSpPr>
          <p:cNvPr id="107" name="Shape 107"/>
          <p:cNvSpPr txBox="1"/>
          <p:nvPr>
            <p:ph idx="1" type="body"/>
          </p:nvPr>
        </p:nvSpPr>
        <p:spPr>
          <a:xfrm>
            <a:off x="456950" y="2064600"/>
            <a:ext cx="3881100" cy="3078900"/>
          </a:xfrm>
          <a:prstGeom prst="rect">
            <a:avLst/>
          </a:prstGeom>
        </p:spPr>
        <p:txBody>
          <a:bodyPr anchorCtr="0" anchor="t" bIns="91425" lIns="91425" rIns="91425" tIns="91425">
            <a:noAutofit/>
          </a:bodyPr>
          <a:lstStyle/>
          <a:p>
            <a:pPr indent="0" lvl="0" marL="0" rtl="0">
              <a:spcBef>
                <a:spcPts val="0"/>
              </a:spcBef>
              <a:buNone/>
            </a:pPr>
            <a:r>
              <a:rPr lang="en">
                <a:latin typeface="Roboto Slab"/>
                <a:ea typeface="Roboto Slab"/>
                <a:cs typeface="Roboto Slab"/>
                <a:sym typeface="Roboto Slab"/>
              </a:rPr>
              <a:t>Percentage of students in the Special Education Program</a:t>
            </a:r>
          </a:p>
          <a:p>
            <a:pPr lvl="0" rtl="0">
              <a:spcBef>
                <a:spcPts val="0"/>
              </a:spcBef>
              <a:buNone/>
            </a:pPr>
            <a:r>
              <a:t/>
            </a:r>
            <a:endParaRPr>
              <a:latin typeface="Roboto Slab"/>
              <a:ea typeface="Roboto Slab"/>
              <a:cs typeface="Roboto Slab"/>
              <a:sym typeface="Roboto Slab"/>
            </a:endParaRPr>
          </a:p>
        </p:txBody>
      </p:sp>
      <p:pic>
        <p:nvPicPr>
          <p:cNvPr id="108" name="Shape 108"/>
          <p:cNvPicPr preferRelativeResize="0"/>
          <p:nvPr/>
        </p:nvPicPr>
        <p:blipFill>
          <a:blip r:embed="rId3">
            <a:alphaModFix/>
          </a:blip>
          <a:stretch>
            <a:fillRect/>
          </a:stretch>
        </p:blipFill>
        <p:spPr>
          <a:xfrm>
            <a:off x="4269000" y="529874"/>
            <a:ext cx="4391724" cy="425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Analytics</a:t>
            </a:r>
          </a:p>
        </p:txBody>
      </p:sp>
      <p:sp>
        <p:nvSpPr>
          <p:cNvPr id="114" name="Shape 114"/>
          <p:cNvSpPr txBox="1"/>
          <p:nvPr>
            <p:ph idx="1" type="body"/>
          </p:nvPr>
        </p:nvSpPr>
        <p:spPr>
          <a:xfrm>
            <a:off x="387900" y="1386249"/>
            <a:ext cx="8368200" cy="3078900"/>
          </a:xfrm>
          <a:prstGeom prst="rect">
            <a:avLst/>
          </a:prstGeom>
        </p:spPr>
        <p:txBody>
          <a:bodyPr anchorCtr="0" anchor="t" bIns="91425" lIns="91425" rIns="91425" tIns="91425">
            <a:noAutofit/>
          </a:bodyPr>
          <a:lstStyle/>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Prediction of the number of Grade 1 elementary student and 1st year high school student enrollees</a:t>
            </a:r>
          </a:p>
          <a:p>
            <a:pPr indent="-228600" lvl="1" marL="914400" rtl="0">
              <a:spcBef>
                <a:spcPts val="0"/>
              </a:spcBef>
              <a:spcAft>
                <a:spcPts val="1000"/>
              </a:spcAft>
              <a:buFont typeface="Roboto Slab"/>
            </a:pPr>
            <a:r>
              <a:rPr lang="en">
                <a:latin typeface="Roboto Slab"/>
                <a:ea typeface="Roboto Slab"/>
                <a:cs typeface="Roboto Slab"/>
                <a:sym typeface="Roboto Slab"/>
              </a:rPr>
              <a:t>The group used a neural network model to predict whether the number of enrollees would go up or down based on the trend for the succeeding year.</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Enrollment trends per grade level per year</a:t>
            </a:r>
          </a:p>
          <a:p>
            <a:pPr indent="-228600" lvl="1" marL="914400" rtl="0">
              <a:spcBef>
                <a:spcPts val="0"/>
              </a:spcBef>
              <a:spcAft>
                <a:spcPts val="1000"/>
              </a:spcAft>
              <a:buFont typeface="Roboto Slab"/>
            </a:pPr>
            <a:r>
              <a:rPr lang="en">
                <a:latin typeface="Roboto Slab"/>
                <a:ea typeface="Roboto Slab"/>
                <a:cs typeface="Roboto Slab"/>
                <a:sym typeface="Roboto Slab"/>
              </a:rPr>
              <a:t>No specific models were used as the feature is only supposed to display the data. The enrollment details for the entire duration of the gathering (SY 2011-2012 to SY 2015-2016) were combined per school in order to visualize the trends</a:t>
            </a:r>
          </a:p>
          <a:p>
            <a:pPr indent="-317500" lvl="0" marL="457200" rtl="0">
              <a:spcBef>
                <a:spcPts val="0"/>
              </a:spcBef>
              <a:spcAft>
                <a:spcPts val="1000"/>
              </a:spcAft>
              <a:buSzPct val="100000"/>
              <a:buFont typeface="Roboto Slab"/>
            </a:pPr>
            <a:r>
              <a:rPr lang="en" sz="1400">
                <a:latin typeface="Roboto Slab"/>
                <a:ea typeface="Roboto Slab"/>
                <a:cs typeface="Roboto Slab"/>
                <a:sym typeface="Roboto Slab"/>
              </a:rPr>
              <a:t>Percentage of students in the Special Education program per public school</a:t>
            </a:r>
          </a:p>
          <a:p>
            <a:pPr indent="-228600" lvl="1" marL="914400" rtl="0">
              <a:spcBef>
                <a:spcPts val="0"/>
              </a:spcBef>
              <a:spcAft>
                <a:spcPts val="1000"/>
              </a:spcAft>
              <a:buFont typeface="Roboto Slab"/>
            </a:pPr>
            <a:r>
              <a:rPr lang="en">
                <a:latin typeface="Roboto Slab"/>
                <a:ea typeface="Roboto Slab"/>
                <a:cs typeface="Roboto Slab"/>
                <a:sym typeface="Roboto Slab"/>
              </a:rPr>
              <a:t>The group simply get the total number of students enrolled in the special education program and compared it with those who are not</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