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05673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15239-4D71-4789-AB72-1E3DE5825B2C}"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41641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1953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08272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074015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18435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4209895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407864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424407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122177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915239-4D71-4789-AB72-1E3DE5825B2C}" type="datetimeFigureOut">
              <a:rPr lang="en-US" smtClean="0"/>
              <a:t>9/2/2014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765384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915239-4D71-4789-AB72-1E3DE5825B2C}"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199019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915239-4D71-4789-AB72-1E3DE5825B2C}" type="datetimeFigureOut">
              <a:rPr lang="en-US" smtClean="0"/>
              <a:t>9/2/2014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92321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915239-4D71-4789-AB72-1E3DE5825B2C}" type="datetimeFigureOut">
              <a:rPr lang="en-US" smtClean="0"/>
              <a:t>9/2/2014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166552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15239-4D71-4789-AB72-1E3DE5825B2C}" type="datetimeFigureOut">
              <a:rPr lang="en-US" smtClean="0"/>
              <a:t>9/2/2014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382869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15239-4D71-4789-AB72-1E3DE5825B2C}"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7225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915239-4D71-4789-AB72-1E3DE5825B2C}" type="datetimeFigureOut">
              <a:rPr lang="en-US" smtClean="0"/>
              <a:t>9/2/2014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B444C7-FF1D-4290-ABB2-5ED882A29ED0}" type="slidenum">
              <a:rPr lang="en-US" smtClean="0"/>
              <a:t>‹#›</a:t>
            </a:fld>
            <a:endParaRPr lang="en-US"/>
          </a:p>
        </p:txBody>
      </p:sp>
    </p:spTree>
    <p:extLst>
      <p:ext uri="{BB962C8B-B14F-4D97-AF65-F5344CB8AC3E}">
        <p14:creationId xmlns:p14="http://schemas.microsoft.com/office/powerpoint/2010/main" val="272550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915239-4D71-4789-AB72-1E3DE5825B2C}" type="datetimeFigureOut">
              <a:rPr lang="en-US" smtClean="0"/>
              <a:t>9/2/2014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B444C7-FF1D-4290-ABB2-5ED882A29ED0}" type="slidenum">
              <a:rPr lang="en-US" smtClean="0"/>
              <a:t>‹#›</a:t>
            </a:fld>
            <a:endParaRPr lang="en-US"/>
          </a:p>
        </p:txBody>
      </p:sp>
    </p:spTree>
    <p:extLst>
      <p:ext uri="{BB962C8B-B14F-4D97-AF65-F5344CB8AC3E}">
        <p14:creationId xmlns:p14="http://schemas.microsoft.com/office/powerpoint/2010/main" val="1667859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6799" y="1206500"/>
            <a:ext cx="9166223" cy="1341967"/>
          </a:xfrm>
        </p:spPr>
        <p:txBody>
          <a:bodyPr/>
          <a:lstStyle/>
          <a:p>
            <a:r>
              <a:rPr lang="en-US" dirty="0" smtClean="0"/>
              <a:t>Stoplight with LED Counter</a:t>
            </a:r>
            <a:endParaRPr lang="en-US" dirty="0"/>
          </a:p>
        </p:txBody>
      </p:sp>
      <p:sp>
        <p:nvSpPr>
          <p:cNvPr id="3" name="Subtitle 2"/>
          <p:cNvSpPr>
            <a:spLocks noGrp="1"/>
          </p:cNvSpPr>
          <p:nvPr>
            <p:ph type="subTitle" idx="1"/>
          </p:nvPr>
        </p:nvSpPr>
        <p:spPr>
          <a:xfrm>
            <a:off x="4515377" y="2891367"/>
            <a:ext cx="6987645" cy="1806222"/>
          </a:xfrm>
        </p:spPr>
        <p:txBody>
          <a:bodyPr>
            <a:normAutofit fontScale="85000" lnSpcReduction="20000"/>
          </a:bodyPr>
          <a:lstStyle/>
          <a:p>
            <a:r>
              <a:rPr lang="en-US" dirty="0" err="1" smtClean="0"/>
              <a:t>Amadora</a:t>
            </a:r>
            <a:r>
              <a:rPr lang="en-US" dirty="0" smtClean="0"/>
              <a:t>, Angelo John</a:t>
            </a:r>
          </a:p>
          <a:p>
            <a:r>
              <a:rPr lang="en-US" dirty="0" smtClean="0"/>
              <a:t>Aquino, Kurt Neil</a:t>
            </a:r>
          </a:p>
          <a:p>
            <a:r>
              <a:rPr lang="en-US" dirty="0" smtClean="0"/>
              <a:t>Choy, Matthew </a:t>
            </a:r>
            <a:r>
              <a:rPr lang="en-US" dirty="0" err="1" smtClean="0"/>
              <a:t>Seaver</a:t>
            </a:r>
            <a:endParaRPr lang="en-US" dirty="0" smtClean="0"/>
          </a:p>
          <a:p>
            <a:r>
              <a:rPr lang="en-US" dirty="0" smtClean="0"/>
              <a:t>Ramos, Luis Angelo</a:t>
            </a:r>
          </a:p>
          <a:p>
            <a:r>
              <a:rPr lang="en-US" dirty="0" smtClean="0"/>
              <a:t>S18</a:t>
            </a:r>
          </a:p>
        </p:txBody>
      </p:sp>
    </p:spTree>
    <p:extLst>
      <p:ext uri="{BB962C8B-B14F-4D97-AF65-F5344CB8AC3E}">
        <p14:creationId xmlns:p14="http://schemas.microsoft.com/office/powerpoint/2010/main" val="3266073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409" y="0"/>
            <a:ext cx="10018713" cy="1752599"/>
          </a:xfrm>
        </p:spPr>
        <p:txBody>
          <a:bodyPr/>
          <a:lstStyle/>
          <a:p>
            <a:r>
              <a:rPr lang="en-US" dirty="0" smtClean="0"/>
              <a:t>III. Data</a:t>
            </a:r>
            <a:endParaRPr lang="en-US" dirty="0"/>
          </a:p>
        </p:txBody>
      </p:sp>
      <p:sp>
        <p:nvSpPr>
          <p:cNvPr id="3" name="Content Placeholder 2"/>
          <p:cNvSpPr>
            <a:spLocks noGrp="1"/>
          </p:cNvSpPr>
          <p:nvPr>
            <p:ph idx="1"/>
          </p:nvPr>
        </p:nvSpPr>
        <p:spPr>
          <a:xfrm>
            <a:off x="1484309" y="1187448"/>
            <a:ext cx="9336092" cy="1130301"/>
          </a:xfrm>
        </p:spPr>
        <p:txBody>
          <a:bodyPr/>
          <a:lstStyle/>
          <a:p>
            <a:pPr algn="just"/>
            <a:r>
              <a:rPr lang="en-US" dirty="0" smtClean="0"/>
              <a:t>Given the </a:t>
            </a:r>
            <a:r>
              <a:rPr lang="en-US" dirty="0" err="1" smtClean="0"/>
              <a:t>minterm</a:t>
            </a:r>
            <a:r>
              <a:rPr lang="en-US" dirty="0" smtClean="0"/>
              <a:t> list derived from the truth table, our group then generated each output’s simplified forms using </a:t>
            </a:r>
            <a:r>
              <a:rPr lang="en-US" dirty="0" err="1" smtClean="0"/>
              <a:t>Karnaugh</a:t>
            </a:r>
            <a:r>
              <a:rPr lang="en-US" dirty="0" smtClean="0"/>
              <a:t> Maps.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47" y="2813048"/>
            <a:ext cx="5683753" cy="31674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00" y="2813049"/>
            <a:ext cx="5774642" cy="3167493"/>
          </a:xfrm>
          <a:prstGeom prst="rect">
            <a:avLst/>
          </a:prstGeom>
        </p:spPr>
      </p:pic>
    </p:spTree>
    <p:extLst>
      <p:ext uri="{BB962C8B-B14F-4D97-AF65-F5344CB8AC3E}">
        <p14:creationId xmlns:p14="http://schemas.microsoft.com/office/powerpoint/2010/main" val="1013203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10018713" cy="1752599"/>
          </a:xfrm>
        </p:spPr>
        <p:txBody>
          <a:bodyPr/>
          <a:lstStyle/>
          <a:p>
            <a:r>
              <a:rPr lang="en-US" dirty="0" smtClean="0"/>
              <a:t>IV. Data Analysis</a:t>
            </a:r>
            <a:endParaRPr lang="en-US" dirty="0"/>
          </a:p>
        </p:txBody>
      </p:sp>
      <p:sp>
        <p:nvSpPr>
          <p:cNvPr id="3" name="Content Placeholder 2"/>
          <p:cNvSpPr>
            <a:spLocks noGrp="1"/>
          </p:cNvSpPr>
          <p:nvPr>
            <p:ph idx="1"/>
          </p:nvPr>
        </p:nvSpPr>
        <p:spPr>
          <a:xfrm>
            <a:off x="1357310" y="2108199"/>
            <a:ext cx="10018713" cy="3124201"/>
          </a:xfrm>
        </p:spPr>
        <p:txBody>
          <a:bodyPr/>
          <a:lstStyle/>
          <a:p>
            <a:pPr marL="0" indent="0" algn="just">
              <a:buNone/>
            </a:pPr>
            <a:r>
              <a:rPr lang="en-US" dirty="0" smtClean="0"/>
              <a:t>	Even </a:t>
            </a:r>
            <a:r>
              <a:rPr lang="en-US" dirty="0"/>
              <a:t>with the use of </a:t>
            </a:r>
            <a:r>
              <a:rPr lang="en-US" dirty="0" err="1"/>
              <a:t>Karnaugh</a:t>
            </a:r>
            <a:r>
              <a:rPr lang="en-US" dirty="0"/>
              <a:t> maps, the sums of products of each output will still require quite a lot of AND </a:t>
            </a:r>
            <a:r>
              <a:rPr lang="en-US" dirty="0" err="1"/>
              <a:t>and</a:t>
            </a:r>
            <a:r>
              <a:rPr lang="en-US" dirty="0"/>
              <a:t> OR gates. This is where </a:t>
            </a:r>
            <a:r>
              <a:rPr lang="en-US" dirty="0" smtClean="0"/>
              <a:t>our group applied Boolean </a:t>
            </a:r>
            <a:r>
              <a:rPr lang="en-US" dirty="0"/>
              <a:t>algebra in order to further simplify the sums of products in terms of the number of gates being used. The fewer number of gates being used, the better for every system, as it lessens the connections being applied, optimizes its functionality, and removes any redundancy in the process</a:t>
            </a:r>
            <a:r>
              <a:rPr lang="en-US" dirty="0" smtClean="0"/>
              <a:t>.</a:t>
            </a:r>
            <a:endParaRPr lang="en-US" dirty="0"/>
          </a:p>
        </p:txBody>
      </p:sp>
    </p:spTree>
    <p:extLst>
      <p:ext uri="{BB962C8B-B14F-4D97-AF65-F5344CB8AC3E}">
        <p14:creationId xmlns:p14="http://schemas.microsoft.com/office/powerpoint/2010/main" val="3080316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812801"/>
            <a:ext cx="10018713" cy="4978400"/>
          </a:xfrm>
        </p:spPr>
        <p:txBody>
          <a:bodyPr>
            <a:normAutofit/>
          </a:bodyPr>
          <a:lstStyle/>
          <a:p>
            <a:r>
              <a:rPr lang="fil-PH" dirty="0" smtClean="0"/>
              <a:t>Here </a:t>
            </a:r>
            <a:r>
              <a:rPr lang="fil-PH" dirty="0"/>
              <a:t>are the simplified equations for each output:</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fil-PH" dirty="0"/>
              <a:t>Green 	</a:t>
            </a:r>
            <a:r>
              <a:rPr lang="fil-PH" dirty="0" smtClean="0"/>
              <a:t>=	 </a:t>
            </a:r>
            <a:r>
              <a:rPr lang="fil-PH" dirty="0"/>
              <a:t>(A + (BC))’</a:t>
            </a:r>
            <a:endParaRPr lang="en-US" dirty="0"/>
          </a:p>
          <a:p>
            <a:pPr lvl="1">
              <a:buFont typeface="Wingdings" panose="05000000000000000000" pitchFamily="2" charset="2"/>
              <a:buChar char="Ø"/>
            </a:pPr>
            <a:r>
              <a:rPr lang="fil-PH" dirty="0"/>
              <a:t>Yellow 	= </a:t>
            </a:r>
            <a:r>
              <a:rPr lang="fil-PH" dirty="0" smtClean="0"/>
              <a:t>	A’BC </a:t>
            </a:r>
            <a:r>
              <a:rPr lang="fil-PH" dirty="0"/>
              <a:t>+ (A’ + B + C)’</a:t>
            </a:r>
            <a:endParaRPr lang="en-US" dirty="0"/>
          </a:p>
          <a:p>
            <a:pPr lvl="1">
              <a:buFont typeface="Wingdings" panose="05000000000000000000" pitchFamily="2" charset="2"/>
              <a:buChar char="Ø"/>
            </a:pPr>
            <a:r>
              <a:rPr lang="fil-PH" dirty="0"/>
              <a:t>Red 	</a:t>
            </a:r>
            <a:r>
              <a:rPr lang="fil-PH" dirty="0" smtClean="0"/>
              <a:t>	= 	A(B </a:t>
            </a:r>
            <a:r>
              <a:rPr lang="fil-PH" dirty="0"/>
              <a:t>+ C)</a:t>
            </a:r>
            <a:endParaRPr lang="en-US" dirty="0"/>
          </a:p>
          <a:p>
            <a:pPr lvl="1">
              <a:buFont typeface="Wingdings" panose="05000000000000000000" pitchFamily="2" charset="2"/>
              <a:buChar char="Ø"/>
            </a:pPr>
            <a:r>
              <a:rPr lang="fil-PH" dirty="0"/>
              <a:t>a 		= </a:t>
            </a:r>
            <a:r>
              <a:rPr lang="fil-PH" dirty="0" smtClean="0"/>
              <a:t>	(</a:t>
            </a:r>
            <a:r>
              <a:rPr lang="fil-PH" dirty="0"/>
              <a:t>B + C’ +D)’ + A(BD + (C + (B + D)’)’) + (A + (BDC’)’)’</a:t>
            </a:r>
            <a:endParaRPr lang="en-US" dirty="0"/>
          </a:p>
          <a:p>
            <a:pPr lvl="1">
              <a:buFont typeface="Wingdings" panose="05000000000000000000" pitchFamily="2" charset="2"/>
              <a:buChar char="Ø"/>
            </a:pPr>
            <a:r>
              <a:rPr lang="fil-PH" dirty="0"/>
              <a:t>b   		= </a:t>
            </a:r>
            <a:r>
              <a:rPr lang="fil-PH" dirty="0" smtClean="0"/>
              <a:t>	(</a:t>
            </a:r>
            <a:r>
              <a:rPr lang="fil-PH" dirty="0"/>
              <a:t>A + C’ + D)’ + (B + C)’ + BD + A(B + D)</a:t>
            </a:r>
            <a:endParaRPr lang="en-US" dirty="0"/>
          </a:p>
          <a:p>
            <a:pPr lvl="1">
              <a:buFont typeface="Wingdings" panose="05000000000000000000" pitchFamily="2" charset="2"/>
              <a:buChar char="Ø"/>
            </a:pPr>
            <a:r>
              <a:rPr lang="fil-PH" dirty="0"/>
              <a:t>c		</a:t>
            </a:r>
            <a:r>
              <a:rPr lang="fil-PH" dirty="0" smtClean="0"/>
              <a:t>	= 	((</a:t>
            </a:r>
            <a:r>
              <a:rPr lang="fil-PH" dirty="0"/>
              <a:t>A + C) (AC)’ BD)’</a:t>
            </a:r>
            <a:endParaRPr lang="en-US" dirty="0"/>
          </a:p>
          <a:p>
            <a:pPr lvl="1">
              <a:buFont typeface="Wingdings" panose="05000000000000000000" pitchFamily="2" charset="2"/>
              <a:buChar char="Ø"/>
            </a:pPr>
            <a:r>
              <a:rPr lang="fil-PH" dirty="0"/>
              <a:t>d		</a:t>
            </a:r>
            <a:r>
              <a:rPr lang="fil-PH" dirty="0" smtClean="0"/>
              <a:t>	= 	A</a:t>
            </a:r>
            <a:r>
              <a:rPr lang="fil-PH" dirty="0"/>
              <a:t>((B + C’ + D)’ + B(C’ + D)) + (A + ((C + D)’ + C(D + B)’)’ + (B + C + D’)’</a:t>
            </a:r>
            <a:endParaRPr lang="en-US" dirty="0"/>
          </a:p>
          <a:p>
            <a:pPr lvl="1">
              <a:buFont typeface="Wingdings" panose="05000000000000000000" pitchFamily="2" charset="2"/>
              <a:buChar char="Ø"/>
            </a:pPr>
            <a:r>
              <a:rPr lang="fil-PH" dirty="0"/>
              <a:t>e		</a:t>
            </a:r>
            <a:r>
              <a:rPr lang="fil-PH" dirty="0" smtClean="0"/>
              <a:t>	= 	D</a:t>
            </a:r>
            <a:r>
              <a:rPr lang="fil-PH" dirty="0"/>
              <a:t>((C + (B’ + A)’)’ + A’C)</a:t>
            </a:r>
            <a:endParaRPr lang="en-US" dirty="0"/>
          </a:p>
          <a:p>
            <a:pPr lvl="1">
              <a:buFont typeface="Wingdings" panose="05000000000000000000" pitchFamily="2" charset="2"/>
              <a:buChar char="Ø"/>
            </a:pPr>
            <a:r>
              <a:rPr lang="fil-PH" dirty="0"/>
              <a:t>f		</a:t>
            </a:r>
            <a:r>
              <a:rPr lang="fil-PH" dirty="0" smtClean="0"/>
              <a:t>	= 	AB’C </a:t>
            </a:r>
            <a:r>
              <a:rPr lang="fil-PH" dirty="0"/>
              <a:t>+ (A + (C’ + D + B)’)’ + BC’</a:t>
            </a:r>
            <a:endParaRPr lang="en-US" dirty="0"/>
          </a:p>
        </p:txBody>
      </p:sp>
    </p:spTree>
    <p:extLst>
      <p:ext uri="{BB962C8B-B14F-4D97-AF65-F5344CB8AC3E}">
        <p14:creationId xmlns:p14="http://schemas.microsoft.com/office/powerpoint/2010/main" val="1246445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8108" y="500957"/>
            <a:ext cx="10018713" cy="1054100"/>
          </a:xfrm>
        </p:spPr>
        <p:txBody>
          <a:bodyPr/>
          <a:lstStyle/>
          <a:p>
            <a:r>
              <a:rPr lang="en-US" dirty="0" smtClean="0"/>
              <a:t>Provided the data gathered, our group was able to implement the components needed into a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294" y="1884050"/>
            <a:ext cx="5543805" cy="4009946"/>
          </a:xfrm>
          <a:prstGeom prst="rect">
            <a:avLst/>
          </a:prstGeom>
        </p:spPr>
      </p:pic>
      <p:sp>
        <p:nvSpPr>
          <p:cNvPr id="5" name="TextBox 4"/>
          <p:cNvSpPr txBox="1"/>
          <p:nvPr/>
        </p:nvSpPr>
        <p:spPr>
          <a:xfrm>
            <a:off x="1710877" y="3239177"/>
            <a:ext cx="2895344" cy="92333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4 bit output generator</a:t>
            </a:r>
          </a:p>
          <a:p>
            <a:r>
              <a:rPr lang="en-US" dirty="0" smtClean="0"/>
              <a:t>4 bit input 7 segment display</a:t>
            </a:r>
          </a:p>
          <a:p>
            <a:r>
              <a:rPr lang="en-US" dirty="0" smtClean="0"/>
              <a:t>Stoplight circuitry</a:t>
            </a:r>
            <a:endParaRPr lang="en-US" dirty="0"/>
          </a:p>
        </p:txBody>
      </p:sp>
    </p:spTree>
    <p:extLst>
      <p:ext uri="{BB962C8B-B14F-4D97-AF65-F5344CB8AC3E}">
        <p14:creationId xmlns:p14="http://schemas.microsoft.com/office/powerpoint/2010/main" val="913580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54" y="1407754"/>
            <a:ext cx="5496692" cy="5134692"/>
          </a:xfrm>
          <a:prstGeom prst="rect">
            <a:avLst/>
          </a:prstGeom>
        </p:spPr>
      </p:pic>
      <p:sp>
        <p:nvSpPr>
          <p:cNvPr id="5" name="TextBox 4"/>
          <p:cNvSpPr txBox="1"/>
          <p:nvPr/>
        </p:nvSpPr>
        <p:spPr>
          <a:xfrm>
            <a:off x="1516962" y="787400"/>
            <a:ext cx="339227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7 input 7 </a:t>
            </a:r>
            <a:r>
              <a:rPr lang="en-US" smtClean="0"/>
              <a:t>segment display circuitry</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203" y="3293027"/>
            <a:ext cx="5387134" cy="1364145"/>
          </a:xfrm>
          <a:prstGeom prst="rect">
            <a:avLst/>
          </a:prstGeom>
        </p:spPr>
      </p:pic>
      <p:sp>
        <p:nvSpPr>
          <p:cNvPr id="7" name="TextBox 6"/>
          <p:cNvSpPr txBox="1"/>
          <p:nvPr/>
        </p:nvSpPr>
        <p:spPr>
          <a:xfrm>
            <a:off x="7005728" y="2654300"/>
            <a:ext cx="414408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Connections to the 4 bit output generator</a:t>
            </a:r>
            <a:endParaRPr lang="en-US" dirty="0"/>
          </a:p>
        </p:txBody>
      </p:sp>
    </p:spTree>
    <p:extLst>
      <p:ext uri="{BB962C8B-B14F-4D97-AF65-F5344CB8AC3E}">
        <p14:creationId xmlns:p14="http://schemas.microsoft.com/office/powerpoint/2010/main" val="3827210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1" y="177800"/>
            <a:ext cx="10018713" cy="1752599"/>
          </a:xfrm>
        </p:spPr>
        <p:txBody>
          <a:bodyPr/>
          <a:lstStyle/>
          <a:p>
            <a:r>
              <a:rPr lang="en-US" dirty="0" smtClean="0"/>
              <a:t>V. Recommendations</a:t>
            </a:r>
            <a:endParaRPr lang="en-US" dirty="0"/>
          </a:p>
        </p:txBody>
      </p:sp>
      <p:sp>
        <p:nvSpPr>
          <p:cNvPr id="3" name="Content Placeholder 2"/>
          <p:cNvSpPr>
            <a:spLocks noGrp="1"/>
          </p:cNvSpPr>
          <p:nvPr>
            <p:ph idx="1"/>
          </p:nvPr>
        </p:nvSpPr>
        <p:spPr>
          <a:xfrm>
            <a:off x="1293810" y="2311399"/>
            <a:ext cx="10018713" cy="3124201"/>
          </a:xfrm>
        </p:spPr>
        <p:txBody>
          <a:bodyPr/>
          <a:lstStyle/>
          <a:p>
            <a:pPr marL="0" indent="0" algn="just">
              <a:buNone/>
            </a:pPr>
            <a:r>
              <a:rPr lang="fil-PH" dirty="0"/>
              <a:t>	</a:t>
            </a:r>
            <a:r>
              <a:rPr lang="fil-PH" dirty="0" smtClean="0"/>
              <a:t>This </a:t>
            </a:r>
            <a:r>
              <a:rPr lang="fil-PH" dirty="0"/>
              <a:t>project, all in all, is </a:t>
            </a:r>
            <a:r>
              <a:rPr lang="fil-PH"/>
              <a:t>already </a:t>
            </a:r>
            <a:r>
              <a:rPr lang="fil-PH" smtClean="0"/>
              <a:t>simple</a:t>
            </a:r>
            <a:r>
              <a:rPr lang="fil-PH" dirty="0"/>
              <a:t>. It uses the very basics of binary logic and manipulation, boolean algebra, as well as circuitry. The only way for those who wish to implement the same or a similar system and make it even simpler is by using programmable components such as Arduino or microcontrollers. Depite the price, it optimizes the entire system, leaving you with more space for improvement, modifications, and functionality for your entire system.</a:t>
            </a:r>
            <a:endParaRPr lang="en-US" dirty="0"/>
          </a:p>
          <a:p>
            <a:endParaRPr lang="en-US" dirty="0"/>
          </a:p>
        </p:txBody>
      </p:sp>
    </p:spTree>
    <p:extLst>
      <p:ext uri="{BB962C8B-B14F-4D97-AF65-F5344CB8AC3E}">
        <p14:creationId xmlns:p14="http://schemas.microsoft.com/office/powerpoint/2010/main" val="2640115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11" y="190500"/>
            <a:ext cx="10018713" cy="1752599"/>
          </a:xfrm>
        </p:spPr>
        <p:txBody>
          <a:bodyPr/>
          <a:lstStyle/>
          <a:p>
            <a:r>
              <a:rPr lang="en-US" dirty="0" smtClean="0"/>
              <a:t>VI. Conclusion</a:t>
            </a:r>
            <a:endParaRPr lang="en-US" dirty="0"/>
          </a:p>
        </p:txBody>
      </p:sp>
      <p:sp>
        <p:nvSpPr>
          <p:cNvPr id="3" name="Content Placeholder 2"/>
          <p:cNvSpPr>
            <a:spLocks noGrp="1"/>
          </p:cNvSpPr>
          <p:nvPr>
            <p:ph idx="1"/>
          </p:nvPr>
        </p:nvSpPr>
        <p:spPr>
          <a:xfrm>
            <a:off x="1395410" y="1803399"/>
            <a:ext cx="10018713" cy="3886201"/>
          </a:xfrm>
        </p:spPr>
        <p:txBody>
          <a:bodyPr>
            <a:normAutofit/>
          </a:bodyPr>
          <a:lstStyle/>
          <a:p>
            <a:r>
              <a:rPr lang="fil-PH" sz="2000" dirty="0" smtClean="0"/>
              <a:t>The </a:t>
            </a:r>
            <a:r>
              <a:rPr lang="fil-PH" sz="2000" dirty="0"/>
              <a:t>project we chose to implement presents the very foundation of digital systems and logic design. Nothing overly complicated was implemented, and the functionality of the entire system itself is easy to understand. It uses basic components, and applies boolean and binary logic taught in this course to produce the desired output. With further study and research, as well as the application of a larger variety of circuits and components, we may be able to create more complex systems</a:t>
            </a:r>
            <a:r>
              <a:rPr lang="fil-PH" sz="2000" dirty="0" smtClean="0"/>
              <a:t>.</a:t>
            </a:r>
          </a:p>
          <a:p>
            <a:pPr marL="0" indent="0">
              <a:buNone/>
            </a:pPr>
            <a:endParaRPr lang="fil-PH" sz="2000" dirty="0" smtClean="0"/>
          </a:p>
          <a:p>
            <a:r>
              <a:rPr lang="fil-PH" sz="2000" dirty="0"/>
              <a:t>The application of digital systems are never ending; from displays, to traffic control, from sensors, to medical equipment, circuitry has been an important factor for the advancement of technology, and most importantly in our everyday lives. </a:t>
            </a:r>
          </a:p>
        </p:txBody>
      </p:sp>
    </p:spTree>
    <p:extLst>
      <p:ext uri="{BB962C8B-B14F-4D97-AF65-F5344CB8AC3E}">
        <p14:creationId xmlns:p14="http://schemas.microsoft.com/office/powerpoint/2010/main" val="203096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Introduction</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fil-PH" dirty="0" smtClean="0"/>
              <a:t>	Digital </a:t>
            </a:r>
            <a:r>
              <a:rPr lang="fil-PH" dirty="0"/>
              <a:t>Designing is the organization and logic design of digital systems. This course presents a structured design philosophy, emphasizing hardwired and microprogrammed control, boolean algebra, hardware building blocks, circuit synthesis, as well as microprogramming. </a:t>
            </a:r>
            <a:endParaRPr lang="fil-PH" dirty="0" smtClean="0"/>
          </a:p>
          <a:p>
            <a:pPr marL="0" indent="0" algn="just">
              <a:buNone/>
            </a:pPr>
            <a:endParaRPr lang="fil-PH" dirty="0"/>
          </a:p>
          <a:p>
            <a:pPr marL="0" indent="0" algn="just">
              <a:buNone/>
            </a:pPr>
            <a:r>
              <a:rPr lang="fil-PH" dirty="0" smtClean="0"/>
              <a:t>	</a:t>
            </a:r>
            <a:r>
              <a:rPr lang="fil-PH" dirty="0"/>
              <a:t>One characteristic of digital systems is their ability to represent and manipulate discrete elements of information. Any set that is restricted to a finite number of elements contains discrete information. This is what coins the term “Logic Design”.</a:t>
            </a:r>
            <a:endParaRPr lang="en-US" dirty="0"/>
          </a:p>
          <a:p>
            <a:pPr marL="0" indent="0" algn="just">
              <a:buNone/>
            </a:pPr>
            <a:endParaRPr lang="en-US" dirty="0"/>
          </a:p>
        </p:txBody>
      </p:sp>
    </p:spTree>
    <p:extLst>
      <p:ext uri="{BB962C8B-B14F-4D97-AF65-F5344CB8AC3E}">
        <p14:creationId xmlns:p14="http://schemas.microsoft.com/office/powerpoint/2010/main" val="3224586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484310" y="2908299"/>
            <a:ext cx="10018713" cy="3124201"/>
          </a:xfrm>
        </p:spPr>
        <p:txBody>
          <a:bodyPr>
            <a:noAutofit/>
          </a:bodyPr>
          <a:lstStyle/>
          <a:p>
            <a:pPr marL="0" indent="0" algn="just">
              <a:buNone/>
            </a:pPr>
            <a:r>
              <a:rPr lang="fil-PH" sz="2200" dirty="0" smtClean="0"/>
              <a:t>	For </a:t>
            </a:r>
            <a:r>
              <a:rPr lang="fil-PH" sz="2200" dirty="0"/>
              <a:t>our group’s case, we decided to implement one of the more common applications of digital systems, </a:t>
            </a:r>
            <a:r>
              <a:rPr lang="fil-PH" sz="2200" dirty="0" smtClean="0"/>
              <a:t>in traffic </a:t>
            </a:r>
            <a:r>
              <a:rPr lang="fil-PH" sz="2200" dirty="0"/>
              <a:t>control, to be more specific, a stoplight system with an LED counter.</a:t>
            </a:r>
            <a:endParaRPr lang="en-US" sz="2200" dirty="0"/>
          </a:p>
          <a:p>
            <a:endParaRPr lang="en-US" sz="2200" dirty="0"/>
          </a:p>
          <a:p>
            <a:pPr marL="0" indent="0" algn="just">
              <a:buNone/>
            </a:pPr>
            <a:r>
              <a:rPr lang="fil-PH" sz="2200" dirty="0" smtClean="0"/>
              <a:t>	As </a:t>
            </a:r>
            <a:r>
              <a:rPr lang="fil-PH" sz="2200" dirty="0"/>
              <a:t>most traffic light systems are being controlled with built-in processors, so that they may be remotely operated from a station or whatnot, our own implementation will only make use of simple logic gates and binary manipulation. Through the use of data analysis, logic representation, and basic circuitry, our group aims to apply the lessons taught in this course and represent it by using  the digital system that we wish to simulate.</a:t>
            </a:r>
            <a:endParaRPr lang="en-US" sz="2200" dirty="0"/>
          </a:p>
          <a:p>
            <a:endParaRPr lang="en-US" sz="2200" dirty="0"/>
          </a:p>
        </p:txBody>
      </p:sp>
    </p:spTree>
    <p:extLst>
      <p:ext uri="{BB962C8B-B14F-4D97-AF65-F5344CB8AC3E}">
        <p14:creationId xmlns:p14="http://schemas.microsoft.com/office/powerpoint/2010/main" val="2311657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09" y="584200"/>
            <a:ext cx="10018713" cy="1752599"/>
          </a:xfrm>
        </p:spPr>
        <p:txBody>
          <a:bodyPr/>
          <a:lstStyle/>
          <a:p>
            <a:r>
              <a:rPr lang="en-US" dirty="0" smtClean="0"/>
              <a:t>Objective</a:t>
            </a:r>
            <a:endParaRPr lang="en-US" dirty="0"/>
          </a:p>
        </p:txBody>
      </p:sp>
      <p:sp>
        <p:nvSpPr>
          <p:cNvPr id="3" name="Content Placeholder 2"/>
          <p:cNvSpPr>
            <a:spLocks noGrp="1"/>
          </p:cNvSpPr>
          <p:nvPr>
            <p:ph idx="1"/>
          </p:nvPr>
        </p:nvSpPr>
        <p:spPr>
          <a:xfrm>
            <a:off x="1446210" y="2539999"/>
            <a:ext cx="10018713" cy="3124201"/>
          </a:xfrm>
        </p:spPr>
        <p:txBody>
          <a:bodyPr/>
          <a:lstStyle/>
          <a:p>
            <a:pPr marL="0" indent="0" algn="just">
              <a:buNone/>
            </a:pPr>
            <a:r>
              <a:rPr lang="fil-PH" dirty="0" smtClean="0"/>
              <a:t>	To </a:t>
            </a:r>
            <a:r>
              <a:rPr lang="fil-PH" dirty="0"/>
              <a:t>further explain the desired output of our group’s project, we wish to implement a single traffic light system with a fully working counter. The seven  segment LED display will count down from nine to four (9-4) with the green LED lit, from three to zero (3-0) with yellow, and finally, from five to zero (5-0) with red. After a single cycle (16 counts), our system will then loop again and restart the count.</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850411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711" y="596900"/>
            <a:ext cx="10018713" cy="1752599"/>
          </a:xfrm>
        </p:spPr>
        <p:txBody>
          <a:bodyPr/>
          <a:lstStyle/>
          <a:p>
            <a:r>
              <a:rPr lang="en-US" dirty="0" smtClean="0"/>
              <a:t>II. Methodology</a:t>
            </a:r>
            <a:endParaRPr lang="en-US" dirty="0"/>
          </a:p>
        </p:txBody>
      </p:sp>
      <p:sp>
        <p:nvSpPr>
          <p:cNvPr id="3" name="Content Placeholder 2"/>
          <p:cNvSpPr>
            <a:spLocks noGrp="1"/>
          </p:cNvSpPr>
          <p:nvPr>
            <p:ph idx="1"/>
          </p:nvPr>
        </p:nvSpPr>
        <p:spPr>
          <a:xfrm>
            <a:off x="1484310" y="2209799"/>
            <a:ext cx="10018713" cy="3124201"/>
          </a:xfrm>
        </p:spPr>
        <p:txBody>
          <a:bodyPr>
            <a:normAutofit/>
          </a:bodyPr>
          <a:lstStyle/>
          <a:p>
            <a:r>
              <a:rPr lang="fil-PH" dirty="0"/>
              <a:t>Before any actual implementation should be done for any digital system, one should first discuss as to why you need the system</a:t>
            </a:r>
            <a:r>
              <a:rPr lang="fil-PH" dirty="0" smtClean="0"/>
              <a:t>.</a:t>
            </a:r>
          </a:p>
          <a:p>
            <a:r>
              <a:rPr lang="fil-PH" dirty="0"/>
              <a:t>Next is how you wish to present the outputs, which was discussed in this paper’s </a:t>
            </a:r>
            <a:r>
              <a:rPr lang="fil-PH" dirty="0" smtClean="0"/>
              <a:t>objective. </a:t>
            </a:r>
          </a:p>
          <a:p>
            <a:r>
              <a:rPr lang="fil-PH" dirty="0"/>
              <a:t>F</a:t>
            </a:r>
            <a:r>
              <a:rPr lang="fil-PH" dirty="0" smtClean="0"/>
              <a:t>inally </a:t>
            </a:r>
            <a:r>
              <a:rPr lang="fil-PH" dirty="0"/>
              <a:t>how will you implement the circuit system itself</a:t>
            </a:r>
            <a:r>
              <a:rPr lang="fil-PH" dirty="0" smtClean="0"/>
              <a:t>.</a:t>
            </a:r>
          </a:p>
        </p:txBody>
      </p:sp>
    </p:spTree>
    <p:extLst>
      <p:ext uri="{BB962C8B-B14F-4D97-AF65-F5344CB8AC3E}">
        <p14:creationId xmlns:p14="http://schemas.microsoft.com/office/powerpoint/2010/main" val="3668134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011" y="0"/>
            <a:ext cx="10018713" cy="1752599"/>
          </a:xfrm>
        </p:spPr>
        <p:txBody>
          <a:bodyPr/>
          <a:lstStyle/>
          <a:p>
            <a:r>
              <a:rPr lang="en-US" dirty="0" smtClean="0"/>
              <a:t>Discussion of Parts</a:t>
            </a:r>
            <a:endParaRPr lang="en-US" dirty="0"/>
          </a:p>
        </p:txBody>
      </p:sp>
      <p:sp>
        <p:nvSpPr>
          <p:cNvPr id="3" name="Content Placeholder 2"/>
          <p:cNvSpPr>
            <a:spLocks noGrp="1"/>
          </p:cNvSpPr>
          <p:nvPr>
            <p:ph idx="1"/>
          </p:nvPr>
        </p:nvSpPr>
        <p:spPr>
          <a:xfrm>
            <a:off x="1446211" y="1447800"/>
            <a:ext cx="10018713" cy="3835400"/>
          </a:xfrm>
        </p:spPr>
        <p:txBody>
          <a:bodyPr>
            <a:normAutofit/>
          </a:bodyPr>
          <a:lstStyle/>
          <a:p>
            <a:r>
              <a:rPr lang="fil-PH" sz="2000" b="1" dirty="0"/>
              <a:t>Function </a:t>
            </a:r>
            <a:r>
              <a:rPr lang="fil-PH" sz="2000" b="1" dirty="0" smtClean="0"/>
              <a:t>Generator</a:t>
            </a:r>
          </a:p>
          <a:p>
            <a:pPr marL="0" indent="0" algn="just">
              <a:buNone/>
            </a:pPr>
            <a:r>
              <a:rPr lang="fil-PH" sz="2000" b="1" dirty="0" smtClean="0"/>
              <a:t>	</a:t>
            </a:r>
            <a:r>
              <a:rPr lang="fil-PH" sz="2000" dirty="0"/>
              <a:t>Function generators are important for an electrical circuit. It produces different kinds of signals, and it can be used as a signal </a:t>
            </a:r>
            <a:r>
              <a:rPr lang="fil-PH" sz="2000" dirty="0" smtClean="0"/>
              <a:t>source.</a:t>
            </a:r>
          </a:p>
          <a:p>
            <a:pPr marL="0" indent="0" algn="just">
              <a:buNone/>
            </a:pPr>
            <a:endParaRPr lang="fil-PH" sz="2000" dirty="0"/>
          </a:p>
          <a:p>
            <a:pPr algn="just"/>
            <a:r>
              <a:rPr lang="fil-PH" sz="2000" b="1" dirty="0" smtClean="0"/>
              <a:t>JK Flip Flop</a:t>
            </a:r>
          </a:p>
          <a:p>
            <a:pPr marL="0" indent="0" algn="just">
              <a:buNone/>
            </a:pPr>
            <a:r>
              <a:rPr lang="fil-PH" sz="2000" b="1" dirty="0"/>
              <a:t>	</a:t>
            </a:r>
            <a:r>
              <a:rPr lang="fil-PH" sz="2000" dirty="0"/>
              <a:t>In the field of electronics, the flip-flop or so called a “latch” is a kind of circuit that can be used to store state information. The flip-flop is also a bistable multivibrator, meaning that it is able to deliver the information from one state to the other. Usually, people implement a multivibrator whenever the circuit requires a timed interval. The flip-flop is mainly used as data storage elements for the circuit.</a:t>
            </a:r>
            <a:endParaRPr lang="en-US" sz="2000" b="1"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359" y="5056124"/>
            <a:ext cx="3938016" cy="1520952"/>
          </a:xfrm>
          <a:prstGeom prst="rect">
            <a:avLst/>
          </a:prstGeom>
        </p:spPr>
      </p:pic>
    </p:spTree>
    <p:extLst>
      <p:ext uri="{BB962C8B-B14F-4D97-AF65-F5344CB8AC3E}">
        <p14:creationId xmlns:p14="http://schemas.microsoft.com/office/powerpoint/2010/main" val="3499518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210" y="101543"/>
            <a:ext cx="10018713" cy="1270000"/>
          </a:xfrm>
        </p:spPr>
        <p:txBody>
          <a:bodyPr/>
          <a:lstStyle/>
          <a:p>
            <a:r>
              <a:rPr lang="en-US" dirty="0" smtClean="0"/>
              <a:t>Implementation</a:t>
            </a:r>
            <a:endParaRPr lang="en-US" dirty="0"/>
          </a:p>
        </p:txBody>
      </p:sp>
      <p:sp>
        <p:nvSpPr>
          <p:cNvPr id="3" name="Content Placeholder 2"/>
          <p:cNvSpPr>
            <a:spLocks noGrp="1"/>
          </p:cNvSpPr>
          <p:nvPr>
            <p:ph idx="1"/>
          </p:nvPr>
        </p:nvSpPr>
        <p:spPr>
          <a:xfrm>
            <a:off x="1510978" y="1149736"/>
            <a:ext cx="10018713" cy="1498600"/>
          </a:xfrm>
        </p:spPr>
        <p:txBody>
          <a:bodyPr/>
          <a:lstStyle/>
          <a:p>
            <a:r>
              <a:rPr lang="en-US" dirty="0" smtClean="0"/>
              <a:t>Before implementing the circuitry of the system, we must first create the truth table of the desired outputs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389" y="2220474"/>
            <a:ext cx="8428634" cy="4281926"/>
          </a:xfrm>
          <a:prstGeom prst="rect">
            <a:avLst/>
          </a:prstGeom>
        </p:spPr>
      </p:pic>
      <p:pic>
        <p:nvPicPr>
          <p:cNvPr id="5" name="Picture 4" descr="http://upload.wikimedia.org/wikipedia/commons/thumb/0/02/7_segment_display_labeled.svg/300px-7_segment_display_labeled.svg.png"/>
          <p:cNvPicPr/>
          <p:nvPr/>
        </p:nvPicPr>
        <p:blipFill>
          <a:blip r:embed="rId3">
            <a:extLst>
              <a:ext uri="{28A0092B-C50C-407E-A947-70E740481C1C}">
                <a14:useLocalDpi xmlns:a14="http://schemas.microsoft.com/office/drawing/2010/main" val="0"/>
              </a:ext>
            </a:extLst>
          </a:blip>
          <a:srcRect/>
          <a:stretch>
            <a:fillRect/>
          </a:stretch>
        </p:blipFill>
        <p:spPr bwMode="auto">
          <a:xfrm>
            <a:off x="444500" y="2648336"/>
            <a:ext cx="2862580" cy="2862580"/>
          </a:xfrm>
          <a:prstGeom prst="rect">
            <a:avLst/>
          </a:prstGeom>
          <a:noFill/>
          <a:ln>
            <a:noFill/>
          </a:ln>
        </p:spPr>
      </p:pic>
    </p:spTree>
    <p:extLst>
      <p:ext uri="{BB962C8B-B14F-4D97-AF65-F5344CB8AC3E}">
        <p14:creationId xmlns:p14="http://schemas.microsoft.com/office/powerpoint/2010/main" val="2115686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5110" y="342899"/>
            <a:ext cx="10018713" cy="1143001"/>
          </a:xfrm>
        </p:spPr>
        <p:txBody>
          <a:bodyPr/>
          <a:lstStyle/>
          <a:p>
            <a:r>
              <a:rPr lang="en-US" dirty="0" smtClean="0"/>
              <a:t>And then represent the desired state transition using a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846" y="2080949"/>
            <a:ext cx="6007100" cy="4487355"/>
          </a:xfrm>
          <a:prstGeom prst="rect">
            <a:avLst/>
          </a:prstGeom>
        </p:spPr>
      </p:pic>
      <p:sp>
        <p:nvSpPr>
          <p:cNvPr id="5" name="TextBox 4"/>
          <p:cNvSpPr txBox="1"/>
          <p:nvPr/>
        </p:nvSpPr>
        <p:spPr>
          <a:xfrm>
            <a:off x="2544723" y="1473200"/>
            <a:ext cx="632134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600" dirty="0" smtClean="0">
                <a:solidFill>
                  <a:schemeClr val="tx1">
                    <a:lumMod val="95000"/>
                    <a:lumOff val="5000"/>
                  </a:schemeClr>
                </a:solidFill>
              </a:rPr>
              <a:t>State transition diagram for the green, yellow, and red LEDs, respectively</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4078940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489" y="1866900"/>
            <a:ext cx="7419822" cy="4559300"/>
          </a:xfrm>
          <a:prstGeom prst="rect">
            <a:avLst/>
          </a:prstGeom>
        </p:spPr>
      </p:pic>
      <p:sp>
        <p:nvSpPr>
          <p:cNvPr id="5" name="TextBox 4"/>
          <p:cNvSpPr txBox="1"/>
          <p:nvPr/>
        </p:nvSpPr>
        <p:spPr>
          <a:xfrm>
            <a:off x="4871600" y="1143000"/>
            <a:ext cx="4953600"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smtClean="0"/>
              <a:t>State transition diagram for the counter segments</a:t>
            </a:r>
            <a:endParaRPr lang="en-US" dirty="0"/>
          </a:p>
        </p:txBody>
      </p:sp>
      <p:pic>
        <p:nvPicPr>
          <p:cNvPr id="6" name="Picture 5" descr="http://upload.wikimedia.org/wikipedia/commons/thumb/0/02/7_segment_display_labeled.svg/300px-7_segment_display_labeled.svg.png"/>
          <p:cNvPicPr/>
          <p:nvPr/>
        </p:nvPicPr>
        <p:blipFill>
          <a:blip r:embed="rId3">
            <a:extLst>
              <a:ext uri="{28A0092B-C50C-407E-A947-70E740481C1C}">
                <a14:useLocalDpi xmlns:a14="http://schemas.microsoft.com/office/drawing/2010/main" val="0"/>
              </a:ext>
            </a:extLst>
          </a:blip>
          <a:srcRect/>
          <a:stretch>
            <a:fillRect/>
          </a:stretch>
        </p:blipFill>
        <p:spPr bwMode="auto">
          <a:xfrm>
            <a:off x="961921" y="2445136"/>
            <a:ext cx="2862580" cy="2862580"/>
          </a:xfrm>
          <a:prstGeom prst="rect">
            <a:avLst/>
          </a:prstGeom>
          <a:noFill/>
          <a:ln>
            <a:noFill/>
          </a:ln>
        </p:spPr>
      </p:pic>
    </p:spTree>
    <p:extLst>
      <p:ext uri="{BB962C8B-B14F-4D97-AF65-F5344CB8AC3E}">
        <p14:creationId xmlns:p14="http://schemas.microsoft.com/office/powerpoint/2010/main" val="3059241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199</TotalTime>
  <Words>355</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Wingdings</vt:lpstr>
      <vt:lpstr>Parallax</vt:lpstr>
      <vt:lpstr>Stoplight with LED Counter</vt:lpstr>
      <vt:lpstr>I. Introduction</vt:lpstr>
      <vt:lpstr>Abstract</vt:lpstr>
      <vt:lpstr>Objective</vt:lpstr>
      <vt:lpstr>II. Methodology</vt:lpstr>
      <vt:lpstr>Discussion of Parts</vt:lpstr>
      <vt:lpstr>Implementation</vt:lpstr>
      <vt:lpstr>PowerPoint Presentation</vt:lpstr>
      <vt:lpstr>PowerPoint Presentation</vt:lpstr>
      <vt:lpstr>III. Data</vt:lpstr>
      <vt:lpstr>IV. Data Analysis</vt:lpstr>
      <vt:lpstr>PowerPoint Presentation</vt:lpstr>
      <vt:lpstr>PowerPoint Presentation</vt:lpstr>
      <vt:lpstr>PowerPoint Presentation</vt:lpstr>
      <vt:lpstr>V. Recommendations</vt:lpstr>
      <vt:lpstr>VI.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Stoplight with LED Counter</dc:title>
  <dc:creator>Kurt Aquino</dc:creator>
  <cp:lastModifiedBy>Kurt Aquino</cp:lastModifiedBy>
  <cp:revision>13</cp:revision>
  <dcterms:created xsi:type="dcterms:W3CDTF">2014-08-25T16:22:12Z</dcterms:created>
  <dcterms:modified xsi:type="dcterms:W3CDTF">2014-09-02T05:20:55Z</dcterms:modified>
</cp:coreProperties>
</file>