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 saveSubsetFonts="1">
  <p:sldMasterIdLst>
    <p:sldMasterId id="2147483676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0"/>
    <p:sldId id="259" r:id="rId21"/>
    <p:sldId id="261" r:id="rId22"/>
    <p:sldId id="262" r:id="rId23"/>
    <p:sldId id="263" r:id="rId24"/>
    <p:sldId id="264" r:id="rId25"/>
    <p:sldId id="266" r:id="rId26"/>
    <p:sldId id="268" r:id="rId27"/>
    <p:sldId id="271" r:id="rId28"/>
    <p:sldId id="272" r:id="rId29"/>
    <p:sldId id="276" r:id="rId30"/>
    <p:sldId id="265" r:id="rId31"/>
    <p:sldId id="267" r:id="rId32"/>
    <p:sldId id="269" r:id="rId33"/>
    <p:sldId id="270" r:id="rId34"/>
    <p:sldId id="273" r:id="rId35"/>
    <p:sldId id="275" r:id="rId36"/>
    <p:sldId id="277" r:id="rId37"/>
    <p:sldId id="278" r:id="rId38"/>
    <p:sldId id="26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 showOutlineIcons="0" horzBarState="maximized">
    <p:restoredLeft sz="17961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36868100" cy="368681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4E9214C1-2863-45BA-A7C5-D5EA3C3D4C30}" type="datetimeFigureOut">
              <a:rPr lang="ko-KR" altLang="en-US"/>
              <a:pPr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7E3020B9-F693-4639-BB27-7B1AD87C61A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8F563C85-90F6-445D-9B5B-8ABB00FB3043}" type="datetimeFigureOut">
              <a:rPr lang="ko-KR" altLang="en-US"/>
              <a:pPr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20B16B34-ED2F-4269-81E8-097D50C9027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20B16B34-ED2F-4269-81E8-097D50C90279}" type="slidenum">
              <a:rPr lang="ko-KR" altLang="en-US"/>
              <a:pPr/>
              <a:t>1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14ED09F3-42FA-4000-BA19-9FDED2BD3142}" type="datetimeFigureOut">
              <a:rPr lang="ko-KR" altLang="en-US"/>
              <a:pPr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1D1169E2-93EA-4F50-8F12-231B5AD0A0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680"/>
            <a:ext cx="9144635" cy="2388235"/>
          </a:xfr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latinLnBrk="0">
              <a:buNone/>
            </a:pPr>
            <a:r>
              <a:rPr lang="ko-KR" altLang="en-US"/>
              <a:t>장비 AS 처리 사이트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설계 - AS접수 USE CASE (AS 신청자)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개요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신청자가 불량 제품을 접수한다.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액터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신청자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Work-flow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신청자는 AS 접수 전 확인 해야하는 사항을 체크한다.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신청자는 제품의 문제점을 게시판에 올린다.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신청자는 문제점을 확인할 수 있는 사진이나 동영상을 업로드 한다.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신청자는 제품명, 구입날짜, 상세 회원정보를 입력한다.(단 가입정보와 중복되는 것은 입력하지 않아도 된다.)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설계 - AS 확인 USE CASE (AS 처리자)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개요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처리자는 접수된 AS 제품을 확인한다.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액터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처리자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Work-flow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처리자는 AS 접수사항 들을 확인한다.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처리자는 AS 가 완료된 제품들의 AS신청자 상세회원정보를 확인한다.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처리자는 AS 신청자들의 이메일로 처리 결과를 발송한다.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설계 - AS 확인 USE CASE (AS 처리자)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개요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처리자는 접수된 AS 제품을 확인한다.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액터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처리자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Work-flow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처리자는 AS 접수사항 들을 확인한다.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처리자는 AS 가 완료된 제품들의 AS신청자 상세회원정보를 확인한다.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처리자는 AS 신청자들의 이메일로 처리 결과를 발송한다.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20701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설계 - Work-flow diagram (AS 신청자)</a:t>
            </a:r>
            <a:endParaRPr lang="ko-KR" altLang="en-US"/>
          </a:p>
        </p:txBody>
      </p:sp>
      <p:sp>
        <p:nvSpPr>
          <p:cNvPr id="4" name="도형 1"/>
          <p:cNvSpPr>
            <a:spLocks/>
          </p:cNvSpPr>
          <p:nvPr/>
        </p:nvSpPr>
        <p:spPr>
          <a:xfrm rot="0">
            <a:off x="3416935" y="2078355"/>
            <a:ext cx="1073150" cy="3829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9"/>
          <p:cNvSpPr>
            <a:spLocks/>
          </p:cNvSpPr>
          <p:nvPr/>
        </p:nvSpPr>
        <p:spPr>
          <a:xfrm rot="0">
            <a:off x="3413760" y="3422015"/>
            <a:ext cx="1073150" cy="3829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회원가입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0"/>
          <p:cNvCxnSpPr/>
          <p:nvPr/>
        </p:nvCxnSpPr>
        <p:spPr>
          <a:xfrm rot="0">
            <a:off x="2244725" y="2211070"/>
            <a:ext cx="840105" cy="8890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3931920" y="2585085"/>
            <a:ext cx="1270" cy="699135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그룹 18"/>
          <p:cNvGrpSpPr/>
          <p:nvPr/>
        </p:nvGrpSpPr>
        <p:grpSpPr>
          <a:xfrm rot="0">
            <a:off x="1014730" y="1861820"/>
            <a:ext cx="1255395" cy="1991360"/>
            <a:chOff x="1014730" y="1861820"/>
            <a:chExt cx="1255395" cy="1991360"/>
          </a:xfrm>
        </p:grpSpPr>
        <p:cxnSp>
          <p:nvCxnSpPr>
            <p:cNvPr id="5" name="도형 2"/>
            <p:cNvCxnSpPr/>
            <p:nvPr/>
          </p:nvCxnSpPr>
          <p:spPr>
            <a:xfrm rot="0" flipH="1">
              <a:off x="1629410" y="2327910"/>
              <a:ext cx="17145" cy="67373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도형 3"/>
            <p:cNvSpPr>
              <a:spLocks/>
            </p:cNvSpPr>
            <p:nvPr/>
          </p:nvSpPr>
          <p:spPr>
            <a:xfrm rot="0">
              <a:off x="1404620" y="1861820"/>
              <a:ext cx="474980" cy="433070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" name="도형 4"/>
            <p:cNvCxnSpPr>
              <a:stCxn id="6" idx="4"/>
            </p:cNvCxnSpPr>
            <p:nvPr/>
          </p:nvCxnSpPr>
          <p:spPr>
            <a:xfrm rot="0" flipH="1">
              <a:off x="1379855" y="2294255"/>
              <a:ext cx="262890" cy="3581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도형 5"/>
            <p:cNvCxnSpPr/>
            <p:nvPr/>
          </p:nvCxnSpPr>
          <p:spPr>
            <a:xfrm rot="0">
              <a:off x="1663065" y="2302510"/>
              <a:ext cx="216535" cy="29146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도형 6"/>
            <p:cNvCxnSpPr/>
            <p:nvPr/>
          </p:nvCxnSpPr>
          <p:spPr>
            <a:xfrm rot="0" flipH="1">
              <a:off x="1397000" y="2975610"/>
              <a:ext cx="200025" cy="3835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7"/>
            <p:cNvCxnSpPr/>
            <p:nvPr/>
          </p:nvCxnSpPr>
          <p:spPr>
            <a:xfrm rot="0" flipH="1" flipV="1">
              <a:off x="1659255" y="2981325"/>
              <a:ext cx="219710" cy="31940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텍스트 상자 17"/>
            <p:cNvSpPr txBox="1">
              <a:spLocks/>
            </p:cNvSpPr>
            <p:nvPr/>
          </p:nvSpPr>
          <p:spPr>
            <a:xfrm rot="0">
              <a:off x="1014730" y="3482975"/>
              <a:ext cx="125539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AS </a:t>
              </a:r>
              <a:r>
                <a:rPr lang="ko-KR" sz="1800">
                  <a:latin typeface="맑은 고딕" charset="0"/>
                  <a:ea typeface="맑은 고딕" charset="0"/>
                </a:rPr>
                <a:t>신청자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7338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설계 - Work-flow diagram (AS 처리자)</a:t>
            </a:r>
            <a:endParaRPr lang="ko-KR" altLang="en-US"/>
          </a:p>
        </p:txBody>
      </p:sp>
      <p:sp>
        <p:nvSpPr>
          <p:cNvPr id="4" name="도형 19"/>
          <p:cNvSpPr>
            <a:spLocks/>
          </p:cNvSpPr>
          <p:nvPr/>
        </p:nvSpPr>
        <p:spPr>
          <a:xfrm rot="0">
            <a:off x="3416935" y="2078355"/>
            <a:ext cx="1073150" cy="3829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latinLnBrk="0"/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20"/>
          <p:cNvSpPr>
            <a:spLocks/>
          </p:cNvSpPr>
          <p:nvPr/>
        </p:nvSpPr>
        <p:spPr>
          <a:xfrm rot="0">
            <a:off x="3413760" y="3422015"/>
            <a:ext cx="1073150" cy="3829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latinLnBrk="0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처리자 정보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228600" indent="-228600" algn="ctr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D</a:t>
            </a:r>
            <a:r>
              <a:rPr lang="ko-KR" sz="1200">
                <a:latin typeface="맑은 고딕" charset="0"/>
                <a:ea typeface="맑은 고딕" charset="0"/>
              </a:rPr>
              <a:t>B입력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21"/>
          <p:cNvCxnSpPr/>
          <p:nvPr/>
        </p:nvCxnSpPr>
        <p:spPr>
          <a:xfrm rot="0">
            <a:off x="2244725" y="2211070"/>
            <a:ext cx="840105" cy="8890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도형 22"/>
          <p:cNvCxnSpPr/>
          <p:nvPr/>
        </p:nvCxnSpPr>
        <p:spPr>
          <a:xfrm rot="0">
            <a:off x="1978660" y="3092450"/>
            <a:ext cx="1239520" cy="449580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그룹 30"/>
          <p:cNvGrpSpPr/>
          <p:nvPr/>
        </p:nvGrpSpPr>
        <p:grpSpPr>
          <a:xfrm rot="0">
            <a:off x="1014730" y="1861820"/>
            <a:ext cx="1255395" cy="1991360"/>
            <a:chOff x="1014730" y="1861820"/>
            <a:chExt cx="1255395" cy="1991360"/>
          </a:xfrm>
        </p:grpSpPr>
        <p:cxnSp>
          <p:nvCxnSpPr>
            <p:cNvPr id="17" name="도형 23"/>
            <p:cNvCxnSpPr/>
            <p:nvPr/>
          </p:nvCxnSpPr>
          <p:spPr>
            <a:xfrm rot="0" flipH="1">
              <a:off x="1629410" y="2327910"/>
              <a:ext cx="17145" cy="67373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도형 24"/>
            <p:cNvSpPr>
              <a:spLocks/>
            </p:cNvSpPr>
            <p:nvPr/>
          </p:nvSpPr>
          <p:spPr>
            <a:xfrm rot="0">
              <a:off x="1404620" y="1861820"/>
              <a:ext cx="474980" cy="433070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228600" indent="-228600" latinLnBrk="0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9" name="도형 25"/>
            <p:cNvCxnSpPr>
              <a:stCxn id="6" idx="4"/>
            </p:cNvCxnSpPr>
            <p:nvPr/>
          </p:nvCxnSpPr>
          <p:spPr>
            <a:xfrm rot="0" flipH="1">
              <a:off x="1379855" y="2294255"/>
              <a:ext cx="262890" cy="3581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도형 26"/>
            <p:cNvCxnSpPr/>
            <p:nvPr/>
          </p:nvCxnSpPr>
          <p:spPr>
            <a:xfrm rot="0">
              <a:off x="1663065" y="2302510"/>
              <a:ext cx="216535" cy="29146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도형 27"/>
            <p:cNvCxnSpPr/>
            <p:nvPr/>
          </p:nvCxnSpPr>
          <p:spPr>
            <a:xfrm rot="0" flipH="1">
              <a:off x="1397000" y="2975610"/>
              <a:ext cx="200025" cy="3835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도형 28"/>
            <p:cNvCxnSpPr/>
            <p:nvPr/>
          </p:nvCxnSpPr>
          <p:spPr>
            <a:xfrm rot="0" flipH="1" flipV="1">
              <a:off x="1659255" y="2981325"/>
              <a:ext cx="219710" cy="31940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텍스트 상자 29"/>
            <p:cNvSpPr txBox="1">
              <a:spLocks/>
            </p:cNvSpPr>
            <p:nvPr/>
          </p:nvSpPr>
          <p:spPr>
            <a:xfrm rot="0">
              <a:off x="1014730" y="3482975"/>
              <a:ext cx="125539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228600" indent="-228600" latinLnBrk="0"/>
              <a:r>
                <a:rPr sz="1800">
                  <a:latin typeface="맑은 고딕" charset="0"/>
                  <a:ea typeface="맑은 고딕" charset="0"/>
                </a:rPr>
                <a:t>AS </a:t>
              </a:r>
              <a:r>
                <a:rPr lang="ko-KR" sz="1800">
                  <a:latin typeface="맑은 고딕" charset="0"/>
                  <a:ea typeface="맑은 고딕" charset="0"/>
                </a:rPr>
                <a:t>처리자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3"/>
          <p:cNvSpPr>
            <a:spLocks/>
          </p:cNvSpPr>
          <p:nvPr/>
        </p:nvSpPr>
        <p:spPr>
          <a:xfrm rot="0">
            <a:off x="784225" y="2340610"/>
            <a:ext cx="3691890" cy="2178685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UI 설계 - 로그인</a:t>
            </a:r>
            <a:endParaRPr lang="ko-KR" altLang="en-US"/>
          </a:p>
        </p:txBody>
      </p:sp>
      <p:graphicFrame>
        <p:nvGraphicFramePr>
          <p:cNvPr id="3" name="표 31"/>
          <p:cNvGraphicFramePr>
            <a:graphicFrameLocks noGrp="1"/>
          </p:cNvGraphicFramePr>
          <p:nvPr/>
        </p:nvGraphicFramePr>
        <p:xfrm>
          <a:off x="843280" y="1745615"/>
          <a:ext cx="10778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15"/>
                <a:gridCol w="1796415"/>
                <a:gridCol w="1796415"/>
                <a:gridCol w="1796415"/>
                <a:gridCol w="1796415"/>
                <a:gridCol w="179641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U001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박성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37"/>
          <p:cNvSpPr>
            <a:spLocks/>
          </p:cNvSpPr>
          <p:nvPr/>
        </p:nvSpPr>
        <p:spPr>
          <a:xfrm rot="0">
            <a:off x="897890" y="2635250"/>
            <a:ext cx="1231265" cy="26606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ID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894715" y="3064510"/>
            <a:ext cx="1225550" cy="26606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PW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40"/>
          <p:cNvSpPr>
            <a:spLocks/>
          </p:cNvSpPr>
          <p:nvPr/>
        </p:nvSpPr>
        <p:spPr>
          <a:xfrm rot="0">
            <a:off x="2382520" y="2632075"/>
            <a:ext cx="1971040" cy="26606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41"/>
          <p:cNvSpPr>
            <a:spLocks/>
          </p:cNvSpPr>
          <p:nvPr/>
        </p:nvSpPr>
        <p:spPr>
          <a:xfrm rot="0">
            <a:off x="2379345" y="3069590"/>
            <a:ext cx="1971040" cy="26606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 rot="0">
            <a:off x="3441700" y="3693160"/>
            <a:ext cx="915035" cy="26606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43"/>
          <p:cNvSpPr>
            <a:spLocks/>
          </p:cNvSpPr>
          <p:nvPr/>
        </p:nvSpPr>
        <p:spPr>
          <a:xfrm rot="0">
            <a:off x="899795" y="3701415"/>
            <a:ext cx="1154430" cy="26606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50"/>
          <p:cNvSpPr>
            <a:spLocks/>
          </p:cNvSpPr>
          <p:nvPr/>
        </p:nvSpPr>
        <p:spPr>
          <a:xfrm rot="0">
            <a:off x="2385695" y="2418715"/>
            <a:ext cx="341630" cy="175260"/>
          </a:xfrm>
          <a:prstGeom prst="wedgeRectCallo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53"/>
          <p:cNvSpPr>
            <a:spLocks/>
          </p:cNvSpPr>
          <p:nvPr/>
        </p:nvSpPr>
        <p:spPr>
          <a:xfrm rot="0">
            <a:off x="2382520" y="2897505"/>
            <a:ext cx="341630" cy="175260"/>
          </a:xfrm>
          <a:prstGeom prst="wedgeRectCallo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54"/>
          <p:cNvSpPr>
            <a:spLocks/>
          </p:cNvSpPr>
          <p:nvPr/>
        </p:nvSpPr>
        <p:spPr>
          <a:xfrm rot="0">
            <a:off x="977900" y="3463290"/>
            <a:ext cx="341630" cy="175260"/>
          </a:xfrm>
          <a:prstGeom prst="wedgeRectCallo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55"/>
          <p:cNvSpPr>
            <a:spLocks/>
          </p:cNvSpPr>
          <p:nvPr/>
        </p:nvSpPr>
        <p:spPr>
          <a:xfrm rot="0">
            <a:off x="3438525" y="3421380"/>
            <a:ext cx="341630" cy="228600"/>
          </a:xfrm>
          <a:prstGeom prst="wedgeRectCallo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56"/>
          <p:cNvSpPr>
            <a:spLocks/>
          </p:cNvSpPr>
          <p:nvPr/>
        </p:nvSpPr>
        <p:spPr>
          <a:xfrm rot="0">
            <a:off x="997585" y="2374265"/>
            <a:ext cx="330200" cy="219710"/>
          </a:xfrm>
          <a:prstGeom prst="wedgeRectCallo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6" name="표 71"/>
          <p:cNvGraphicFramePr>
            <a:graphicFrameLocks noGrp="1"/>
          </p:cNvGraphicFramePr>
          <p:nvPr/>
        </p:nvGraphicFramePr>
        <p:xfrm>
          <a:off x="5179060" y="2377440"/>
          <a:ext cx="3674110" cy="293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/>
                <a:gridCol w="288036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아이디 입력,20자 제한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/>
                    </a:solidFill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패스워</a:t>
                      </a:r>
                      <a:r>
                        <a:rPr lang="ko-KR" sz="1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 입력, </a:t>
                      </a:r>
                      <a:endParaRPr lang="ko-KR" altLang="en-US" sz="1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특수문자 + 숫자 + 영문자 조합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입 버튼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회원가입 화면을 출력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/>
                    </a:solidFill>
                  </a:tcPr>
                </a:tc>
              </a:tr>
              <a:tr h="6013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로그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 버튼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3번 틀리면 10분간 로그인제한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고정문자열 “ID”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74"/>
          <p:cNvSpPr>
            <a:spLocks/>
          </p:cNvSpPr>
          <p:nvPr/>
        </p:nvSpPr>
        <p:spPr>
          <a:xfrm rot="0">
            <a:off x="840740" y="2503170"/>
            <a:ext cx="4923790" cy="422211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UI 설계 - 회원가입</a:t>
            </a:r>
            <a:endParaRPr lang="ko-KR" altLang="en-US"/>
          </a:p>
        </p:txBody>
      </p:sp>
      <p:graphicFrame>
        <p:nvGraphicFramePr>
          <p:cNvPr id="3" name="표 72"/>
          <p:cNvGraphicFramePr>
            <a:graphicFrameLocks noGrp="1"/>
          </p:cNvGraphicFramePr>
          <p:nvPr/>
        </p:nvGraphicFramePr>
        <p:xfrm>
          <a:off x="843280" y="1442720"/>
          <a:ext cx="10778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15"/>
                <a:gridCol w="1796415"/>
                <a:gridCol w="1796415"/>
                <a:gridCol w="1796415"/>
                <a:gridCol w="1796415"/>
                <a:gridCol w="179641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ID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U00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박성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6" name="도형 77"/>
          <p:cNvSpPr>
            <a:spLocks/>
          </p:cNvSpPr>
          <p:nvPr/>
        </p:nvSpPr>
        <p:spPr>
          <a:xfrm rot="0">
            <a:off x="1442720" y="2783205"/>
            <a:ext cx="1231900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ID생성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78"/>
          <p:cNvSpPr>
            <a:spLocks/>
          </p:cNvSpPr>
          <p:nvPr/>
        </p:nvSpPr>
        <p:spPr>
          <a:xfrm rot="0">
            <a:off x="1442720" y="3300095"/>
            <a:ext cx="1231900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PW생성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9"/>
          <p:cNvSpPr>
            <a:spLocks/>
          </p:cNvSpPr>
          <p:nvPr/>
        </p:nvSpPr>
        <p:spPr>
          <a:xfrm rot="0">
            <a:off x="3352165" y="2770505"/>
            <a:ext cx="1959610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0"/>
          <p:cNvSpPr>
            <a:spLocks/>
          </p:cNvSpPr>
          <p:nvPr/>
        </p:nvSpPr>
        <p:spPr>
          <a:xfrm rot="0">
            <a:off x="3352165" y="3223260"/>
            <a:ext cx="1971675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81"/>
          <p:cNvSpPr>
            <a:spLocks/>
          </p:cNvSpPr>
          <p:nvPr/>
        </p:nvSpPr>
        <p:spPr>
          <a:xfrm rot="0">
            <a:off x="1440815" y="3731895"/>
            <a:ext cx="1231900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PW확인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82"/>
          <p:cNvSpPr>
            <a:spLocks/>
          </p:cNvSpPr>
          <p:nvPr/>
        </p:nvSpPr>
        <p:spPr>
          <a:xfrm rot="0">
            <a:off x="1440815" y="4203700"/>
            <a:ext cx="1231900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83"/>
          <p:cNvSpPr>
            <a:spLocks/>
          </p:cNvSpPr>
          <p:nvPr/>
        </p:nvSpPr>
        <p:spPr>
          <a:xfrm rot="0">
            <a:off x="1440815" y="4664710"/>
            <a:ext cx="1231900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84"/>
          <p:cNvSpPr>
            <a:spLocks/>
          </p:cNvSpPr>
          <p:nvPr/>
        </p:nvSpPr>
        <p:spPr>
          <a:xfrm rot="0">
            <a:off x="1440815" y="5099050"/>
            <a:ext cx="1231900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85"/>
          <p:cNvSpPr>
            <a:spLocks/>
          </p:cNvSpPr>
          <p:nvPr/>
        </p:nvSpPr>
        <p:spPr>
          <a:xfrm rot="0">
            <a:off x="3350260" y="3720465"/>
            <a:ext cx="1971675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86"/>
          <p:cNvSpPr>
            <a:spLocks/>
          </p:cNvSpPr>
          <p:nvPr/>
        </p:nvSpPr>
        <p:spPr>
          <a:xfrm rot="0">
            <a:off x="3350260" y="4135755"/>
            <a:ext cx="1971675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87"/>
          <p:cNvSpPr>
            <a:spLocks/>
          </p:cNvSpPr>
          <p:nvPr/>
        </p:nvSpPr>
        <p:spPr>
          <a:xfrm rot="0">
            <a:off x="3350260" y="4652645"/>
            <a:ext cx="1971675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88"/>
          <p:cNvSpPr>
            <a:spLocks/>
          </p:cNvSpPr>
          <p:nvPr/>
        </p:nvSpPr>
        <p:spPr>
          <a:xfrm rot="0">
            <a:off x="3340735" y="5105400"/>
            <a:ext cx="1971675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89"/>
          <p:cNvSpPr>
            <a:spLocks/>
          </p:cNvSpPr>
          <p:nvPr/>
        </p:nvSpPr>
        <p:spPr>
          <a:xfrm>
            <a:off x="1807845" y="6085205"/>
            <a:ext cx="1231900" cy="26670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가입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90"/>
          <p:cNvSpPr>
            <a:spLocks/>
          </p:cNvSpPr>
          <p:nvPr/>
        </p:nvSpPr>
        <p:spPr>
          <a:xfrm rot="0">
            <a:off x="3415030" y="6085205"/>
            <a:ext cx="1231265" cy="266065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91"/>
          <p:cNvSpPr>
            <a:spLocks/>
          </p:cNvSpPr>
          <p:nvPr/>
        </p:nvSpPr>
        <p:spPr>
          <a:xfrm rot="0">
            <a:off x="1810385" y="255841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97"/>
          <p:cNvSpPr>
            <a:spLocks/>
          </p:cNvSpPr>
          <p:nvPr/>
        </p:nvSpPr>
        <p:spPr>
          <a:xfrm rot="0">
            <a:off x="1798955" y="304609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98"/>
          <p:cNvSpPr>
            <a:spLocks/>
          </p:cNvSpPr>
          <p:nvPr/>
        </p:nvSpPr>
        <p:spPr>
          <a:xfrm rot="0">
            <a:off x="1798955" y="399732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99"/>
          <p:cNvSpPr>
            <a:spLocks/>
          </p:cNvSpPr>
          <p:nvPr/>
        </p:nvSpPr>
        <p:spPr>
          <a:xfrm rot="0">
            <a:off x="1790065" y="443103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100"/>
          <p:cNvSpPr>
            <a:spLocks/>
          </p:cNvSpPr>
          <p:nvPr/>
        </p:nvSpPr>
        <p:spPr>
          <a:xfrm rot="0">
            <a:off x="1780540" y="493014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101"/>
          <p:cNvSpPr>
            <a:spLocks/>
          </p:cNvSpPr>
          <p:nvPr/>
        </p:nvSpPr>
        <p:spPr>
          <a:xfrm rot="0">
            <a:off x="1798955" y="353504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102"/>
          <p:cNvSpPr>
            <a:spLocks/>
          </p:cNvSpPr>
          <p:nvPr/>
        </p:nvSpPr>
        <p:spPr>
          <a:xfrm rot="0">
            <a:off x="2196465" y="5844540"/>
            <a:ext cx="342265" cy="176530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7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103"/>
          <p:cNvSpPr>
            <a:spLocks/>
          </p:cNvSpPr>
          <p:nvPr/>
        </p:nvSpPr>
        <p:spPr>
          <a:xfrm rot="0">
            <a:off x="3784600" y="5844540"/>
            <a:ext cx="342265" cy="176530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118"/>
          <p:cNvGraphicFramePr>
            <a:graphicFrameLocks noGrp="1"/>
          </p:cNvGraphicFramePr>
          <p:nvPr/>
        </p:nvGraphicFramePr>
        <p:xfrm>
          <a:off x="7601585" y="2475230"/>
          <a:ext cx="3702685" cy="424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2945765"/>
              </a:tblGrid>
              <a:tr h="45593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ID생성, 20자 제한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6013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PW생성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특수문자 + 숫자 + 영문자 조합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PW 확인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정보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전화번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호 입력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이메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 입력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입 완료 버튼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취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 버튼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840740" y="1889125"/>
            <a:ext cx="5638165" cy="4892040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UI 설계 -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AS 접수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43280" y="1442720"/>
          <a:ext cx="10778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15"/>
                <a:gridCol w="1796415"/>
                <a:gridCol w="1796415"/>
                <a:gridCol w="1796415"/>
                <a:gridCol w="1796415"/>
                <a:gridCol w="179641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ID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U00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박성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AS 접수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8" name="Table 3"/>
          <p:cNvGraphicFramePr>
            <a:graphicFrameLocks noGrp="1"/>
          </p:cNvGraphicFramePr>
          <p:nvPr/>
        </p:nvGraphicFramePr>
        <p:xfrm>
          <a:off x="7601585" y="2475230"/>
          <a:ext cx="3702685" cy="412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2945765"/>
              </a:tblGrid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AS접수전 유의사항을 확인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제품명 입력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구매한 날짜 입력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상세회원정보 입력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 기존 정보와 중복될 시 입력 안해도 됨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제품의 문제점 입력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제품의 사진/동영상 첨부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AS 접수 버튼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AS 취소 버튼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도형 4"/>
          <p:cNvSpPr>
            <a:spLocks/>
          </p:cNvSpPr>
          <p:nvPr/>
        </p:nvSpPr>
        <p:spPr>
          <a:xfrm rot="0">
            <a:off x="1444625" y="2318385"/>
            <a:ext cx="4437380" cy="83058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5"/>
          <p:cNvSpPr>
            <a:spLocks/>
          </p:cNvSpPr>
          <p:nvPr/>
        </p:nvSpPr>
        <p:spPr>
          <a:xfrm rot="0">
            <a:off x="2127885" y="2006600"/>
            <a:ext cx="3166110" cy="199390"/>
          </a:xfrm>
          <a:prstGeom prst="flowChartProcess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AS접수 전 유의사항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8"/>
          <p:cNvSpPr>
            <a:spLocks/>
          </p:cNvSpPr>
          <p:nvPr/>
        </p:nvSpPr>
        <p:spPr>
          <a:xfrm rot="0">
            <a:off x="1444625" y="3225800"/>
            <a:ext cx="1038860" cy="225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제품</a:t>
            </a:r>
            <a:r>
              <a:rPr lang="ko-KR" sz="1800">
                <a:latin typeface="맑은 고딕" charset="0"/>
                <a:ea typeface="맑은 고딕" charset="0"/>
              </a:rPr>
              <a:t>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9"/>
          <p:cNvSpPr>
            <a:spLocks/>
          </p:cNvSpPr>
          <p:nvPr/>
        </p:nvSpPr>
        <p:spPr>
          <a:xfrm rot="0">
            <a:off x="1447165" y="3601085"/>
            <a:ext cx="1038860" cy="2482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600">
                <a:latin typeface="맑은 고딕" charset="0"/>
                <a:ea typeface="맑은 고딕" charset="0"/>
              </a:rPr>
              <a:t>구입날</a:t>
            </a:r>
            <a:r>
              <a:rPr lang="ko-KR" sz="1600">
                <a:latin typeface="맑은 고딕" charset="0"/>
                <a:ea typeface="맑은 고딕" charset="0"/>
              </a:rPr>
              <a:t>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33" name="도형 10"/>
          <p:cNvSpPr>
            <a:spLocks/>
          </p:cNvSpPr>
          <p:nvPr/>
        </p:nvSpPr>
        <p:spPr>
          <a:xfrm rot="0">
            <a:off x="3246120" y="3219450"/>
            <a:ext cx="2636520" cy="2146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11"/>
          <p:cNvSpPr>
            <a:spLocks/>
          </p:cNvSpPr>
          <p:nvPr/>
        </p:nvSpPr>
        <p:spPr>
          <a:xfrm rot="0">
            <a:off x="3222625" y="3594100"/>
            <a:ext cx="2659380" cy="2298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12"/>
          <p:cNvSpPr>
            <a:spLocks/>
          </p:cNvSpPr>
          <p:nvPr/>
        </p:nvSpPr>
        <p:spPr>
          <a:xfrm rot="0">
            <a:off x="2018030" y="4387850"/>
            <a:ext cx="3166110" cy="199390"/>
          </a:xfrm>
          <a:prstGeom prst="flowChartProcess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AS 접수사유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13"/>
          <p:cNvSpPr>
            <a:spLocks/>
          </p:cNvSpPr>
          <p:nvPr/>
        </p:nvSpPr>
        <p:spPr>
          <a:xfrm rot="0">
            <a:off x="1438275" y="4751070"/>
            <a:ext cx="4437380" cy="83058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15"/>
          <p:cNvSpPr>
            <a:spLocks/>
          </p:cNvSpPr>
          <p:nvPr/>
        </p:nvSpPr>
        <p:spPr>
          <a:xfrm rot="0">
            <a:off x="1438275" y="5745480"/>
            <a:ext cx="1038860" cy="3206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첨부파일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도형 16"/>
          <p:cNvSpPr>
            <a:spLocks/>
          </p:cNvSpPr>
          <p:nvPr/>
        </p:nvSpPr>
        <p:spPr>
          <a:xfrm rot="0">
            <a:off x="2764155" y="5739130"/>
            <a:ext cx="3083560" cy="3206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17"/>
          <p:cNvSpPr>
            <a:spLocks/>
          </p:cNvSpPr>
          <p:nvPr/>
        </p:nvSpPr>
        <p:spPr>
          <a:xfrm rot="0">
            <a:off x="2130425" y="6307455"/>
            <a:ext cx="724535" cy="3206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접수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19"/>
          <p:cNvSpPr>
            <a:spLocks/>
          </p:cNvSpPr>
          <p:nvPr/>
        </p:nvSpPr>
        <p:spPr>
          <a:xfrm rot="0">
            <a:off x="3827780" y="6309995"/>
            <a:ext cx="724535" cy="3206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22"/>
          <p:cNvSpPr>
            <a:spLocks/>
          </p:cNvSpPr>
          <p:nvPr/>
        </p:nvSpPr>
        <p:spPr>
          <a:xfrm rot="0">
            <a:off x="1724025" y="203073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23"/>
          <p:cNvSpPr>
            <a:spLocks/>
          </p:cNvSpPr>
          <p:nvPr/>
        </p:nvSpPr>
        <p:spPr>
          <a:xfrm rot="0">
            <a:off x="963295" y="322389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24"/>
          <p:cNvSpPr>
            <a:spLocks/>
          </p:cNvSpPr>
          <p:nvPr/>
        </p:nvSpPr>
        <p:spPr>
          <a:xfrm rot="0">
            <a:off x="962660" y="359664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25"/>
          <p:cNvSpPr>
            <a:spLocks/>
          </p:cNvSpPr>
          <p:nvPr/>
        </p:nvSpPr>
        <p:spPr>
          <a:xfrm rot="0">
            <a:off x="1559560" y="440944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26"/>
          <p:cNvSpPr>
            <a:spLocks/>
          </p:cNvSpPr>
          <p:nvPr/>
        </p:nvSpPr>
        <p:spPr>
          <a:xfrm rot="0">
            <a:off x="1671955" y="556831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27"/>
          <p:cNvSpPr>
            <a:spLocks/>
          </p:cNvSpPr>
          <p:nvPr/>
        </p:nvSpPr>
        <p:spPr>
          <a:xfrm rot="0">
            <a:off x="2303145" y="606107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7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28"/>
          <p:cNvSpPr>
            <a:spLocks/>
          </p:cNvSpPr>
          <p:nvPr/>
        </p:nvSpPr>
        <p:spPr>
          <a:xfrm rot="0">
            <a:off x="4032885" y="606107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29"/>
          <p:cNvSpPr>
            <a:spLocks/>
          </p:cNvSpPr>
          <p:nvPr/>
        </p:nvSpPr>
        <p:spPr>
          <a:xfrm rot="0">
            <a:off x="1440815" y="3957955"/>
            <a:ext cx="1038860" cy="2482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50">
                <a:latin typeface="맑은 고딕" charset="0"/>
                <a:ea typeface="맑은 고딕" charset="0"/>
              </a:rPr>
              <a:t>상세회원정보</a:t>
            </a:r>
            <a:endParaRPr lang="ko-KR" altLang="en-US" sz="1050">
              <a:latin typeface="맑은 고딕" charset="0"/>
              <a:ea typeface="맑은 고딕" charset="0"/>
            </a:endParaRPr>
          </a:p>
        </p:txBody>
      </p:sp>
      <p:sp>
        <p:nvSpPr>
          <p:cNvPr id="49" name="도형 30"/>
          <p:cNvSpPr>
            <a:spLocks/>
          </p:cNvSpPr>
          <p:nvPr/>
        </p:nvSpPr>
        <p:spPr>
          <a:xfrm rot="0">
            <a:off x="3225165" y="3933825"/>
            <a:ext cx="2659380" cy="2298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31"/>
          <p:cNvSpPr>
            <a:spLocks/>
          </p:cNvSpPr>
          <p:nvPr/>
        </p:nvSpPr>
        <p:spPr>
          <a:xfrm rot="0">
            <a:off x="965200" y="401383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840740" y="1863090"/>
            <a:ext cx="5638165" cy="4892040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UI 설계 -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AS 확인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43280" y="1442720"/>
          <a:ext cx="10778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15"/>
                <a:gridCol w="1796415"/>
                <a:gridCol w="1796415"/>
                <a:gridCol w="1796415"/>
                <a:gridCol w="1796415"/>
                <a:gridCol w="179641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ID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U00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박성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AS 확인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8" name="Table 3"/>
          <p:cNvGraphicFramePr>
            <a:graphicFrameLocks noGrp="1"/>
          </p:cNvGraphicFramePr>
          <p:nvPr/>
        </p:nvGraphicFramePr>
        <p:xfrm>
          <a:off x="7713980" y="2233295"/>
          <a:ext cx="3702685" cy="405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2945765"/>
              </a:tblGrid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 전용 화면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AS 신청자 정보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AS 현황 확인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완료된 신청자 체크 버튼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처리 결과 발송 버튼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취소 버튼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도형 32"/>
          <p:cNvSpPr>
            <a:spLocks/>
          </p:cNvSpPr>
          <p:nvPr/>
        </p:nvSpPr>
        <p:spPr>
          <a:xfrm rot="0">
            <a:off x="994410" y="2092960"/>
            <a:ext cx="5328285" cy="2857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관리</a:t>
            </a:r>
            <a:r>
              <a:rPr lang="ko-KR" sz="1800">
                <a:latin typeface="맑은 고딕" charset="0"/>
                <a:ea typeface="맑은 고딕" charset="0"/>
              </a:rPr>
              <a:t>자 전용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33"/>
          <p:cNvSpPr>
            <a:spLocks/>
          </p:cNvSpPr>
          <p:nvPr/>
        </p:nvSpPr>
        <p:spPr>
          <a:xfrm rot="0">
            <a:off x="3235325" y="2534285"/>
            <a:ext cx="3088005" cy="21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AS </a:t>
            </a:r>
            <a:r>
              <a:rPr lang="ko-KR" sz="1800">
                <a:latin typeface="맑은 고딕" charset="0"/>
                <a:ea typeface="맑은 고딕" charset="0"/>
              </a:rPr>
              <a:t>현황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4"/>
          <p:cNvSpPr>
            <a:spLocks/>
          </p:cNvSpPr>
          <p:nvPr/>
        </p:nvSpPr>
        <p:spPr>
          <a:xfrm rot="0">
            <a:off x="3243580" y="2802255"/>
            <a:ext cx="3088005" cy="29845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5"/>
          <p:cNvSpPr>
            <a:spLocks/>
          </p:cNvSpPr>
          <p:nvPr/>
        </p:nvSpPr>
        <p:spPr>
          <a:xfrm rot="0">
            <a:off x="3355975" y="3009900"/>
            <a:ext cx="2854960" cy="55435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7"/>
          <p:cNvSpPr>
            <a:spLocks/>
          </p:cNvSpPr>
          <p:nvPr/>
        </p:nvSpPr>
        <p:spPr>
          <a:xfrm rot="0">
            <a:off x="3349625" y="3703955"/>
            <a:ext cx="2854960" cy="55435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미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8"/>
          <p:cNvSpPr>
            <a:spLocks/>
          </p:cNvSpPr>
          <p:nvPr/>
        </p:nvSpPr>
        <p:spPr>
          <a:xfrm rot="0">
            <a:off x="3349625" y="4431030"/>
            <a:ext cx="2854960" cy="55435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9"/>
          <p:cNvSpPr>
            <a:spLocks/>
          </p:cNvSpPr>
          <p:nvPr/>
        </p:nvSpPr>
        <p:spPr>
          <a:xfrm rot="0">
            <a:off x="3375660" y="5131435"/>
            <a:ext cx="2854960" cy="55435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41"/>
          <p:cNvSpPr>
            <a:spLocks/>
          </p:cNvSpPr>
          <p:nvPr/>
        </p:nvSpPr>
        <p:spPr>
          <a:xfrm rot="0">
            <a:off x="1202690" y="3079115"/>
            <a:ext cx="1730375" cy="4159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42"/>
          <p:cNvSpPr>
            <a:spLocks/>
          </p:cNvSpPr>
          <p:nvPr/>
        </p:nvSpPr>
        <p:spPr>
          <a:xfrm rot="0">
            <a:off x="1202690" y="3825240"/>
            <a:ext cx="1732915" cy="4159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43"/>
          <p:cNvSpPr>
            <a:spLocks/>
          </p:cNvSpPr>
          <p:nvPr/>
        </p:nvSpPr>
        <p:spPr>
          <a:xfrm rot="0">
            <a:off x="1193800" y="4508500"/>
            <a:ext cx="1758950" cy="4159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44"/>
          <p:cNvSpPr>
            <a:spLocks/>
          </p:cNvSpPr>
          <p:nvPr/>
        </p:nvSpPr>
        <p:spPr>
          <a:xfrm rot="0">
            <a:off x="1184910" y="5200650"/>
            <a:ext cx="1758950" cy="4159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46"/>
          <p:cNvSpPr>
            <a:spLocks/>
          </p:cNvSpPr>
          <p:nvPr/>
        </p:nvSpPr>
        <p:spPr>
          <a:xfrm rot="0">
            <a:off x="1401445" y="2534285"/>
            <a:ext cx="1436370" cy="3035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AS 신청자 정보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7"/>
          <p:cNvSpPr>
            <a:spLocks/>
          </p:cNvSpPr>
          <p:nvPr/>
        </p:nvSpPr>
        <p:spPr>
          <a:xfrm rot="0">
            <a:off x="1807845" y="6270625"/>
            <a:ext cx="1323975" cy="2425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50">
                <a:solidFill>
                  <a:schemeClr val="tx1"/>
                </a:solidFill>
                <a:latin typeface="맑은 고딕" charset="0"/>
                <a:ea typeface="맑은 고딕" charset="0"/>
              </a:rPr>
              <a:t>처리결</a:t>
            </a:r>
            <a:r>
              <a:rPr lang="ko-KR" sz="1050">
                <a:solidFill>
                  <a:schemeClr val="tx1"/>
                </a:solidFill>
                <a:latin typeface="맑은 고딕" charset="0"/>
                <a:ea typeface="맑은 고딕" charset="0"/>
              </a:rPr>
              <a:t>과 발송</a:t>
            </a:r>
            <a:endParaRPr lang="ko-KR" altLang="en-US" sz="105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9"/>
          <p:cNvSpPr>
            <a:spLocks/>
          </p:cNvSpPr>
          <p:nvPr/>
        </p:nvSpPr>
        <p:spPr>
          <a:xfrm rot="0">
            <a:off x="4007485" y="6273165"/>
            <a:ext cx="1323975" cy="2425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50">
                <a:solidFill>
                  <a:schemeClr val="tx1"/>
                </a:solidFill>
                <a:latin typeface="맑은 고딕" charset="0"/>
                <a:ea typeface="맑은 고딕" charset="0"/>
              </a:rPr>
              <a:t>취</a:t>
            </a:r>
            <a:r>
              <a:rPr lang="ko-KR" sz="1050">
                <a:solidFill>
                  <a:schemeClr val="tx1"/>
                </a:solidFill>
                <a:latin typeface="맑은 고딕" charset="0"/>
                <a:ea typeface="맑은 고딕" charset="0"/>
              </a:rPr>
              <a:t>소</a:t>
            </a:r>
            <a:endParaRPr lang="ko-KR" altLang="en-US" sz="105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2"/>
          <p:cNvSpPr>
            <a:spLocks/>
          </p:cNvSpPr>
          <p:nvPr/>
        </p:nvSpPr>
        <p:spPr>
          <a:xfrm rot="0">
            <a:off x="1323975" y="3105150"/>
            <a:ext cx="337820" cy="3206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53"/>
          <p:cNvSpPr>
            <a:spLocks/>
          </p:cNvSpPr>
          <p:nvPr/>
        </p:nvSpPr>
        <p:spPr>
          <a:xfrm rot="0">
            <a:off x="1317625" y="3877310"/>
            <a:ext cx="337820" cy="3117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54"/>
          <p:cNvSpPr>
            <a:spLocks/>
          </p:cNvSpPr>
          <p:nvPr/>
        </p:nvSpPr>
        <p:spPr>
          <a:xfrm rot="0">
            <a:off x="1308735" y="4552315"/>
            <a:ext cx="337820" cy="3117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55"/>
          <p:cNvSpPr>
            <a:spLocks/>
          </p:cNvSpPr>
          <p:nvPr/>
        </p:nvSpPr>
        <p:spPr>
          <a:xfrm rot="0">
            <a:off x="1317625" y="5252720"/>
            <a:ext cx="337820" cy="3117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57"/>
          <p:cNvSpPr>
            <a:spLocks/>
          </p:cNvSpPr>
          <p:nvPr/>
        </p:nvSpPr>
        <p:spPr>
          <a:xfrm rot="0">
            <a:off x="1724025" y="191833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8"/>
          <p:cNvSpPr>
            <a:spLocks/>
          </p:cNvSpPr>
          <p:nvPr/>
        </p:nvSpPr>
        <p:spPr>
          <a:xfrm rot="0">
            <a:off x="997585" y="259270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도형 59"/>
          <p:cNvSpPr>
            <a:spLocks/>
          </p:cNvSpPr>
          <p:nvPr/>
        </p:nvSpPr>
        <p:spPr>
          <a:xfrm rot="0">
            <a:off x="3384550" y="253238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60"/>
          <p:cNvSpPr>
            <a:spLocks/>
          </p:cNvSpPr>
          <p:nvPr/>
        </p:nvSpPr>
        <p:spPr>
          <a:xfrm rot="0">
            <a:off x="2190750" y="603504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61"/>
          <p:cNvSpPr>
            <a:spLocks/>
          </p:cNvSpPr>
          <p:nvPr/>
        </p:nvSpPr>
        <p:spPr>
          <a:xfrm rot="0">
            <a:off x="4491355" y="604393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도형 62"/>
          <p:cNvSpPr>
            <a:spLocks/>
          </p:cNvSpPr>
          <p:nvPr/>
        </p:nvSpPr>
        <p:spPr>
          <a:xfrm rot="0">
            <a:off x="1216025" y="292417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840740" y="1863090"/>
            <a:ext cx="5638165" cy="4892040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UI 설계 -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AS 완료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43280" y="1442720"/>
          <a:ext cx="10778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15"/>
                <a:gridCol w="1796415"/>
                <a:gridCol w="1796415"/>
                <a:gridCol w="1796415"/>
                <a:gridCol w="1796415"/>
                <a:gridCol w="179641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ID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U00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박성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AS 완료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8" name="Table 3"/>
          <p:cNvGraphicFramePr>
            <a:graphicFrameLocks noGrp="1"/>
          </p:cNvGraphicFramePr>
          <p:nvPr/>
        </p:nvGraphicFramePr>
        <p:xfrm>
          <a:off x="7713980" y="2233295"/>
          <a:ext cx="3702685" cy="405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2945765"/>
              </a:tblGrid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접수자 메일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메일화면에서 자동입력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신청자 메일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상세회원 정보에서 메일 입력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참조 내용 입력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발송 버튼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취소 버튼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도형 63"/>
          <p:cNvSpPr>
            <a:spLocks/>
          </p:cNvSpPr>
          <p:nvPr/>
        </p:nvSpPr>
        <p:spPr>
          <a:xfrm rot="0">
            <a:off x="1168400" y="2214245"/>
            <a:ext cx="1289050" cy="243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AS</a:t>
            </a: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 접수자 메일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64"/>
          <p:cNvSpPr>
            <a:spLocks/>
          </p:cNvSpPr>
          <p:nvPr/>
        </p:nvSpPr>
        <p:spPr>
          <a:xfrm rot="0">
            <a:off x="2698750" y="2214245"/>
            <a:ext cx="3416935" cy="2686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자동입</a:t>
            </a:r>
            <a:r>
              <a:rPr lang="ko-KR" sz="1800">
                <a:latin typeface="맑은 고딕" charset="0"/>
                <a:ea typeface="맑은 고딕" charset="0"/>
              </a:rPr>
              <a:t>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65"/>
          <p:cNvSpPr>
            <a:spLocks/>
          </p:cNvSpPr>
          <p:nvPr/>
        </p:nvSpPr>
        <p:spPr>
          <a:xfrm rot="0">
            <a:off x="1107440" y="3546475"/>
            <a:ext cx="4939030" cy="17564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참</a:t>
            </a:r>
            <a:r>
              <a:rPr lang="ko-KR" sz="1800">
                <a:latin typeface="맑은 고딕" charset="0"/>
                <a:ea typeface="맑은 고딕" charset="0"/>
              </a:rPr>
              <a:t>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66"/>
          <p:cNvSpPr>
            <a:spLocks/>
          </p:cNvSpPr>
          <p:nvPr/>
        </p:nvSpPr>
        <p:spPr>
          <a:xfrm rot="0">
            <a:off x="1158875" y="2602865"/>
            <a:ext cx="1298575" cy="2171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신청</a:t>
            </a: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자 메일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67"/>
          <p:cNvSpPr>
            <a:spLocks/>
          </p:cNvSpPr>
          <p:nvPr/>
        </p:nvSpPr>
        <p:spPr>
          <a:xfrm rot="0">
            <a:off x="2698750" y="2629535"/>
            <a:ext cx="3408045" cy="2082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68"/>
          <p:cNvSpPr>
            <a:spLocks/>
          </p:cNvSpPr>
          <p:nvPr/>
        </p:nvSpPr>
        <p:spPr>
          <a:xfrm rot="0">
            <a:off x="1504950" y="6183630"/>
            <a:ext cx="1600835" cy="37274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발</a:t>
            </a:r>
            <a:r>
              <a:rPr lang="ko-KR" sz="1800">
                <a:latin typeface="맑은 고딕" charset="0"/>
                <a:ea typeface="맑은 고딕" charset="0"/>
              </a:rPr>
              <a:t>송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69"/>
          <p:cNvSpPr>
            <a:spLocks/>
          </p:cNvSpPr>
          <p:nvPr/>
        </p:nvSpPr>
        <p:spPr>
          <a:xfrm rot="0">
            <a:off x="3998595" y="6186170"/>
            <a:ext cx="1600835" cy="37274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취소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70"/>
          <p:cNvSpPr>
            <a:spLocks/>
          </p:cNvSpPr>
          <p:nvPr/>
        </p:nvSpPr>
        <p:spPr>
          <a:xfrm rot="0">
            <a:off x="2130425" y="595693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71"/>
          <p:cNvSpPr>
            <a:spLocks/>
          </p:cNvSpPr>
          <p:nvPr/>
        </p:nvSpPr>
        <p:spPr>
          <a:xfrm rot="0">
            <a:off x="4620895" y="596582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7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72"/>
          <p:cNvSpPr>
            <a:spLocks/>
          </p:cNvSpPr>
          <p:nvPr/>
        </p:nvSpPr>
        <p:spPr>
          <a:xfrm rot="0">
            <a:off x="2026285" y="324167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73"/>
          <p:cNvSpPr>
            <a:spLocks/>
          </p:cNvSpPr>
          <p:nvPr/>
        </p:nvSpPr>
        <p:spPr>
          <a:xfrm rot="0">
            <a:off x="1464310" y="196977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74"/>
          <p:cNvSpPr>
            <a:spLocks/>
          </p:cNvSpPr>
          <p:nvPr/>
        </p:nvSpPr>
        <p:spPr>
          <a:xfrm rot="0">
            <a:off x="1109980" y="253238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75"/>
          <p:cNvSpPr>
            <a:spLocks/>
          </p:cNvSpPr>
          <p:nvPr/>
        </p:nvSpPr>
        <p:spPr>
          <a:xfrm rot="0">
            <a:off x="4188460" y="196977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76"/>
          <p:cNvSpPr>
            <a:spLocks/>
          </p:cNvSpPr>
          <p:nvPr/>
        </p:nvSpPr>
        <p:spPr>
          <a:xfrm rot="0">
            <a:off x="3211195" y="245491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>
            <p:ph type="title" idx="0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latinLnBrk="0">
              <a:buNone/>
            </a:pPr>
            <a:r>
              <a:rPr lang="ko-KR" altLang="en-US"/>
              <a:t>요구분석 단계 - 요구사항 정의서</a:t>
            </a:r>
            <a:endParaRPr lang="ko-KR" altLang="en-US"/>
          </a:p>
        </p:txBody>
      </p:sp>
      <p:sp>
        <p:nvSpPr>
          <p:cNvPr id="3" name="내용 개체 틀 2"/>
          <p:cNvSpPr txBox="1"/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도출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분석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명세 (기능요구사항, 비기능요구사항, 제약사항)</a:t>
            </a:r>
            <a:endParaRPr lang="ko-KR" altLang="en-US"/>
          </a:p>
          <a:p>
            <a:pPr marL="228600" indent="-228600" latinLnBrk="0">
              <a:buNone/>
            </a:pPr>
            <a:r>
              <a:rPr lang="ko-KR" altLang="en-US"/>
              <a:t>		</a:t>
            </a:r>
            <a:r>
              <a:rPr lang="ko-KR" altLang="en-US" sz="1400"/>
              <a:t>요구사항 명세서 : ID, 요구사항명, 요구내용,유형(기능,비기능,제약), 근거</a:t>
            </a:r>
            <a:endParaRPr lang="ko-KR" altLang="en-US" sz="1400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검증</a:t>
            </a:r>
            <a:endParaRPr lang="ko-KR" altLang="en-US"/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840740" y="1863090"/>
            <a:ext cx="5638165" cy="4892040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UI 설계 -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1 : 1 채팅기능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43280" y="1442720"/>
          <a:ext cx="10778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15"/>
                <a:gridCol w="1796415"/>
                <a:gridCol w="1796415"/>
                <a:gridCol w="1796415"/>
                <a:gridCol w="1796415"/>
                <a:gridCol w="179641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ID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U00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박성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1:1 채팅기능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8" name="Table 3"/>
          <p:cNvGraphicFramePr>
            <a:graphicFrameLocks noGrp="1"/>
          </p:cNvGraphicFramePr>
          <p:nvPr/>
        </p:nvGraphicFramePr>
        <p:xfrm>
          <a:off x="7713980" y="2233295"/>
          <a:ext cx="3702685" cy="405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2945765"/>
              </a:tblGrid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채팅 시작하는 버튼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채팅 화면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신청자 채팅 입력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처리자 채팅 입력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채팅 나가는 버튼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도형 82"/>
          <p:cNvSpPr>
            <a:spLocks/>
          </p:cNvSpPr>
          <p:nvPr/>
        </p:nvSpPr>
        <p:spPr>
          <a:xfrm rot="0">
            <a:off x="1306830" y="3303905"/>
            <a:ext cx="4965065" cy="2439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85"/>
          <p:cNvSpPr>
            <a:spLocks/>
          </p:cNvSpPr>
          <p:nvPr/>
        </p:nvSpPr>
        <p:spPr>
          <a:xfrm rot="0">
            <a:off x="1548765" y="4462780"/>
            <a:ext cx="917575" cy="813435"/>
          </a:xfrm>
          <a:prstGeom prst="ellipse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50">
                <a:solidFill>
                  <a:schemeClr val="tx1"/>
                </a:solidFill>
                <a:latin typeface="맑은 고딕" charset="0"/>
                <a:ea typeface="맑은 고딕" charset="0"/>
              </a:rPr>
              <a:t>AS</a:t>
            </a:r>
            <a:endParaRPr lang="ko-KR" altLang="en-US" sz="105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50">
                <a:solidFill>
                  <a:schemeClr val="tx1"/>
                </a:solidFill>
                <a:latin typeface="맑은 고딕" charset="0"/>
                <a:ea typeface="맑은 고딕" charset="0"/>
              </a:rPr>
              <a:t>처리자</a:t>
            </a:r>
            <a:endParaRPr lang="ko-KR" altLang="en-US" sz="105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87"/>
          <p:cNvSpPr>
            <a:spLocks/>
          </p:cNvSpPr>
          <p:nvPr/>
        </p:nvSpPr>
        <p:spPr>
          <a:xfrm rot="0">
            <a:off x="4610735" y="3476625"/>
            <a:ext cx="916940" cy="720725"/>
          </a:xfrm>
          <a:prstGeom prst="ellipse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50">
                <a:solidFill>
                  <a:schemeClr val="tx1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1050">
                <a:solidFill>
                  <a:schemeClr val="tx1"/>
                </a:solidFill>
                <a:latin typeface="맑은 고딕" charset="0"/>
                <a:ea typeface="맑은 고딕" charset="0"/>
              </a:rPr>
              <a:t>S </a:t>
            </a:r>
            <a:endParaRPr lang="ko-KR" altLang="en-US" sz="105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50">
                <a:solidFill>
                  <a:schemeClr val="tx1"/>
                </a:solidFill>
                <a:latin typeface="맑은 고딕" charset="0"/>
                <a:ea typeface="맑은 고딕" charset="0"/>
              </a:rPr>
              <a:t>신청자</a:t>
            </a:r>
            <a:endParaRPr lang="ko-KR" altLang="en-US" sz="105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88"/>
          <p:cNvSpPr>
            <a:spLocks/>
          </p:cNvSpPr>
          <p:nvPr/>
        </p:nvSpPr>
        <p:spPr>
          <a:xfrm rot="0">
            <a:off x="2932430" y="4531995"/>
            <a:ext cx="2595245" cy="5886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채팅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91"/>
          <p:cNvSpPr>
            <a:spLocks/>
          </p:cNvSpPr>
          <p:nvPr/>
        </p:nvSpPr>
        <p:spPr>
          <a:xfrm rot="0">
            <a:off x="1551305" y="3557270"/>
            <a:ext cx="2595245" cy="5886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채팅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92"/>
          <p:cNvSpPr>
            <a:spLocks/>
          </p:cNvSpPr>
          <p:nvPr/>
        </p:nvSpPr>
        <p:spPr>
          <a:xfrm rot="0">
            <a:off x="1937385" y="2966085"/>
            <a:ext cx="3702050" cy="2082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채</a:t>
            </a:r>
            <a:r>
              <a:rPr lang="ko-KR" sz="1800">
                <a:latin typeface="맑은 고딕" charset="0"/>
                <a:ea typeface="맑은 고딕" charset="0"/>
              </a:rPr>
              <a:t>팅 화면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93"/>
          <p:cNvSpPr>
            <a:spLocks/>
          </p:cNvSpPr>
          <p:nvPr/>
        </p:nvSpPr>
        <p:spPr>
          <a:xfrm rot="0">
            <a:off x="1167765" y="2015490"/>
            <a:ext cx="5112385" cy="7270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 : </a:t>
            </a:r>
            <a:r>
              <a:rPr lang="ko-KR" sz="1800">
                <a:latin typeface="맑은 고딕" charset="0"/>
                <a:ea typeface="맑은 고딕" charset="0"/>
              </a:rPr>
              <a:t>1 채팅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시작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95"/>
          <p:cNvSpPr>
            <a:spLocks/>
          </p:cNvSpPr>
          <p:nvPr/>
        </p:nvSpPr>
        <p:spPr>
          <a:xfrm rot="0">
            <a:off x="2915285" y="6080125"/>
            <a:ext cx="1487805" cy="33782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채팅나가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97"/>
          <p:cNvSpPr>
            <a:spLocks/>
          </p:cNvSpPr>
          <p:nvPr/>
        </p:nvSpPr>
        <p:spPr>
          <a:xfrm rot="0">
            <a:off x="1291590" y="205613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98"/>
          <p:cNvSpPr>
            <a:spLocks/>
          </p:cNvSpPr>
          <p:nvPr/>
        </p:nvSpPr>
        <p:spPr>
          <a:xfrm rot="0">
            <a:off x="2121535" y="294703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99"/>
          <p:cNvSpPr>
            <a:spLocks/>
          </p:cNvSpPr>
          <p:nvPr/>
        </p:nvSpPr>
        <p:spPr>
          <a:xfrm rot="0">
            <a:off x="5356225" y="358711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100"/>
          <p:cNvSpPr>
            <a:spLocks/>
          </p:cNvSpPr>
          <p:nvPr/>
        </p:nvSpPr>
        <p:spPr>
          <a:xfrm rot="0">
            <a:off x="1645920" y="4521200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101"/>
          <p:cNvSpPr>
            <a:spLocks/>
          </p:cNvSpPr>
          <p:nvPr/>
        </p:nvSpPr>
        <p:spPr>
          <a:xfrm rot="0">
            <a:off x="3211195" y="5861685"/>
            <a:ext cx="342900" cy="177165"/>
          </a:xfrm>
          <a:prstGeom prst="wedgeRectCallout"/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/>
          <p:nvPr>
            <p:ph type="subTitle" idx="1"/>
          </p:nvPr>
        </p:nvSpPr>
        <p:spPr>
          <a:xfrm>
            <a:off x="842645" y="485140"/>
            <a:ext cx="9144635" cy="54013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>
            <a:lvl1pPr marL="0" indent="0" algn="ctr" latinLnBrk="0">
              <a:buNone/>
              <a:defRPr lang="en-GB" altLang="en-US" sz="2400"/>
            </a:lvl1pPr>
            <a:lvl2pPr marL="457200" lvl="1" indent="0" algn="ctr" latinLnBrk="0">
              <a:buNone/>
              <a:defRPr lang="en-GB" altLang="en-US" sz="2000"/>
            </a:lvl2pPr>
            <a:lvl3pPr marL="914400" lvl="2" indent="0" algn="ctr" latinLnBrk="0">
              <a:buNone/>
              <a:defRPr lang="en-GB" altLang="en-US" sz="1800"/>
            </a:lvl3pPr>
            <a:lvl4pPr marL="1371600" lvl="3" indent="0" algn="ctr" latinLnBrk="0">
              <a:buNone/>
              <a:defRPr lang="en-GB" altLang="en-US" sz="1600"/>
            </a:lvl4pPr>
            <a:lvl5pPr marL="1828800" lvl="4" indent="0" algn="ctr" latinLnBrk="0">
              <a:buNone/>
              <a:defRPr lang="en-GB" altLang="en-US" sz="1600"/>
            </a:lvl5pPr>
            <a:lvl6pPr marL="2286000" lvl="5" indent="0" algn="ctr" latinLnBrk="0">
              <a:buNone/>
              <a:defRPr lang="en-GB" altLang="en-US" sz="1600"/>
            </a:lvl6pPr>
            <a:lvl7pPr marL="2743200" lvl="6" indent="0" algn="ctr" latinLnBrk="0">
              <a:buNone/>
              <a:defRPr lang="en-GB" altLang="en-US" sz="1600"/>
            </a:lvl7pPr>
            <a:lvl8pPr marL="3200400" lvl="7" indent="0" algn="ctr" latinLnBrk="0">
              <a:buNone/>
              <a:defRPr lang="en-GB" altLang="en-US" sz="1600"/>
            </a:lvl8pPr>
            <a:lvl9pPr marL="3657600" lvl="8" indent="0" algn="ctr" latinLnBrk="0">
              <a:buNone/>
              <a:defRPr lang="en-GB" altLang="en-US" sz="1600"/>
            </a:lvl9pPr>
          </a:lstStyle>
          <a:p>
            <a:pPr marL="0" indent="0" algn="l" latinLnBrk="0">
              <a:buNone/>
            </a:pPr>
            <a:r>
              <a:rPr lang="ko-KR" altLang="en-US" sz="2000"/>
              <a:t>요구 분석 단계</a:t>
            </a:r>
            <a:endParaRPr lang="ko-KR" altLang="en-US" sz="2000"/>
          </a:p>
          <a:p>
            <a:pPr marL="0" indent="0" algn="l" latinLnBrk="0">
              <a:buNone/>
            </a:pPr>
            <a:r>
              <a:rPr lang="ko-KR" altLang="en-US" sz="2000"/>
              <a:t>	1. 요구사항 정의서</a:t>
            </a:r>
            <a:endParaRPr lang="ko-KR" altLang="en-US" sz="2000"/>
          </a:p>
          <a:p>
            <a:pPr marL="0" indent="0" algn="l" latinLnBrk="0">
              <a:buNone/>
            </a:pPr>
            <a:r>
              <a:rPr lang="ko-KR" altLang="en-US" sz="2000"/>
              <a:t>설계 단계</a:t>
            </a:r>
            <a:endParaRPr lang="ko-KR" altLang="en-US" sz="2000"/>
          </a:p>
          <a:p>
            <a:pPr marL="0" indent="0" algn="l" latinLnBrk="0">
              <a:buNone/>
            </a:pPr>
            <a:r>
              <a:rPr lang="ko-KR" altLang="en-US" sz="2000"/>
              <a:t>	1. DB 스키마 설계서 - ERD</a:t>
            </a:r>
            <a:endParaRPr lang="ko-KR" altLang="en-US" sz="2000"/>
          </a:p>
          <a:p>
            <a:pPr marL="0" indent="0" algn="l" latinLnBrk="0">
              <a:buNone/>
            </a:pPr>
            <a:r>
              <a:rPr lang="ko-KR" altLang="en-US" sz="2000"/>
              <a:t>	2. USE CASE</a:t>
            </a:r>
            <a:endParaRPr lang="ko-KR" altLang="en-US" sz="2000"/>
          </a:p>
          <a:p>
            <a:pPr marL="0" indent="0" algn="l" latinLnBrk="0">
              <a:buNone/>
            </a:pPr>
            <a:r>
              <a:rPr lang="ko-KR" altLang="en-US" sz="2000"/>
              <a:t>	3. 화면 UI 설계서 (+ 업무흐름도)</a:t>
            </a:r>
            <a:endParaRPr lang="ko-KR" altLang="en-US" sz="2000"/>
          </a:p>
          <a:p>
            <a:pPr marL="0" indent="0" algn="l" latinLnBrk="0">
              <a:buNone/>
            </a:pPr>
            <a:r>
              <a:rPr lang="ko-KR" altLang="en-US" sz="2000"/>
              <a:t>구현/테스트 단계</a:t>
            </a:r>
            <a:endParaRPr lang="ko-KR" altLang="en-US" sz="2000"/>
          </a:p>
          <a:p>
            <a:pPr marL="0" indent="0" algn="l" latinLnBrk="0">
              <a:buNone/>
            </a:pPr>
            <a:r>
              <a:rPr lang="ko-KR" altLang="en-US" sz="2000"/>
              <a:t>	1. 소스코드(프론트엔드,백엔드)</a:t>
            </a:r>
            <a:endParaRPr lang="ko-KR" altLang="en-US" sz="2000"/>
          </a:p>
          <a:p>
            <a:pPr marL="0" indent="0" algn="l" latinLnBrk="0">
              <a:buNone/>
            </a:pPr>
            <a:r>
              <a:rPr lang="ko-KR" altLang="en-US" sz="2000"/>
              <a:t>	2. 테스트 베드 = 테스트 케이스 + 테스트 드라이버</a:t>
            </a:r>
            <a:endParaRPr lang="ko-KR" altLang="en-US" sz="2000"/>
          </a:p>
          <a:p>
            <a:pPr marL="0" indent="0" algn="l" latinLnBrk="0">
              <a:buNone/>
            </a:pPr>
            <a:r>
              <a:rPr lang="ko-KR" altLang="en-US" sz="2000"/>
              <a:t>유지보수</a:t>
            </a:r>
            <a:endParaRPr lang="ko-KR" altLang="en-US" sz="2000"/>
          </a:p>
          <a:p>
            <a:pPr marL="0" indent="0" algn="l" latinLnBrk="0">
              <a:buNone/>
            </a:pPr>
            <a:r>
              <a:rPr lang="ko-KR" altLang="en-US" sz="2000"/>
              <a:t>	1. 유지보수 계획서</a:t>
            </a:r>
            <a:endParaRPr lang="ko-KR" altLang="en-US"/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pPr/>
            <a:r>
              <a:rPr lang="ko-KR" altLang="en-US"/>
              <a:t>요구분석 단계 - 요구사항 도출 및 분석</a:t>
            </a:r>
            <a:endParaRPr lang="ko-KR" altLang="en-US"/>
          </a:p>
        </p:txBody>
      </p:sp>
      <p:sp>
        <p:nvSpPr>
          <p:cNvPr id="3" name="직사각형 2"/>
          <p:cNvSpPr/>
          <p:nvPr>
            <p:ph idx="1"/>
          </p:nvPr>
        </p:nvSpPr>
        <p:spPr>
          <a:xfrm>
            <a:off x="838200" y="1583055"/>
            <a:ext cx="10516235" cy="5275580"/>
          </a:xfrm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latinLnBrk="0">
              <a:buFont typeface="Wingdings"/>
              <a:buChar char=""/>
            </a:pPr>
            <a:r>
              <a:rPr lang="en-US" altLang="ko-KR" sz="2400" b="1"/>
              <a:t>AS</a:t>
            </a:r>
            <a:r>
              <a:rPr lang="ko-KR" altLang="en-US" sz="2400" b="1"/>
              <a:t> 제품을 접수, 처리, 사용자에게 결과전송을 하는 서비스</a:t>
            </a:r>
            <a:endParaRPr lang="ko-KR" altLang="en-US" sz="2400" b="1"/>
          </a:p>
          <a:p>
            <a:pPr marL="228600" indent="-228600" latinLnBrk="0">
              <a:buFont typeface="Wingdings"/>
              <a:buChar char=""/>
            </a:pPr>
            <a:r>
              <a:rPr lang="ko-KR" altLang="en-US" sz="2000"/>
              <a:t>1. </a:t>
            </a:r>
            <a:r>
              <a:rPr lang="ko-KR" altLang="en-US" sz="2000"/>
              <a:t>로그인 기능</a:t>
            </a:r>
            <a:endParaRPr lang="ko-KR" altLang="en-US" sz="2000"/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800">
                <a:solidFill>
                  <a:schemeClr val="tx1"/>
                </a:solidFill>
              </a:rPr>
              <a:t>아이디/패스워드 입력 기능</a:t>
            </a:r>
            <a:endParaRPr lang="ko-KR" altLang="en-US" sz="1800">
              <a:solidFill>
                <a:schemeClr val="tx1"/>
              </a:solidFill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800">
                <a:solidFill>
                  <a:schemeClr val="tx1"/>
                </a:solidFill>
              </a:rPr>
              <a:t>회원가입 과 연계</a:t>
            </a:r>
            <a:endParaRPr lang="ko-KR" altLang="en-US" sz="1800">
              <a:solidFill>
                <a:schemeClr val="tx1"/>
              </a:solidFill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800">
                <a:solidFill>
                  <a:schemeClr val="tx1"/>
                </a:solidFill>
              </a:rPr>
              <a:t>로그인 정보가 3회 이상 틀리면 10분간 로그인 금지</a:t>
            </a:r>
            <a:endParaRPr lang="ko-KR" altLang="en-US" sz="1800">
              <a:solidFill>
                <a:schemeClr val="tx1"/>
              </a:solidFill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1800">
                <a:solidFill>
                  <a:schemeClr val="tx1"/>
                </a:solidFill>
              </a:rPr>
              <a:t>회원가입 기능</a:t>
            </a:r>
            <a:endParaRPr lang="ko-KR" altLang="en-US" sz="1800">
              <a:solidFill>
                <a:schemeClr val="tx1"/>
              </a:solidFill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800">
                <a:solidFill>
                  <a:schemeClr val="tx1"/>
                </a:solidFill>
              </a:rPr>
              <a:t>회원 아이디,패스워드 등의 정보를 입력받는 기능</a:t>
            </a:r>
            <a:endParaRPr lang="ko-KR" altLang="en-US" sz="1800">
              <a:solidFill>
                <a:schemeClr val="tx1"/>
              </a:solidFill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</a:rPr>
              <a:t>AS</a:t>
            </a:r>
            <a:r>
              <a:rPr lang="ko-KR" altLang="ko-KR" sz="1800">
                <a:solidFill>
                  <a:schemeClr val="tx1"/>
                </a:solidFill>
              </a:rPr>
              <a:t> </a:t>
            </a:r>
            <a:r>
              <a:rPr lang="ko-KR" altLang="en-US" sz="1800">
                <a:solidFill>
                  <a:schemeClr val="tx1"/>
                </a:solidFill>
              </a:rPr>
              <a:t>완료 후 택배로 보내기 위한 정보들이 있어야 한다.</a:t>
            </a:r>
            <a:endParaRPr lang="ko-KR" altLang="en-US" sz="1800">
              <a:solidFill>
                <a:schemeClr val="tx1"/>
              </a:solidFill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800">
                <a:solidFill>
                  <a:schemeClr val="tx1"/>
                </a:solidFill>
              </a:rPr>
              <a:t>AS 처리자의 경우 데이터베이스 관리자가 계정정보를 직접 처리한다.</a:t>
            </a:r>
            <a:endParaRPr lang="ko-KR" altLang="en-US" sz="1800">
              <a:solidFill>
                <a:schemeClr val="tx1"/>
              </a:solidFill>
            </a:endParaRPr>
          </a:p>
          <a:p>
            <a:pPr marL="228600" indent="-228600" latinLnBrk="0">
              <a:buFont typeface="Wingdings"/>
              <a:buChar char=""/>
            </a:pPr>
            <a:r>
              <a:rPr lang="ko-KR" altLang="en-US" sz="2000"/>
              <a:t>2. </a:t>
            </a:r>
            <a:r>
              <a:rPr lang="en-US" altLang="ko-KR" sz="2000"/>
              <a:t>AS</a:t>
            </a:r>
            <a:r>
              <a:rPr lang="ko-KR" altLang="en-US" sz="2000"/>
              <a:t> 접수 기능</a:t>
            </a:r>
            <a:endParaRPr lang="ko-KR" altLang="en-US" sz="2000"/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800"/>
              <a:t>제품명, 구입날짜, 받을 주소, 연락처 정보를 입력 받아야 한다. 단 기존</a:t>
            </a:r>
            <a:r>
              <a:rPr lang="ko-KR" altLang="en-US" sz="1800" spc="10" i="0" b="0">
                <a:latin typeface="+mn-lt"/>
                <a:ea typeface="+mn-ea"/>
                <a:cs typeface="+mn-cs"/>
              </a:rPr>
              <a:t>정보(회원정보)와</a:t>
            </a:r>
            <a:r>
              <a:rPr lang="ko-KR" altLang="en-US" sz="1800" spc="10" i="0" b="0">
                <a:latin typeface="+mn-lt"/>
                <a:ea typeface="+mn-ea"/>
                <a:cs typeface="+mn-cs"/>
              </a:rPr>
              <a:t> </a:t>
            </a:r>
            <a:r>
              <a:rPr lang="ko-KR" altLang="en-US" sz="1800" spc="10" i="0" b="0">
                <a:latin typeface="+mn-lt"/>
                <a:ea typeface="+mn-ea"/>
                <a:cs typeface="+mn-cs"/>
              </a:rPr>
              <a:t>같다면</a:t>
            </a:r>
            <a:r>
              <a:rPr lang="ko-KR" altLang="en-US" sz="1800" spc="10" i="0" b="0">
                <a:latin typeface="+mn-lt"/>
                <a:ea typeface="+mn-ea"/>
                <a:cs typeface="+mn-cs"/>
              </a:rPr>
              <a:t> </a:t>
            </a:r>
            <a:r>
              <a:rPr lang="ko-KR" altLang="en-US" sz="1800" spc="10" i="0" b="0">
                <a:latin typeface="+mn-lt"/>
                <a:ea typeface="+mn-ea"/>
                <a:cs typeface="+mn-cs"/>
              </a:rPr>
              <a:t>이를</a:t>
            </a:r>
            <a:r>
              <a:rPr lang="ko-KR" altLang="en-US" sz="1800" spc="10" i="0" b="0">
                <a:latin typeface="+mn-lt"/>
                <a:ea typeface="+mn-ea"/>
                <a:cs typeface="+mn-cs"/>
              </a:rPr>
              <a:t> </a:t>
            </a:r>
            <a:r>
              <a:rPr lang="ko-KR" altLang="en-US" sz="1800" spc="10" i="0" b="0">
                <a:latin typeface="+mn-lt"/>
                <a:ea typeface="+mn-ea"/>
                <a:cs typeface="+mn-cs"/>
              </a:rPr>
              <a:t>이용할</a:t>
            </a:r>
            <a:r>
              <a:rPr lang="ko-KR" altLang="en-US" sz="1800" spc="10" i="0" b="0">
                <a:latin typeface="+mn-lt"/>
                <a:ea typeface="+mn-ea"/>
                <a:cs typeface="+mn-cs"/>
              </a:rPr>
              <a:t> </a:t>
            </a:r>
            <a:r>
              <a:rPr lang="ko-KR" altLang="en-US" sz="1800" spc="10" i="0" b="0">
                <a:latin typeface="+mn-lt"/>
                <a:ea typeface="+mn-ea"/>
                <a:cs typeface="+mn-cs"/>
              </a:rPr>
              <a:t>수</a:t>
            </a:r>
            <a:r>
              <a:rPr lang="ko-KR" altLang="en-US" sz="1800" spc="10" i="0" b="0">
                <a:latin typeface="+mn-lt"/>
                <a:ea typeface="+mn-ea"/>
                <a:cs typeface="+mn-cs"/>
              </a:rPr>
              <a:t> </a:t>
            </a:r>
            <a:r>
              <a:rPr lang="ko-KR" altLang="en-US" sz="1800" spc="10" i="0" b="0">
                <a:latin typeface="+mn-lt"/>
                <a:ea typeface="+mn-ea"/>
                <a:cs typeface="+mn-cs"/>
              </a:rPr>
              <a:t>있다.</a:t>
            </a:r>
            <a:endParaRPr lang="ko-KR" altLang="en-US" sz="1800" i="0" b="0">
              <a:latin typeface="+mn-lt"/>
              <a:ea typeface="+mn-ea"/>
              <a:cs typeface="+mn-cs"/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800" spc="10" i="0" b="0">
                <a:latin typeface="+mn-lt"/>
                <a:ea typeface="+mn-ea"/>
                <a:cs typeface="+mn-cs"/>
              </a:rPr>
              <a:t>문제점을 쓸 수 있는 게시판 형식이 필요</a:t>
            </a:r>
            <a:endParaRPr lang="ko-KR" altLang="en-US" sz="1800" i="0" b="0">
              <a:latin typeface="+mn-lt"/>
              <a:ea typeface="+mn-ea"/>
              <a:cs typeface="+mn-cs"/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800" spc="10" i="0" b="0">
                <a:latin typeface="+mn-lt"/>
                <a:ea typeface="+mn-ea"/>
                <a:cs typeface="+mn-cs"/>
              </a:rPr>
              <a:t>부가적인 사진이나 동영상을 업로드 한다.</a:t>
            </a:r>
            <a:endParaRPr lang="ko-KR" altLang="en-US" sz="1800" i="0" b="0">
              <a:latin typeface="+mn-lt"/>
              <a:ea typeface="+mn-ea"/>
              <a:cs typeface="+mn-cs"/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800" spc="10" i="0" b="0">
                <a:latin typeface="+mn-lt"/>
                <a:ea typeface="+mn-ea"/>
                <a:cs typeface="+mn-cs"/>
              </a:rPr>
              <a:t>AS 신청 전 확인사항을 볼 수 있는 화면을 제공한다.</a:t>
            </a:r>
            <a:endParaRPr lang="ko-KR" altLang="en-US" sz="1800" i="0" b="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Wingdings"/>
              <a:buChar char=""/>
            </a:pPr>
            <a:endParaRPr lang="ko-KR" altLang="en-US" sz="2000"/>
          </a:p>
          <a:p>
            <a:pPr marL="228600" indent="-228600" latinLnBrk="0">
              <a:buClr>
                <a:srgbClr val="000000"/>
              </a:buClr>
              <a:buFont typeface="+mj-lt"/>
              <a:buAutoNum type="arabicPeriod"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요구분석 단계 - 요구사항 도출 및 분석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3. </a:t>
            </a:r>
            <a:r>
              <a:rPr lang="en-US" altLang="ko-KR" sz="2000">
                <a:latin typeface="맑은 고딕" charset="0"/>
                <a:ea typeface="맑은 고딕" charset="0"/>
                <a:cs typeface="+mn-cs"/>
              </a:rPr>
              <a:t>AS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 확인 기능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AS 접수 사항을 볼 수 있는 관리자 기능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처리 완료시 결과 메일을 전송하는 기능 과 연동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Wingdings"/>
              <a:buChar char=""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4.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  <a:cs typeface="+mn-cs"/>
              </a:rPr>
              <a:t>AS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 완료 후 결과 메일을 전송하는 기능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메일을 쓸 수 있는 화면 제공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메일 주소는 자동입력 된다.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참조기능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Wingdings"/>
              <a:buChar char=""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5.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 1:1 채팅 기능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1 : 1 메세지 입력 기능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크롬, 엣지, 익스플로어11 에서 지원이 가능 해야한다.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설계- ERD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ko-KR" altLang="en-US"/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설계 - USE CASE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액터 2명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신청자-  AS 신청자 입장에서의 USE CASE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처리자 - AS 처리자 입장에서의 USE CASE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Work-flow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1143000" indent="-228600" rtl="0" algn="l" defTabSz="914400" eaLnBrk="1" latinLnBrk="0" hangingPunct="1"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1600">
                <a:latin typeface="+mn-lt"/>
                <a:ea typeface="+mn-ea"/>
                <a:cs typeface="+mn-cs"/>
              </a:rPr>
              <a:t>AS 접수자 Work-flow &gt; 글로 기술(편하지만 직관성이 떨어짐)&gt; 다이어그램으로 표현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1143000" indent="-228600" rtl="0" algn="l" defTabSz="914400" eaLnBrk="1" latinLnBrk="0" hangingPunct="1"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AS 처리자 </a:t>
            </a:r>
            <a:r>
              <a:rPr lang="ko-KR" altLang="en-US" sz="1600">
                <a:latin typeface="+mn-lt"/>
                <a:ea typeface="+mn-ea"/>
                <a:cs typeface="+mn-cs"/>
              </a:rPr>
              <a:t>Work-flow &gt; 글로 기술(편하지만 직관성이 떨어짐)&gt; 다이어그램으로 표현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설계 -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로그인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USE CASE (AS 신청자)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개요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신청자가 AS를 받기위해 로그인을 한다.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액터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AS신청자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Work-flow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신청자는 “로그인 화면”에서 로그인을 한다.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AS 신청자가 계정이 없다면 “회원가입 화면” 에서 회원가입을 한다.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설계 - USE CASE (AS 처리자)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개요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처리자가 AS를 처리하기 위해 로그인을 한다.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액터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AS처리자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Work-flow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처리자는 “로그인 화면”에서 로그인을 한다.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처리자가</a:t>
            </a:r>
            <a:r>
              <a:rPr lang="ko-KR"/>
              <a:t>의 경우, 데이터 베이스관리자가 계정을 직접 생성한다.</a:t>
            </a:r>
            <a:endParaRPr lang="ko-KR" altLang="en-US"/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설계 - </a:t>
            </a:r>
            <a:r>
              <a:rPr lang="ko-KR" altLang="en-US"/>
              <a:t>회원가입 </a:t>
            </a:r>
            <a:r>
              <a:rPr lang="ko-KR" altLang="en-US"/>
              <a:t>USE CASE (AS 신청자)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개요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신청자가 로그인 하기 위해 회원가입을 한다.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액터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신청자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Work-flow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신청자는 “회원가입 화면”에서 아이디와 패스워드 등의 정보를 입력한다.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AS </a:t>
            </a:r>
            <a:r>
              <a:rPr lang="ko-KR" sz="2400">
                <a:latin typeface="맑은 고딕" charset="0"/>
                <a:ea typeface="맑은 고딕" charset="0"/>
                <a:cs typeface="+mn-cs"/>
              </a:rPr>
              <a:t>신청자는 AS 결과를 받기 위해 상세정보(주소,전화번호,이메일)등의 정보는 입력한다.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sz="2400">
                <a:latin typeface="맑은 고딕" charset="0"/>
                <a:ea typeface="맑은 고딕" charset="0"/>
                <a:cs typeface="+mn-cs"/>
              </a:rPr>
              <a:t>AS 신청자는 “회원가입 신청” 버튼을 눌러 회원 가입을 마친다.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박성욱</dc:creator>
  <cp:lastModifiedBy>박성욱</cp:lastModifiedBy>
  <dc:title>PowerPoint 프레젠테이션</dc:title>
  <cp:version>9.103.88.44548</cp:version>
  <dcterms:modified xsi:type="dcterms:W3CDTF">2021-07-05T06:43:45Z</dcterms:modified>
</cp:coreProperties>
</file>