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62" r:id="rId4"/>
    <p:sldId id="263" r:id="rId5"/>
    <p:sldId id="264" r:id="rId6"/>
    <p:sldId id="258" r:id="rId7"/>
    <p:sldId id="281" r:id="rId8"/>
    <p:sldId id="259" r:id="rId9"/>
    <p:sldId id="277" r:id="rId10"/>
    <p:sldId id="265" r:id="rId11"/>
    <p:sldId id="283" r:id="rId12"/>
    <p:sldId id="284" r:id="rId13"/>
    <p:sldId id="285" r:id="rId14"/>
    <p:sldId id="286" r:id="rId15"/>
    <p:sldId id="287" r:id="rId16"/>
    <p:sldId id="269" r:id="rId17"/>
    <p:sldId id="271" r:id="rId18"/>
    <p:sldId id="272" r:id="rId19"/>
    <p:sldId id="273" r:id="rId20"/>
    <p:sldId id="275" r:id="rId21"/>
    <p:sldId id="279" r:id="rId22"/>
    <p:sldId id="280"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C4D1"/>
    <a:srgbClr val="526A82"/>
    <a:srgbClr val="FFFFFF"/>
    <a:srgbClr val="156082"/>
    <a:srgbClr val="C4D7E7"/>
    <a:srgbClr val="292929"/>
    <a:srgbClr val="C1E5F5"/>
    <a:srgbClr val="2F15FF"/>
    <a:srgbClr val="FA8072"/>
    <a:srgbClr val="ADD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8" autoAdjust="0"/>
    <p:restoredTop sz="83137" autoAdjust="0"/>
  </p:normalViewPr>
  <p:slideViewPr>
    <p:cSldViewPr snapToGrid="0">
      <p:cViewPr>
        <p:scale>
          <a:sx n="75" d="100"/>
          <a:sy n="75" d="100"/>
        </p:scale>
        <p:origin x="8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DDA48-F4D6-4B42-9AE9-16EB6F1DA741}"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D35DB-6384-4DF3-A226-B344F654F34C}" type="slidenum">
              <a:rPr lang="en-US" smtClean="0"/>
              <a:t>‹#›</a:t>
            </a:fld>
            <a:endParaRPr lang="en-US"/>
          </a:p>
        </p:txBody>
      </p:sp>
    </p:spTree>
    <p:extLst>
      <p:ext uri="{BB962C8B-B14F-4D97-AF65-F5344CB8AC3E}">
        <p14:creationId xmlns:p14="http://schemas.microsoft.com/office/powerpoint/2010/main" val="18667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Katherine Nguyen and I am representing DDS Analytics today to investigate employee attrition at Frito Lay.</a:t>
            </a:r>
          </a:p>
        </p:txBody>
      </p:sp>
      <p:sp>
        <p:nvSpPr>
          <p:cNvPr id="4" name="Slide Number Placeholder 3"/>
          <p:cNvSpPr>
            <a:spLocks noGrp="1"/>
          </p:cNvSpPr>
          <p:nvPr>
            <p:ph type="sldNum" sz="quarter" idx="5"/>
          </p:nvPr>
        </p:nvSpPr>
        <p:spPr/>
        <p:txBody>
          <a:bodyPr/>
          <a:lstStyle/>
          <a:p>
            <a:fld id="{FA8D35DB-6384-4DF3-A226-B344F654F34C}" type="slidenum">
              <a:rPr lang="en-US" smtClean="0"/>
              <a:t>1</a:t>
            </a:fld>
            <a:endParaRPr lang="en-US"/>
          </a:p>
        </p:txBody>
      </p:sp>
    </p:spTree>
    <p:extLst>
      <p:ext uri="{BB962C8B-B14F-4D97-AF65-F5344CB8AC3E}">
        <p14:creationId xmlns:p14="http://schemas.microsoft.com/office/powerpoint/2010/main" val="387576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3DD22-B773-9F69-2EF4-EFE351A74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23A97-8996-A9AD-6EC6-94380B9C1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D633B-89C4-2144-8173-DA1D4E3173DA}"/>
              </a:ext>
            </a:extLst>
          </p:cNvPr>
          <p:cNvSpPr>
            <a:spLocks noGrp="1"/>
          </p:cNvSpPr>
          <p:nvPr>
            <p:ph type="body" idx="1"/>
          </p:nvPr>
        </p:nvSpPr>
        <p:spPr/>
        <p:txBody>
          <a:bodyPr/>
          <a:lstStyle/>
          <a:p>
            <a:r>
              <a:rPr lang="en-US" dirty="0"/>
              <a:t>One of the first trends I saw was with income. I noticed that there were four different categories for income. All have similar, no trend in correlation, drop the variables</a:t>
            </a:r>
          </a:p>
        </p:txBody>
      </p:sp>
      <p:sp>
        <p:nvSpPr>
          <p:cNvPr id="4" name="Slide Number Placeholder 3">
            <a:extLst>
              <a:ext uri="{FF2B5EF4-FFF2-40B4-BE49-F238E27FC236}">
                <a16:creationId xmlns:a16="http://schemas.microsoft.com/office/drawing/2014/main" id="{2F679D24-F1FA-B483-D2E1-97B110D76E17}"/>
              </a:ext>
            </a:extLst>
          </p:cNvPr>
          <p:cNvSpPr>
            <a:spLocks noGrp="1"/>
          </p:cNvSpPr>
          <p:nvPr>
            <p:ph type="sldNum" sz="quarter" idx="5"/>
          </p:nvPr>
        </p:nvSpPr>
        <p:spPr/>
        <p:txBody>
          <a:bodyPr/>
          <a:lstStyle/>
          <a:p>
            <a:fld id="{FA8D35DB-6384-4DF3-A226-B344F654F34C}" type="slidenum">
              <a:rPr lang="en-US" smtClean="0"/>
              <a:t>11</a:t>
            </a:fld>
            <a:endParaRPr lang="en-US"/>
          </a:p>
        </p:txBody>
      </p:sp>
    </p:spTree>
    <p:extLst>
      <p:ext uri="{BB962C8B-B14F-4D97-AF65-F5344CB8AC3E}">
        <p14:creationId xmlns:p14="http://schemas.microsoft.com/office/powerpoint/2010/main" val="3414370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98F06-0904-A34C-365A-5C0835C0B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B6370-194A-1987-4964-E7F715DCF3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890EA-3CB9-07B8-FED4-1AC957E6977E}"/>
              </a:ext>
            </a:extLst>
          </p:cNvPr>
          <p:cNvSpPr>
            <a:spLocks noGrp="1"/>
          </p:cNvSpPr>
          <p:nvPr>
            <p:ph type="body" idx="1"/>
          </p:nvPr>
        </p:nvSpPr>
        <p:spPr/>
        <p:txBody>
          <a:bodyPr/>
          <a:lstStyle/>
          <a:p>
            <a:r>
              <a:rPr lang="en-US" dirty="0"/>
              <a:t>All have similar, no trend in correlation, drop the variables except for monthly income which appears to have a larger difference in those who were </a:t>
            </a:r>
            <a:r>
              <a:rPr lang="en-US" dirty="0" err="1"/>
              <a:t>attrited</a:t>
            </a:r>
            <a:r>
              <a:rPr lang="en-US" dirty="0"/>
              <a:t> at lower levels of income.</a:t>
            </a:r>
          </a:p>
        </p:txBody>
      </p:sp>
      <p:sp>
        <p:nvSpPr>
          <p:cNvPr id="4" name="Slide Number Placeholder 3">
            <a:extLst>
              <a:ext uri="{FF2B5EF4-FFF2-40B4-BE49-F238E27FC236}">
                <a16:creationId xmlns:a16="http://schemas.microsoft.com/office/drawing/2014/main" id="{4341A41E-A768-BB00-FEEA-16DF149C5A0B}"/>
              </a:ext>
            </a:extLst>
          </p:cNvPr>
          <p:cNvSpPr>
            <a:spLocks noGrp="1"/>
          </p:cNvSpPr>
          <p:nvPr>
            <p:ph type="sldNum" sz="quarter" idx="5"/>
          </p:nvPr>
        </p:nvSpPr>
        <p:spPr/>
        <p:txBody>
          <a:bodyPr/>
          <a:lstStyle/>
          <a:p>
            <a:fld id="{FA8D35DB-6384-4DF3-A226-B344F654F34C}" type="slidenum">
              <a:rPr lang="en-US" smtClean="0"/>
              <a:t>12</a:t>
            </a:fld>
            <a:endParaRPr lang="en-US"/>
          </a:p>
        </p:txBody>
      </p:sp>
    </p:spTree>
    <p:extLst>
      <p:ext uri="{BB962C8B-B14F-4D97-AF65-F5344CB8AC3E}">
        <p14:creationId xmlns:p14="http://schemas.microsoft.com/office/powerpoint/2010/main" val="258491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3C80F-98D0-A7A5-2180-27217DD14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542230-9D6A-F06F-6A69-2788A990EB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F3D037-82D9-88A9-D925-3B3853634FB8}"/>
              </a:ext>
            </a:extLst>
          </p:cNvPr>
          <p:cNvSpPr>
            <a:spLocks noGrp="1"/>
          </p:cNvSpPr>
          <p:nvPr>
            <p:ph type="body" idx="1"/>
          </p:nvPr>
        </p:nvSpPr>
        <p:spPr/>
        <p:txBody>
          <a:bodyPr/>
          <a:lstStyle/>
          <a:p>
            <a:r>
              <a:rPr lang="en-US" dirty="0"/>
              <a:t>Then, as I alluded to previously, I looked into the correlation between factors related to age and career length. with younger employees with higher attrition</a:t>
            </a:r>
          </a:p>
        </p:txBody>
      </p:sp>
      <p:sp>
        <p:nvSpPr>
          <p:cNvPr id="4" name="Slide Number Placeholder 3">
            <a:extLst>
              <a:ext uri="{FF2B5EF4-FFF2-40B4-BE49-F238E27FC236}">
                <a16:creationId xmlns:a16="http://schemas.microsoft.com/office/drawing/2014/main" id="{7F839F3D-9E2C-5D8C-6A81-D4AB6D3F76A9}"/>
              </a:ext>
            </a:extLst>
          </p:cNvPr>
          <p:cNvSpPr>
            <a:spLocks noGrp="1"/>
          </p:cNvSpPr>
          <p:nvPr>
            <p:ph type="sldNum" sz="quarter" idx="5"/>
          </p:nvPr>
        </p:nvSpPr>
        <p:spPr/>
        <p:txBody>
          <a:bodyPr/>
          <a:lstStyle/>
          <a:p>
            <a:fld id="{FA8D35DB-6384-4DF3-A226-B344F654F34C}" type="slidenum">
              <a:rPr lang="en-US" smtClean="0"/>
              <a:t>13</a:t>
            </a:fld>
            <a:endParaRPr lang="en-US"/>
          </a:p>
        </p:txBody>
      </p:sp>
    </p:spTree>
    <p:extLst>
      <p:ext uri="{BB962C8B-B14F-4D97-AF65-F5344CB8AC3E}">
        <p14:creationId xmlns:p14="http://schemas.microsoft.com/office/powerpoint/2010/main" val="183052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0E3F1-B3D4-5277-8DDD-6037361DCE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B16797-1B9E-11F1-C9F3-551E1EE74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20F4C-9661-6301-B45C-021DFF49AEC1}"/>
              </a:ext>
            </a:extLst>
          </p:cNvPr>
          <p:cNvSpPr>
            <a:spLocks noGrp="1"/>
          </p:cNvSpPr>
          <p:nvPr>
            <p:ph type="body" idx="1"/>
          </p:nvPr>
        </p:nvSpPr>
        <p:spPr/>
        <p:txBody>
          <a:bodyPr/>
          <a:lstStyle/>
          <a:p>
            <a:r>
              <a:rPr lang="en-US" dirty="0"/>
              <a:t>Correlation with younger employees with higher attrition</a:t>
            </a:r>
          </a:p>
        </p:txBody>
      </p:sp>
      <p:sp>
        <p:nvSpPr>
          <p:cNvPr id="4" name="Slide Number Placeholder 3">
            <a:extLst>
              <a:ext uri="{FF2B5EF4-FFF2-40B4-BE49-F238E27FC236}">
                <a16:creationId xmlns:a16="http://schemas.microsoft.com/office/drawing/2014/main" id="{741A82DA-D004-24C4-EAD7-BC968CE476B3}"/>
              </a:ext>
            </a:extLst>
          </p:cNvPr>
          <p:cNvSpPr>
            <a:spLocks noGrp="1"/>
          </p:cNvSpPr>
          <p:nvPr>
            <p:ph type="sldNum" sz="quarter" idx="5"/>
          </p:nvPr>
        </p:nvSpPr>
        <p:spPr/>
        <p:txBody>
          <a:bodyPr/>
          <a:lstStyle/>
          <a:p>
            <a:fld id="{FA8D35DB-6384-4DF3-A226-B344F654F34C}" type="slidenum">
              <a:rPr lang="en-US" smtClean="0"/>
              <a:t>14</a:t>
            </a:fld>
            <a:endParaRPr lang="en-US"/>
          </a:p>
        </p:txBody>
      </p:sp>
    </p:spTree>
    <p:extLst>
      <p:ext uri="{BB962C8B-B14F-4D97-AF65-F5344CB8AC3E}">
        <p14:creationId xmlns:p14="http://schemas.microsoft.com/office/powerpoint/2010/main" val="2481500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8541F-95E3-FDAE-55A6-9756695FBF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22DFF-50FD-4DB7-9E42-69918603D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F2391C-DC52-2CB2-3D29-68284F6E65AD}"/>
              </a:ext>
            </a:extLst>
          </p:cNvPr>
          <p:cNvSpPr>
            <a:spLocks noGrp="1"/>
          </p:cNvSpPr>
          <p:nvPr>
            <p:ph type="body" idx="1"/>
          </p:nvPr>
        </p:nvSpPr>
        <p:spPr/>
        <p:txBody>
          <a:bodyPr/>
          <a:lstStyle/>
          <a:p>
            <a:r>
              <a:rPr lang="en-US" dirty="0"/>
              <a:t>As a result, I identified age and monthly income as top factors that contribute to attrition.</a:t>
            </a:r>
          </a:p>
        </p:txBody>
      </p:sp>
      <p:sp>
        <p:nvSpPr>
          <p:cNvPr id="4" name="Slide Number Placeholder 3">
            <a:extLst>
              <a:ext uri="{FF2B5EF4-FFF2-40B4-BE49-F238E27FC236}">
                <a16:creationId xmlns:a16="http://schemas.microsoft.com/office/drawing/2014/main" id="{BBF53EF1-A08F-F159-69CA-E6E6A84197C6}"/>
              </a:ext>
            </a:extLst>
          </p:cNvPr>
          <p:cNvSpPr>
            <a:spLocks noGrp="1"/>
          </p:cNvSpPr>
          <p:nvPr>
            <p:ph type="sldNum" sz="quarter" idx="5"/>
          </p:nvPr>
        </p:nvSpPr>
        <p:spPr/>
        <p:txBody>
          <a:bodyPr/>
          <a:lstStyle/>
          <a:p>
            <a:fld id="{FA8D35DB-6384-4DF3-A226-B344F654F34C}" type="slidenum">
              <a:rPr lang="en-US" smtClean="0"/>
              <a:t>15</a:t>
            </a:fld>
            <a:endParaRPr lang="en-US"/>
          </a:p>
        </p:txBody>
      </p:sp>
    </p:spTree>
    <p:extLst>
      <p:ext uri="{BB962C8B-B14F-4D97-AF65-F5344CB8AC3E}">
        <p14:creationId xmlns:p14="http://schemas.microsoft.com/office/powerpoint/2010/main" val="148413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looed into the effects of specific job roles between departments</a:t>
            </a:r>
          </a:p>
        </p:txBody>
      </p:sp>
      <p:sp>
        <p:nvSpPr>
          <p:cNvPr id="4" name="Slide Number Placeholder 3"/>
          <p:cNvSpPr>
            <a:spLocks noGrp="1"/>
          </p:cNvSpPr>
          <p:nvPr>
            <p:ph type="sldNum" sz="quarter" idx="5"/>
          </p:nvPr>
        </p:nvSpPr>
        <p:spPr/>
        <p:txBody>
          <a:bodyPr/>
          <a:lstStyle/>
          <a:p>
            <a:fld id="{FA8D35DB-6384-4DF3-A226-B344F654F34C}" type="slidenum">
              <a:rPr lang="en-US" smtClean="0"/>
              <a:t>16</a:t>
            </a:fld>
            <a:endParaRPr lang="en-US"/>
          </a:p>
        </p:txBody>
      </p:sp>
    </p:spTree>
    <p:extLst>
      <p:ext uri="{BB962C8B-B14F-4D97-AF65-F5344CB8AC3E}">
        <p14:creationId xmlns:p14="http://schemas.microsoft.com/office/powerpoint/2010/main" val="118321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the attrition rates down to the departments and pulled monthly income to do a comparison. It was interesting to see that although sales had the greatest median monthly income, still had a higher attrition rate</a:t>
            </a:r>
          </a:p>
        </p:txBody>
      </p:sp>
      <p:sp>
        <p:nvSpPr>
          <p:cNvPr id="4" name="Slide Number Placeholder 3"/>
          <p:cNvSpPr>
            <a:spLocks noGrp="1"/>
          </p:cNvSpPr>
          <p:nvPr>
            <p:ph type="sldNum" sz="quarter" idx="5"/>
          </p:nvPr>
        </p:nvSpPr>
        <p:spPr/>
        <p:txBody>
          <a:bodyPr/>
          <a:lstStyle/>
          <a:p>
            <a:fld id="{FA8D35DB-6384-4DF3-A226-B344F654F34C}" type="slidenum">
              <a:rPr lang="en-US" smtClean="0"/>
              <a:t>17</a:t>
            </a:fld>
            <a:endParaRPr lang="en-US"/>
          </a:p>
        </p:txBody>
      </p:sp>
    </p:spTree>
    <p:extLst>
      <p:ext uri="{BB962C8B-B14F-4D97-AF65-F5344CB8AC3E}">
        <p14:creationId xmlns:p14="http://schemas.microsoft.com/office/powerpoint/2010/main" val="140087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broke down attrition data even further to see the trends at each job role. Sales Exec and Research Scientist had the highest rate of attrition among all the job roles within the data set. It was easy to conclude that the job roles also have a role in the attrition rate.</a:t>
            </a:r>
          </a:p>
        </p:txBody>
      </p:sp>
      <p:sp>
        <p:nvSpPr>
          <p:cNvPr id="4" name="Slide Number Placeholder 3"/>
          <p:cNvSpPr>
            <a:spLocks noGrp="1"/>
          </p:cNvSpPr>
          <p:nvPr>
            <p:ph type="sldNum" sz="quarter" idx="5"/>
          </p:nvPr>
        </p:nvSpPr>
        <p:spPr/>
        <p:txBody>
          <a:bodyPr/>
          <a:lstStyle/>
          <a:p>
            <a:fld id="{FA8D35DB-6384-4DF3-A226-B344F654F34C}" type="slidenum">
              <a:rPr lang="en-US" smtClean="0"/>
              <a:t>18</a:t>
            </a:fld>
            <a:endParaRPr lang="en-US"/>
          </a:p>
        </p:txBody>
      </p:sp>
    </p:spTree>
    <p:extLst>
      <p:ext uri="{BB962C8B-B14F-4D97-AF65-F5344CB8AC3E}">
        <p14:creationId xmlns:p14="http://schemas.microsoft.com/office/powerpoint/2010/main" val="44522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identifying the top factors, I moved onto using the Naïve Bayes model to predict attrition as it is a simple and effective way to make predictions based on probabilities.</a:t>
            </a:r>
          </a:p>
        </p:txBody>
      </p:sp>
      <p:sp>
        <p:nvSpPr>
          <p:cNvPr id="4" name="Slide Number Placeholder 3"/>
          <p:cNvSpPr>
            <a:spLocks noGrp="1"/>
          </p:cNvSpPr>
          <p:nvPr>
            <p:ph type="sldNum" sz="quarter" idx="5"/>
          </p:nvPr>
        </p:nvSpPr>
        <p:spPr/>
        <p:txBody>
          <a:bodyPr/>
          <a:lstStyle/>
          <a:p>
            <a:fld id="{FA8D35DB-6384-4DF3-A226-B344F654F34C}" type="slidenum">
              <a:rPr lang="en-US" smtClean="0"/>
              <a:t>19</a:t>
            </a:fld>
            <a:endParaRPr lang="en-US"/>
          </a:p>
        </p:txBody>
      </p:sp>
    </p:spTree>
    <p:extLst>
      <p:ext uri="{BB962C8B-B14F-4D97-AF65-F5344CB8AC3E}">
        <p14:creationId xmlns:p14="http://schemas.microsoft.com/office/powerpoint/2010/main" val="114589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accent1"/>
                </a:solidFill>
              </a:rPr>
              <a:t>As a result, my model was able to predict with 79.9% accuracy.</a:t>
            </a:r>
            <a:br>
              <a:rPr lang="en-US" b="1" dirty="0">
                <a:solidFill>
                  <a:schemeClr val="accent1"/>
                </a:solidFill>
              </a:rPr>
            </a:br>
            <a:br>
              <a:rPr lang="en-US" b="1" dirty="0">
                <a:solidFill>
                  <a:schemeClr val="accent1"/>
                </a:solidFill>
              </a:rPr>
            </a:br>
            <a:r>
              <a:rPr lang="en-US" b="1" dirty="0">
                <a:solidFill>
                  <a:schemeClr val="accent1"/>
                </a:solidFill>
              </a:rPr>
              <a:t>Accuracy (79.9%):</a:t>
            </a:r>
          </a:p>
          <a:p>
            <a:pPr marL="742950" lvl="1" indent="-285750">
              <a:buFont typeface="Arial" panose="020B0604020202020204" pitchFamily="34" charset="0"/>
              <a:buChar char="•"/>
            </a:pPr>
            <a:r>
              <a:rPr lang="en-US" dirty="0">
                <a:solidFill>
                  <a:schemeClr val="accent1"/>
                </a:solidFill>
              </a:rPr>
              <a:t>did well overall at predicting whether an employee would stay or leave.</a:t>
            </a:r>
          </a:p>
          <a:p>
            <a:r>
              <a:rPr lang="en-US" b="1" dirty="0">
                <a:solidFill>
                  <a:schemeClr val="accent1"/>
                </a:solidFill>
              </a:rPr>
              <a:t>Sensitivity (true positive):</a:t>
            </a:r>
          </a:p>
          <a:p>
            <a:pPr marL="285750" indent="-285750">
              <a:buFont typeface="Arial" panose="020B0604020202020204" pitchFamily="34" charset="0"/>
              <a:buChar char="•"/>
            </a:pPr>
            <a:r>
              <a:rPr lang="en-US" dirty="0">
                <a:solidFill>
                  <a:schemeClr val="accent1"/>
                </a:solidFill>
              </a:rPr>
              <a:t>80.8%, Correctly identified those who actually left the company (21 (true positive) vs 7 (false negative)), good</a:t>
            </a:r>
          </a:p>
          <a:p>
            <a:pPr marL="285750" indent="-285750">
              <a:buFont typeface="Arial" panose="020B0604020202020204" pitchFamily="34" charset="0"/>
              <a:buChar char="•"/>
            </a:pPr>
            <a:endParaRPr lang="en-US" dirty="0">
              <a:solidFill>
                <a:schemeClr val="accent1"/>
              </a:solidFill>
            </a:endParaRPr>
          </a:p>
          <a:p>
            <a:r>
              <a:rPr lang="en-US" b="1" dirty="0">
                <a:solidFill>
                  <a:schemeClr val="accent1"/>
                </a:solidFill>
              </a:rPr>
              <a:t>Specificity:</a:t>
            </a:r>
          </a:p>
          <a:p>
            <a:pPr marL="285750" indent="-285750">
              <a:buFont typeface="Arial" panose="020B0604020202020204" pitchFamily="34" charset="0"/>
              <a:buChar char="•"/>
            </a:pPr>
            <a:r>
              <a:rPr lang="en-US" dirty="0">
                <a:solidFill>
                  <a:schemeClr val="accent1"/>
                </a:solidFill>
              </a:rPr>
              <a:t>75%, Incorrectly predicted employees would leave than when they actually stayed (118 (true negative) vs 28 (false positive))</a:t>
            </a:r>
          </a:p>
          <a:p>
            <a:r>
              <a:rPr lang="en-US" b="1" dirty="0">
                <a:solidFill>
                  <a:schemeClr val="accent1"/>
                </a:solidFill>
              </a:rPr>
              <a:t>F1:</a:t>
            </a:r>
          </a:p>
          <a:p>
            <a:pPr marL="285750" indent="-285750">
              <a:buFont typeface="Arial" panose="020B0604020202020204" pitchFamily="34" charset="0"/>
              <a:buChar char="•"/>
            </a:pPr>
            <a:r>
              <a:rPr lang="en-US" dirty="0">
                <a:solidFill>
                  <a:schemeClr val="accent1"/>
                </a:solidFill>
              </a:rPr>
              <a:t>87.1% Good balance between precision and recall, suggesting it performed well in identifying, yes employees attritted, without too many false positives/negatives</a:t>
            </a:r>
            <a:endParaRPr lang="en-US" dirty="0"/>
          </a:p>
        </p:txBody>
      </p:sp>
      <p:sp>
        <p:nvSpPr>
          <p:cNvPr id="4" name="Slide Number Placeholder 3"/>
          <p:cNvSpPr>
            <a:spLocks noGrp="1"/>
          </p:cNvSpPr>
          <p:nvPr>
            <p:ph type="sldNum" sz="quarter" idx="5"/>
          </p:nvPr>
        </p:nvSpPr>
        <p:spPr/>
        <p:txBody>
          <a:bodyPr/>
          <a:lstStyle/>
          <a:p>
            <a:fld id="{FA8D35DB-6384-4DF3-A226-B344F654F34C}" type="slidenum">
              <a:rPr lang="en-US" smtClean="0"/>
              <a:t>20</a:t>
            </a:fld>
            <a:endParaRPr lang="en-US"/>
          </a:p>
        </p:txBody>
      </p:sp>
    </p:spTree>
    <p:extLst>
      <p:ext uri="{BB962C8B-B14F-4D97-AF65-F5344CB8AC3E}">
        <p14:creationId xmlns:p14="http://schemas.microsoft.com/office/powerpoint/2010/main" val="249171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a:t>
            </a:r>
            <a:r>
              <a:rPr lang="en-US" dirty="0" err="1"/>
              <a:t>DDSAnalytics</a:t>
            </a:r>
            <a:r>
              <a:rPr lang="en-US" dirty="0"/>
              <a:t> I will be utilizing data science to understand causes behind attrition and predict employee turnover at Frito Lay</a:t>
            </a:r>
          </a:p>
        </p:txBody>
      </p:sp>
      <p:sp>
        <p:nvSpPr>
          <p:cNvPr id="4" name="Slide Number Placeholder 3"/>
          <p:cNvSpPr>
            <a:spLocks noGrp="1"/>
          </p:cNvSpPr>
          <p:nvPr>
            <p:ph type="sldNum" sz="quarter" idx="5"/>
          </p:nvPr>
        </p:nvSpPr>
        <p:spPr/>
        <p:txBody>
          <a:bodyPr/>
          <a:lstStyle/>
          <a:p>
            <a:fld id="{FA8D35DB-6384-4DF3-A226-B344F654F34C}" type="slidenum">
              <a:rPr lang="en-US" smtClean="0"/>
              <a:t>2</a:t>
            </a:fld>
            <a:endParaRPr lang="en-US"/>
          </a:p>
        </p:txBody>
      </p:sp>
    </p:spTree>
    <p:extLst>
      <p:ext uri="{BB962C8B-B14F-4D97-AF65-F5344CB8AC3E}">
        <p14:creationId xmlns:p14="http://schemas.microsoft.com/office/powerpoint/2010/main" val="1383560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8FC3-985B-57E0-3B06-0CB6DADFF6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F05AB-C92F-7A37-F887-028C806AB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E158E-DE04-A4D9-D7B3-051B7D3B7573}"/>
              </a:ext>
            </a:extLst>
          </p:cNvPr>
          <p:cNvSpPr>
            <a:spLocks noGrp="1"/>
          </p:cNvSpPr>
          <p:nvPr>
            <p:ph type="body" idx="1"/>
          </p:nvPr>
        </p:nvSpPr>
        <p:spPr/>
        <p:txBody>
          <a:bodyPr/>
          <a:lstStyle/>
          <a:p>
            <a:r>
              <a:rPr lang="en-US" dirty="0"/>
              <a:t>Used the Naïve Bayes model as it is a simple and effective way to make predictions based on probabilities.</a:t>
            </a:r>
          </a:p>
        </p:txBody>
      </p:sp>
      <p:sp>
        <p:nvSpPr>
          <p:cNvPr id="4" name="Slide Number Placeholder 3">
            <a:extLst>
              <a:ext uri="{FF2B5EF4-FFF2-40B4-BE49-F238E27FC236}">
                <a16:creationId xmlns:a16="http://schemas.microsoft.com/office/drawing/2014/main" id="{36D66533-8F0C-5525-4A7A-97EA20F615C0}"/>
              </a:ext>
            </a:extLst>
          </p:cNvPr>
          <p:cNvSpPr>
            <a:spLocks noGrp="1"/>
          </p:cNvSpPr>
          <p:nvPr>
            <p:ph type="sldNum" sz="quarter" idx="5"/>
          </p:nvPr>
        </p:nvSpPr>
        <p:spPr/>
        <p:txBody>
          <a:bodyPr/>
          <a:lstStyle/>
          <a:p>
            <a:fld id="{FA8D35DB-6384-4DF3-A226-B344F654F34C}" type="slidenum">
              <a:rPr lang="en-US" smtClean="0"/>
              <a:t>21</a:t>
            </a:fld>
            <a:endParaRPr lang="en-US"/>
          </a:p>
        </p:txBody>
      </p:sp>
    </p:spTree>
    <p:extLst>
      <p:ext uri="{BB962C8B-B14F-4D97-AF65-F5344CB8AC3E}">
        <p14:creationId xmlns:p14="http://schemas.microsoft.com/office/powerpoint/2010/main" val="686383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47128-5F68-DD49-C698-8B886D5D5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727A3-6D12-6886-3BB1-AAABD0CA08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D80D5-76D8-C899-AF1F-617C8103598D}"/>
              </a:ext>
            </a:extLst>
          </p:cNvPr>
          <p:cNvSpPr>
            <a:spLocks noGrp="1"/>
          </p:cNvSpPr>
          <p:nvPr>
            <p:ph type="body" idx="1"/>
          </p:nvPr>
        </p:nvSpPr>
        <p:spPr/>
        <p:txBody>
          <a:bodyPr/>
          <a:lstStyle/>
          <a:p>
            <a:pPr algn="l"/>
            <a:r>
              <a:rPr lang="en-US" dirty="0"/>
              <a:t>Reduce attrition: improve retention, retain talent, further growth of company </a:t>
            </a:r>
          </a:p>
          <a:p>
            <a:pPr algn="l"/>
            <a:r>
              <a:rPr lang="en-US" dirty="0"/>
              <a:t>In particular, important to focus on retaining young talent, offering competitive pay, work out kinks that may be present in those job roles</a:t>
            </a:r>
          </a:p>
        </p:txBody>
      </p:sp>
      <p:sp>
        <p:nvSpPr>
          <p:cNvPr id="4" name="Slide Number Placeholder 3">
            <a:extLst>
              <a:ext uri="{FF2B5EF4-FFF2-40B4-BE49-F238E27FC236}">
                <a16:creationId xmlns:a16="http://schemas.microsoft.com/office/drawing/2014/main" id="{1B395EB2-6885-F478-D950-E2A26D387AA7}"/>
              </a:ext>
            </a:extLst>
          </p:cNvPr>
          <p:cNvSpPr>
            <a:spLocks noGrp="1"/>
          </p:cNvSpPr>
          <p:nvPr>
            <p:ph type="sldNum" sz="quarter" idx="5"/>
          </p:nvPr>
        </p:nvSpPr>
        <p:spPr/>
        <p:txBody>
          <a:bodyPr/>
          <a:lstStyle/>
          <a:p>
            <a:fld id="{FA8D35DB-6384-4DF3-A226-B344F654F34C}" type="slidenum">
              <a:rPr lang="en-US" smtClean="0"/>
              <a:t>22</a:t>
            </a:fld>
            <a:endParaRPr lang="en-US"/>
          </a:p>
        </p:txBody>
      </p:sp>
    </p:spTree>
    <p:extLst>
      <p:ext uri="{BB962C8B-B14F-4D97-AF65-F5344CB8AC3E}">
        <p14:creationId xmlns:p14="http://schemas.microsoft.com/office/powerpoint/2010/main" val="2471225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to my analysis on employee attrition! IF you have any questions, please contact me! My information is listed right here on this slide.</a:t>
            </a:r>
          </a:p>
        </p:txBody>
      </p:sp>
      <p:sp>
        <p:nvSpPr>
          <p:cNvPr id="4" name="Slide Number Placeholder 3"/>
          <p:cNvSpPr>
            <a:spLocks noGrp="1"/>
          </p:cNvSpPr>
          <p:nvPr>
            <p:ph type="sldNum" sz="quarter" idx="5"/>
          </p:nvPr>
        </p:nvSpPr>
        <p:spPr/>
        <p:txBody>
          <a:bodyPr/>
          <a:lstStyle/>
          <a:p>
            <a:fld id="{FA8D35DB-6384-4DF3-A226-B344F654F34C}" type="slidenum">
              <a:rPr lang="en-US" smtClean="0"/>
              <a:t>23</a:t>
            </a:fld>
            <a:endParaRPr lang="en-US"/>
          </a:p>
        </p:txBody>
      </p:sp>
    </p:spTree>
    <p:extLst>
      <p:ext uri="{BB962C8B-B14F-4D97-AF65-F5344CB8AC3E}">
        <p14:creationId xmlns:p14="http://schemas.microsoft.com/office/powerpoint/2010/main" val="34761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objectives today are to</a:t>
            </a:r>
          </a:p>
          <a:p>
            <a:pPr marL="228600" indent="-228600">
              <a:buAutoNum type="arabicPeriod"/>
            </a:pPr>
            <a:r>
              <a:rPr lang="en-US" dirty="0"/>
              <a:t>Identify the top 3 factors that are affecting turnover</a:t>
            </a:r>
          </a:p>
          <a:p>
            <a:pPr marL="228600" indent="-228600">
              <a:buAutoNum type="arabicPeriod"/>
            </a:pPr>
            <a:r>
              <a:rPr lang="en-US" dirty="0"/>
              <a:t>Investigate specific job role trends, if any</a:t>
            </a:r>
          </a:p>
          <a:p>
            <a:pPr marL="228600" indent="-228600">
              <a:buAutoNum type="arabicPeriod"/>
            </a:pPr>
            <a:r>
              <a:rPr lang="en-US" dirty="0"/>
              <a:t>Predict employee attrition by implementing the Naïve Bayes model</a:t>
            </a:r>
          </a:p>
        </p:txBody>
      </p:sp>
      <p:sp>
        <p:nvSpPr>
          <p:cNvPr id="4" name="Slide Number Placeholder 3"/>
          <p:cNvSpPr>
            <a:spLocks noGrp="1"/>
          </p:cNvSpPr>
          <p:nvPr>
            <p:ph type="sldNum" sz="quarter" idx="5"/>
          </p:nvPr>
        </p:nvSpPr>
        <p:spPr/>
        <p:txBody>
          <a:bodyPr/>
          <a:lstStyle/>
          <a:p>
            <a:fld id="{FA8D35DB-6384-4DF3-A226-B344F654F34C}" type="slidenum">
              <a:rPr lang="en-US" smtClean="0"/>
              <a:t>3</a:t>
            </a:fld>
            <a:endParaRPr lang="en-US"/>
          </a:p>
        </p:txBody>
      </p:sp>
    </p:spTree>
    <p:extLst>
      <p:ext uri="{BB962C8B-B14F-4D97-AF65-F5344CB8AC3E}">
        <p14:creationId xmlns:p14="http://schemas.microsoft.com/office/powerpoint/2010/main" val="131463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study, we used an existing data set that anonymously surveyed 870 employees covering 35 various categories, and derived from jobs in sales, </a:t>
            </a:r>
            <a:r>
              <a:rPr lang="en-US" dirty="0" err="1"/>
              <a:t>r&amp;d</a:t>
            </a:r>
            <a:r>
              <a:rPr lang="en-US" dirty="0"/>
              <a:t>, and HR</a:t>
            </a:r>
          </a:p>
        </p:txBody>
      </p:sp>
      <p:sp>
        <p:nvSpPr>
          <p:cNvPr id="4" name="Slide Number Placeholder 3"/>
          <p:cNvSpPr>
            <a:spLocks noGrp="1"/>
          </p:cNvSpPr>
          <p:nvPr>
            <p:ph type="sldNum" sz="quarter" idx="5"/>
          </p:nvPr>
        </p:nvSpPr>
        <p:spPr/>
        <p:txBody>
          <a:bodyPr/>
          <a:lstStyle/>
          <a:p>
            <a:fld id="{FA8D35DB-6384-4DF3-A226-B344F654F34C}" type="slidenum">
              <a:rPr lang="en-US" smtClean="0"/>
              <a:t>4</a:t>
            </a:fld>
            <a:endParaRPr lang="en-US"/>
          </a:p>
        </p:txBody>
      </p:sp>
    </p:spTree>
    <p:extLst>
      <p:ext uri="{BB962C8B-B14F-4D97-AF65-F5344CB8AC3E}">
        <p14:creationId xmlns:p14="http://schemas.microsoft.com/office/powerpoint/2010/main" val="304091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the methodology followed, I initially cleaned up the data by removing missing data (none) and disregarding variables I felt were unnecessary, separated the data by numeric and categorical variables, completed an </a:t>
            </a:r>
            <a:r>
              <a:rPr lang="en-US" dirty="0" err="1"/>
              <a:t>eda</a:t>
            </a:r>
            <a:r>
              <a:rPr lang="en-US" dirty="0"/>
              <a:t> on the variables with respect to attrition, developed the optimal model to predict attrition, and analyzed the robustness of the model to predict attrition on a new employee data set.</a:t>
            </a:r>
          </a:p>
          <a:p>
            <a:endParaRPr lang="en-US" dirty="0"/>
          </a:p>
          <a:p>
            <a:r>
              <a:rPr lang="en-US" dirty="0"/>
              <a:t>No missing data</a:t>
            </a:r>
          </a:p>
          <a:p>
            <a:r>
              <a:rPr lang="en-US" dirty="0"/>
              <a:t>Disregarded unnecessary variables: ID, employee number, over 18, and standard hours</a:t>
            </a:r>
          </a:p>
        </p:txBody>
      </p:sp>
      <p:sp>
        <p:nvSpPr>
          <p:cNvPr id="4" name="Slide Number Placeholder 3"/>
          <p:cNvSpPr>
            <a:spLocks noGrp="1"/>
          </p:cNvSpPr>
          <p:nvPr>
            <p:ph type="sldNum" sz="quarter" idx="5"/>
          </p:nvPr>
        </p:nvSpPr>
        <p:spPr/>
        <p:txBody>
          <a:bodyPr/>
          <a:lstStyle/>
          <a:p>
            <a:fld id="{FA8D35DB-6384-4DF3-A226-B344F654F34C}" type="slidenum">
              <a:rPr lang="en-US" smtClean="0"/>
              <a:t>5</a:t>
            </a:fld>
            <a:endParaRPr lang="en-US"/>
          </a:p>
        </p:txBody>
      </p:sp>
    </p:spTree>
    <p:extLst>
      <p:ext uri="{BB962C8B-B14F-4D97-AF65-F5344CB8AC3E}">
        <p14:creationId xmlns:p14="http://schemas.microsoft.com/office/powerpoint/2010/main" val="81351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I stepped back and looked at the big picture: what is the rate of attrition on the data set overall? And, as you can see in the pie chart, there is a 16.1% rate of attrition, which we are trying to minimize.</a:t>
            </a:r>
          </a:p>
        </p:txBody>
      </p:sp>
      <p:sp>
        <p:nvSpPr>
          <p:cNvPr id="4" name="Slide Number Placeholder 3"/>
          <p:cNvSpPr>
            <a:spLocks noGrp="1"/>
          </p:cNvSpPr>
          <p:nvPr>
            <p:ph type="sldNum" sz="quarter" idx="5"/>
          </p:nvPr>
        </p:nvSpPr>
        <p:spPr/>
        <p:txBody>
          <a:bodyPr/>
          <a:lstStyle/>
          <a:p>
            <a:fld id="{FA8D35DB-6384-4DF3-A226-B344F654F34C}" type="slidenum">
              <a:rPr lang="en-US" smtClean="0"/>
              <a:t>6</a:t>
            </a:fld>
            <a:endParaRPr lang="en-US"/>
          </a:p>
        </p:txBody>
      </p:sp>
    </p:spTree>
    <p:extLst>
      <p:ext uri="{BB962C8B-B14F-4D97-AF65-F5344CB8AC3E}">
        <p14:creationId xmlns:p14="http://schemas.microsoft.com/office/powerpoint/2010/main" val="78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at a high level glance at the data, I wanted to investigate whether the various factors were correlated in any way. I will zoom in to show </a:t>
            </a:r>
          </a:p>
        </p:txBody>
      </p:sp>
      <p:sp>
        <p:nvSpPr>
          <p:cNvPr id="4" name="Slide Number Placeholder 3"/>
          <p:cNvSpPr>
            <a:spLocks noGrp="1"/>
          </p:cNvSpPr>
          <p:nvPr>
            <p:ph type="sldNum" sz="quarter" idx="5"/>
          </p:nvPr>
        </p:nvSpPr>
        <p:spPr/>
        <p:txBody>
          <a:bodyPr/>
          <a:lstStyle/>
          <a:p>
            <a:fld id="{FA8D35DB-6384-4DF3-A226-B344F654F34C}" type="slidenum">
              <a:rPr lang="en-US" smtClean="0"/>
              <a:t>8</a:t>
            </a:fld>
            <a:endParaRPr lang="en-US"/>
          </a:p>
        </p:txBody>
      </p:sp>
    </p:spTree>
    <p:extLst>
      <p:ext uri="{BB962C8B-B14F-4D97-AF65-F5344CB8AC3E}">
        <p14:creationId xmlns:p14="http://schemas.microsoft.com/office/powerpoint/2010/main" val="227662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zoom in to show areas that I found interesting and showed a strong positive correlation, as indicated by the stars. In blue, you can see the factors I saw had high correlation between each other and a lot of it had to do with age/length of experience.</a:t>
            </a:r>
          </a:p>
        </p:txBody>
      </p:sp>
      <p:sp>
        <p:nvSpPr>
          <p:cNvPr id="4" name="Slide Number Placeholder 3"/>
          <p:cNvSpPr>
            <a:spLocks noGrp="1"/>
          </p:cNvSpPr>
          <p:nvPr>
            <p:ph type="sldNum" sz="quarter" idx="5"/>
          </p:nvPr>
        </p:nvSpPr>
        <p:spPr/>
        <p:txBody>
          <a:bodyPr/>
          <a:lstStyle/>
          <a:p>
            <a:fld id="{FA8D35DB-6384-4DF3-A226-B344F654F34C}" type="slidenum">
              <a:rPr lang="en-US" smtClean="0"/>
              <a:t>9</a:t>
            </a:fld>
            <a:endParaRPr lang="en-US"/>
          </a:p>
        </p:txBody>
      </p:sp>
    </p:spTree>
    <p:extLst>
      <p:ext uri="{BB962C8B-B14F-4D97-AF65-F5344CB8AC3E}">
        <p14:creationId xmlns:p14="http://schemas.microsoft.com/office/powerpoint/2010/main" val="230628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broke down the data into individual plots to see the effect of attrition on each variable. I noted the factors that had skewed </a:t>
            </a:r>
            <a:r>
              <a:rPr lang="en-US" dirty="0" err="1"/>
              <a:t>attrited</a:t>
            </a:r>
            <a:r>
              <a:rPr lang="en-US" dirty="0"/>
              <a:t> data to determine the top factors.</a:t>
            </a:r>
          </a:p>
        </p:txBody>
      </p:sp>
      <p:sp>
        <p:nvSpPr>
          <p:cNvPr id="4" name="Slide Number Placeholder 3"/>
          <p:cNvSpPr>
            <a:spLocks noGrp="1"/>
          </p:cNvSpPr>
          <p:nvPr>
            <p:ph type="sldNum" sz="quarter" idx="5"/>
          </p:nvPr>
        </p:nvSpPr>
        <p:spPr/>
        <p:txBody>
          <a:bodyPr/>
          <a:lstStyle/>
          <a:p>
            <a:fld id="{FA8D35DB-6384-4DF3-A226-B344F654F34C}" type="slidenum">
              <a:rPr lang="en-US" smtClean="0"/>
              <a:t>10</a:t>
            </a:fld>
            <a:endParaRPr lang="en-US"/>
          </a:p>
        </p:txBody>
      </p:sp>
    </p:spTree>
    <p:extLst>
      <p:ext uri="{BB962C8B-B14F-4D97-AF65-F5344CB8AC3E}">
        <p14:creationId xmlns:p14="http://schemas.microsoft.com/office/powerpoint/2010/main" val="1382015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E0F-666F-7149-1510-07A3B2912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6E0CDD-0E01-6B72-8642-35F87DFB86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6F0C0F-C569-EEC2-E0B9-734AB909348A}"/>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882864D8-E447-5F9F-AB08-C3E639EBD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16566-F430-2C40-F80C-6F0A2A12B186}"/>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169262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81AB-318E-2E82-7A94-FE0B127C6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CE207-402B-3056-CA2B-267DF77CE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F83CF-91FB-99C2-360A-945493670265}"/>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E4EFC068-8F1C-A1D2-1A0B-CEF78DF61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81A5B-44FF-3982-C81D-BD1DA5FA2C4E}"/>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394753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0FBD8-0718-8D3B-9801-235034D2D0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D341D0-2FA5-4AAA-4BDD-167CCB0DE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C8E54-14AD-B5C7-0C6C-CABB6A88E552}"/>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EDFAC0A9-DEA8-188B-BC2F-D78B365DB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B4044-936D-4F2A-47E8-B3367B771D0C}"/>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119510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42F4-081A-0649-045E-3211549CC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1D89C4-B9FA-632B-B3CA-78F280C00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F1757-3F72-587B-14D2-4506047C5C79}"/>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04B7D7CA-2A28-362E-324B-A8F954C4D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1898B-FAE6-C5C9-1151-9D7802E4BC85}"/>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47469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FE12-E53B-0580-FA71-616858654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F7B1F-45F7-F618-2173-C980D0E618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0A5AB-58F1-A74C-66C8-C2F143D88519}"/>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D06AF37F-6D5A-0E58-0BD2-64EA14999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3C394-4717-A315-BE9A-E39E44219353}"/>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269036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9012-BAED-B175-9710-33CBCEBEF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181FD-7550-19F6-73CE-554312484B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6018B-80C2-2EA1-1C9B-75AA2C4A0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2D65C3-D2D2-CCA0-7A4F-D957C86EEAFA}"/>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6" name="Footer Placeholder 5">
            <a:extLst>
              <a:ext uri="{FF2B5EF4-FFF2-40B4-BE49-F238E27FC236}">
                <a16:creationId xmlns:a16="http://schemas.microsoft.com/office/drawing/2014/main" id="{B244452E-24CA-98E8-AC80-F1D99A5C5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A194B-2C05-4FA5-942A-F125197D55EB}"/>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344324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FB7-4B57-09E1-2E1C-4B0836C9B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997538-41C5-E3E2-7605-84943E4BF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5E690-F4EF-7028-3B11-4D661F750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125A2-0591-6398-23CC-99E3D33D2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AC69D-A83F-5B83-C6D0-0B2C8711F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23DB9A-B326-E1C0-5AB7-4E28D487670D}"/>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8" name="Footer Placeholder 7">
            <a:extLst>
              <a:ext uri="{FF2B5EF4-FFF2-40B4-BE49-F238E27FC236}">
                <a16:creationId xmlns:a16="http://schemas.microsoft.com/office/drawing/2014/main" id="{426BD525-73D5-FC75-77D1-E2AC8298A2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E371C5-73A6-DEB2-2808-9055F4DB4F80}"/>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356302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F52F-EC78-380D-5324-AEC4DA4AD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07991-36A0-38BF-5EF0-E72D6A1730AD}"/>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4" name="Footer Placeholder 3">
            <a:extLst>
              <a:ext uri="{FF2B5EF4-FFF2-40B4-BE49-F238E27FC236}">
                <a16:creationId xmlns:a16="http://schemas.microsoft.com/office/drawing/2014/main" id="{099AA717-260E-BCBE-690B-E47AA6B82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FAEC2A-BFA1-E56E-B3F9-046A9F373181}"/>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322152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70B03-9BFB-A4ED-4756-A261771363BE}"/>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3" name="Footer Placeholder 2">
            <a:extLst>
              <a:ext uri="{FF2B5EF4-FFF2-40B4-BE49-F238E27FC236}">
                <a16:creationId xmlns:a16="http://schemas.microsoft.com/office/drawing/2014/main" id="{6B56C0C2-4380-923A-E4CD-91A95E426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2DF05A-6344-9360-0F7C-4F5A4DCABDDC}"/>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15737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3FBA-C246-AEC4-DC59-CF6B11FD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BCA4-7722-3B43-F7F9-D18C556A5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316AFF-FD8C-3FD6-8366-D9A8A3B1F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7769C-C7C0-2620-3DEE-E30860C311FD}"/>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6" name="Footer Placeholder 5">
            <a:extLst>
              <a:ext uri="{FF2B5EF4-FFF2-40B4-BE49-F238E27FC236}">
                <a16:creationId xmlns:a16="http://schemas.microsoft.com/office/drawing/2014/main" id="{4CB7AA70-8770-82C9-5FD7-3D8D4FE44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4BCE6-D881-C442-4FF7-06781C55DEF7}"/>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16100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7D85-D892-1727-F1C4-384E93BA3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EA2FC4-6558-4114-9265-9BF1F6EA1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C6D04-CB64-0A26-B04D-3CCF5389C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BA31F-C903-C865-ACFB-A5153B59D973}"/>
              </a:ext>
            </a:extLst>
          </p:cNvPr>
          <p:cNvSpPr>
            <a:spLocks noGrp="1"/>
          </p:cNvSpPr>
          <p:nvPr>
            <p:ph type="dt" sz="half" idx="10"/>
          </p:nvPr>
        </p:nvSpPr>
        <p:spPr/>
        <p:txBody>
          <a:bodyPr/>
          <a:lstStyle/>
          <a:p>
            <a:fld id="{FA4956BE-55CD-425E-9EE7-E91ECC2CC5E8}" type="datetimeFigureOut">
              <a:rPr lang="en-US" smtClean="0"/>
              <a:t>10/30/2024</a:t>
            </a:fld>
            <a:endParaRPr lang="en-US"/>
          </a:p>
        </p:txBody>
      </p:sp>
      <p:sp>
        <p:nvSpPr>
          <p:cNvPr id="6" name="Footer Placeholder 5">
            <a:extLst>
              <a:ext uri="{FF2B5EF4-FFF2-40B4-BE49-F238E27FC236}">
                <a16:creationId xmlns:a16="http://schemas.microsoft.com/office/drawing/2014/main" id="{179E37BA-76DA-9E5A-F3AA-900A943DA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40659-F21B-0ED9-7F8C-9C3F9D3D6CAA}"/>
              </a:ext>
            </a:extLst>
          </p:cNvPr>
          <p:cNvSpPr>
            <a:spLocks noGrp="1"/>
          </p:cNvSpPr>
          <p:nvPr>
            <p:ph type="sldNum" sz="quarter" idx="12"/>
          </p:nvPr>
        </p:nvSpPr>
        <p:spPr/>
        <p:txBody>
          <a:bodyPr/>
          <a:lstStyle/>
          <a:p>
            <a:fld id="{D9ABAF98-5349-49F8-B28B-D92A91521375}" type="slidenum">
              <a:rPr lang="en-US" smtClean="0"/>
              <a:t>‹#›</a:t>
            </a:fld>
            <a:endParaRPr lang="en-US"/>
          </a:p>
        </p:txBody>
      </p:sp>
    </p:spTree>
    <p:extLst>
      <p:ext uri="{BB962C8B-B14F-4D97-AF65-F5344CB8AC3E}">
        <p14:creationId xmlns:p14="http://schemas.microsoft.com/office/powerpoint/2010/main" val="326989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97370-5259-E115-2523-1B80043CD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1B2D7-34B6-7338-9F2B-A53D101FB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3A173-DFFB-4256-80B1-E61B4AF04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4956BE-55CD-425E-9EE7-E91ECC2CC5E8}" type="datetimeFigureOut">
              <a:rPr lang="en-US" smtClean="0"/>
              <a:t>10/30/2024</a:t>
            </a:fld>
            <a:endParaRPr lang="en-US"/>
          </a:p>
        </p:txBody>
      </p:sp>
      <p:sp>
        <p:nvSpPr>
          <p:cNvPr id="5" name="Footer Placeholder 4">
            <a:extLst>
              <a:ext uri="{FF2B5EF4-FFF2-40B4-BE49-F238E27FC236}">
                <a16:creationId xmlns:a16="http://schemas.microsoft.com/office/drawing/2014/main" id="{F9055DCE-62A9-C27C-E326-8E2C6C58E4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0CC245-DE9A-D60B-D185-91865C57B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ABAF98-5349-49F8-B28B-D92A91521375}" type="slidenum">
              <a:rPr lang="en-US" smtClean="0"/>
              <a:t>‹#›</a:t>
            </a:fld>
            <a:endParaRPr lang="en-US"/>
          </a:p>
        </p:txBody>
      </p:sp>
    </p:spTree>
    <p:extLst>
      <p:ext uri="{BB962C8B-B14F-4D97-AF65-F5344CB8AC3E}">
        <p14:creationId xmlns:p14="http://schemas.microsoft.com/office/powerpoint/2010/main" val="4022107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A18657-952B-53EB-B645-2C5F364FFBAD}"/>
              </a:ext>
            </a:extLst>
          </p:cNvPr>
          <p:cNvSpPr/>
          <p:nvPr/>
        </p:nvSpPr>
        <p:spPr>
          <a:xfrm>
            <a:off x="0" y="0"/>
            <a:ext cx="12192000" cy="46323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D7834636-81CF-A009-481B-169762283F0E}"/>
              </a:ext>
            </a:extLst>
          </p:cNvPr>
          <p:cNvSpPr>
            <a:spLocks noGrp="1"/>
          </p:cNvSpPr>
          <p:nvPr>
            <p:ph type="ctrTitle"/>
          </p:nvPr>
        </p:nvSpPr>
        <p:spPr>
          <a:xfrm>
            <a:off x="829733" y="3247474"/>
            <a:ext cx="10532533" cy="1193800"/>
          </a:xfrm>
        </p:spPr>
        <p:txBody>
          <a:bodyPr>
            <a:noAutofit/>
          </a:bodyPr>
          <a:lstStyle/>
          <a:p>
            <a:r>
              <a:rPr lang="en-US" sz="7200" b="1" spc="400" dirty="0">
                <a:solidFill>
                  <a:schemeClr val="bg1"/>
                </a:solidFill>
              </a:rPr>
              <a:t>FRITO LAY: </a:t>
            </a:r>
            <a:br>
              <a:rPr lang="en-US" sz="7200" b="1" dirty="0">
                <a:solidFill>
                  <a:schemeClr val="bg1"/>
                </a:solidFill>
              </a:rPr>
            </a:br>
            <a:r>
              <a:rPr lang="en-US" sz="7200" b="1" dirty="0">
                <a:solidFill>
                  <a:schemeClr val="bg1"/>
                </a:solidFill>
              </a:rPr>
              <a:t>Employee Attrition</a:t>
            </a:r>
          </a:p>
        </p:txBody>
      </p:sp>
      <p:sp>
        <p:nvSpPr>
          <p:cNvPr id="3" name="Subtitle 2">
            <a:extLst>
              <a:ext uri="{FF2B5EF4-FFF2-40B4-BE49-F238E27FC236}">
                <a16:creationId xmlns:a16="http://schemas.microsoft.com/office/drawing/2014/main" id="{7861248A-CB51-8632-3845-D7B2BE4A0C89}"/>
              </a:ext>
            </a:extLst>
          </p:cNvPr>
          <p:cNvSpPr>
            <a:spLocks noGrp="1"/>
          </p:cNvSpPr>
          <p:nvPr>
            <p:ph type="subTitle" idx="1"/>
          </p:nvPr>
        </p:nvSpPr>
        <p:spPr>
          <a:xfrm>
            <a:off x="1524000" y="6299200"/>
            <a:ext cx="9144000" cy="356704"/>
          </a:xfrm>
        </p:spPr>
        <p:txBody>
          <a:bodyPr>
            <a:normAutofit/>
          </a:bodyPr>
          <a:lstStyle/>
          <a:p>
            <a:r>
              <a:rPr lang="en-US" sz="1800" dirty="0">
                <a:solidFill>
                  <a:schemeClr val="accent1">
                    <a:lumMod val="75000"/>
                  </a:schemeClr>
                </a:solidFill>
              </a:rPr>
              <a:t>Brought to you by </a:t>
            </a:r>
            <a:r>
              <a:rPr lang="en-US" sz="1800" dirty="0" err="1">
                <a:solidFill>
                  <a:schemeClr val="accent1">
                    <a:lumMod val="75000"/>
                  </a:schemeClr>
                </a:solidFill>
              </a:rPr>
              <a:t>DDSAnalytics</a:t>
            </a:r>
            <a:endParaRPr lang="en-US" sz="1800" dirty="0">
              <a:solidFill>
                <a:schemeClr val="accent1">
                  <a:lumMod val="75000"/>
                </a:schemeClr>
              </a:solidFill>
            </a:endParaRPr>
          </a:p>
        </p:txBody>
      </p:sp>
      <p:sp>
        <p:nvSpPr>
          <p:cNvPr id="5" name="Subtitle 2">
            <a:extLst>
              <a:ext uri="{FF2B5EF4-FFF2-40B4-BE49-F238E27FC236}">
                <a16:creationId xmlns:a16="http://schemas.microsoft.com/office/drawing/2014/main" id="{08566648-1B8B-E2E1-1713-EAB7EA94D4B7}"/>
              </a:ext>
            </a:extLst>
          </p:cNvPr>
          <p:cNvSpPr txBox="1">
            <a:spLocks/>
          </p:cNvSpPr>
          <p:nvPr/>
        </p:nvSpPr>
        <p:spPr>
          <a:xfrm>
            <a:off x="1523999" y="5004270"/>
            <a:ext cx="9144000" cy="62547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solidFill>
                  <a:schemeClr val="accent1">
                    <a:lumMod val="75000"/>
                  </a:schemeClr>
                </a:solidFill>
              </a:rPr>
              <a:t>Katherine Nguyen</a:t>
            </a:r>
          </a:p>
        </p:txBody>
      </p:sp>
    </p:spTree>
    <p:extLst>
      <p:ext uri="{BB962C8B-B14F-4D97-AF65-F5344CB8AC3E}">
        <p14:creationId xmlns:p14="http://schemas.microsoft.com/office/powerpoint/2010/main" val="416433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8AA1EB-7623-B128-BB08-E6010960195A}"/>
              </a:ext>
            </a:extLst>
          </p:cNvPr>
          <p:cNvGrpSpPr/>
          <p:nvPr/>
        </p:nvGrpSpPr>
        <p:grpSpPr>
          <a:xfrm>
            <a:off x="148572" y="1378019"/>
            <a:ext cx="10735644" cy="5359006"/>
            <a:chOff x="148572" y="1378019"/>
            <a:chExt cx="10735644" cy="5359006"/>
          </a:xfrm>
        </p:grpSpPr>
        <p:pic>
          <p:nvPicPr>
            <p:cNvPr id="3" name="Picture 2">
              <a:extLst>
                <a:ext uri="{FF2B5EF4-FFF2-40B4-BE49-F238E27FC236}">
                  <a16:creationId xmlns:a16="http://schemas.microsoft.com/office/drawing/2014/main" id="{87BEA3D8-5275-A817-C7D2-A287DB057ADA}"/>
                </a:ext>
              </a:extLst>
            </p:cNvPr>
            <p:cNvPicPr>
              <a:picLocks noChangeAspect="1"/>
            </p:cNvPicPr>
            <p:nvPr/>
          </p:nvPicPr>
          <p:blipFill>
            <a:blip r:embed="rId3"/>
            <a:stretch>
              <a:fillRect/>
            </a:stretch>
          </p:blipFill>
          <p:spPr>
            <a:xfrm>
              <a:off x="148572" y="1378019"/>
              <a:ext cx="5387534" cy="5276920"/>
            </a:xfrm>
            <a:prstGeom prst="rect">
              <a:avLst/>
            </a:prstGeom>
          </p:spPr>
        </p:pic>
        <p:pic>
          <p:nvPicPr>
            <p:cNvPr id="4" name="Picture 3">
              <a:extLst>
                <a:ext uri="{FF2B5EF4-FFF2-40B4-BE49-F238E27FC236}">
                  <a16:creationId xmlns:a16="http://schemas.microsoft.com/office/drawing/2014/main" id="{9044D023-E425-A1F5-782B-09EF64ADF7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45035" y="1378020"/>
              <a:ext cx="5339181" cy="5359005"/>
            </a:xfrm>
            <a:prstGeom prst="rect">
              <a:avLst/>
            </a:prstGeom>
          </p:spPr>
        </p:pic>
      </p:grpSp>
      <p:sp>
        <p:nvSpPr>
          <p:cNvPr id="10" name="Rectangle 9">
            <a:extLst>
              <a:ext uri="{FF2B5EF4-FFF2-40B4-BE49-F238E27FC236}">
                <a16:creationId xmlns:a16="http://schemas.microsoft.com/office/drawing/2014/main" id="{A83B6B7C-E961-BD74-D41B-8DB6345AA4E3}"/>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D728E11C-AE09-1D82-1BCD-363C0033FFA9}"/>
              </a:ext>
            </a:extLst>
          </p:cNvPr>
          <p:cNvSpPr txBox="1">
            <a:spLocks/>
          </p:cNvSpPr>
          <p:nvPr/>
        </p:nvSpPr>
        <p:spPr>
          <a:xfrm>
            <a:off x="1524000" y="248444"/>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spTree>
    <p:extLst>
      <p:ext uri="{BB962C8B-B14F-4D97-AF65-F5344CB8AC3E}">
        <p14:creationId xmlns:p14="http://schemas.microsoft.com/office/powerpoint/2010/main" val="359113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D1474-DE85-E305-6B0C-B4D91C5CE17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C49A0D4-A5B2-9711-1471-4CC28AC5A155}"/>
              </a:ext>
            </a:extLst>
          </p:cNvPr>
          <p:cNvSpPr/>
          <p:nvPr/>
        </p:nvSpPr>
        <p:spPr>
          <a:xfrm>
            <a:off x="0" y="0"/>
            <a:ext cx="12192000" cy="7639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4DCE8C79-76AB-6FAF-2566-843D33FEB46A}"/>
              </a:ext>
            </a:extLst>
          </p:cNvPr>
          <p:cNvSpPr txBox="1">
            <a:spLocks/>
          </p:cNvSpPr>
          <p:nvPr/>
        </p:nvSpPr>
        <p:spPr>
          <a:xfrm>
            <a:off x="1524000" y="64529"/>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pic>
        <p:nvPicPr>
          <p:cNvPr id="14" name="Picture 13">
            <a:extLst>
              <a:ext uri="{FF2B5EF4-FFF2-40B4-BE49-F238E27FC236}">
                <a16:creationId xmlns:a16="http://schemas.microsoft.com/office/drawing/2014/main" id="{8A35F64A-1C60-6C10-03E9-C1EC02C0BFE2}"/>
              </a:ext>
            </a:extLst>
          </p:cNvPr>
          <p:cNvPicPr>
            <a:picLocks noChangeAspect="1"/>
          </p:cNvPicPr>
          <p:nvPr/>
        </p:nvPicPr>
        <p:blipFill>
          <a:blip r:embed="rId3">
            <a:extLst>
              <a:ext uri="{28A0092B-C50C-407E-A947-70E740481C1C}">
                <a14:useLocalDpi xmlns:a14="http://schemas.microsoft.com/office/drawing/2010/main" val="0"/>
              </a:ext>
            </a:extLst>
          </a:blip>
          <a:srcRect l="3128" t="5146" r="10104"/>
          <a:stretch/>
        </p:blipFill>
        <p:spPr>
          <a:xfrm>
            <a:off x="474139" y="1632070"/>
            <a:ext cx="5297350" cy="4089731"/>
          </a:xfrm>
          <a:prstGeom prst="rect">
            <a:avLst/>
          </a:prstGeom>
        </p:spPr>
      </p:pic>
      <p:pic>
        <p:nvPicPr>
          <p:cNvPr id="2" name="Picture 1">
            <a:extLst>
              <a:ext uri="{FF2B5EF4-FFF2-40B4-BE49-F238E27FC236}">
                <a16:creationId xmlns:a16="http://schemas.microsoft.com/office/drawing/2014/main" id="{804A7773-FDA1-0017-94F8-AD9B7C0180D9}"/>
              </a:ext>
            </a:extLst>
          </p:cNvPr>
          <p:cNvPicPr>
            <a:picLocks noChangeAspect="1"/>
          </p:cNvPicPr>
          <p:nvPr/>
        </p:nvPicPr>
        <p:blipFill>
          <a:blip r:embed="rId4">
            <a:extLst>
              <a:ext uri="{28A0092B-C50C-407E-A947-70E740481C1C}">
                <a14:useLocalDpi xmlns:a14="http://schemas.microsoft.com/office/drawing/2010/main" val="0"/>
              </a:ext>
            </a:extLst>
          </a:blip>
          <a:srcRect l="3185" t="5355" r="10789"/>
          <a:stretch/>
        </p:blipFill>
        <p:spPr>
          <a:xfrm>
            <a:off x="5964169" y="1632070"/>
            <a:ext cx="5263679" cy="4089731"/>
          </a:xfrm>
          <a:prstGeom prst="rect">
            <a:avLst/>
          </a:prstGeom>
        </p:spPr>
      </p:pic>
      <p:pic>
        <p:nvPicPr>
          <p:cNvPr id="19" name="Picture 18">
            <a:extLst>
              <a:ext uri="{FF2B5EF4-FFF2-40B4-BE49-F238E27FC236}">
                <a16:creationId xmlns:a16="http://schemas.microsoft.com/office/drawing/2014/main" id="{FE4298E4-029A-8734-7CAC-42CDC0A08139}"/>
              </a:ext>
            </a:extLst>
          </p:cNvPr>
          <p:cNvPicPr>
            <a:picLocks noChangeAspect="1"/>
          </p:cNvPicPr>
          <p:nvPr/>
        </p:nvPicPr>
        <p:blipFill>
          <a:blip r:embed="rId5">
            <a:extLst>
              <a:ext uri="{28A0092B-C50C-407E-A947-70E740481C1C}">
                <a14:useLocalDpi xmlns:a14="http://schemas.microsoft.com/office/drawing/2010/main" val="0"/>
              </a:ext>
            </a:extLst>
          </a:blip>
          <a:srcRect l="89980" t="41346" r="923" b="42989"/>
          <a:stretch/>
        </p:blipFill>
        <p:spPr>
          <a:xfrm>
            <a:off x="11052003" y="2898389"/>
            <a:ext cx="894510" cy="1087720"/>
          </a:xfrm>
          <a:prstGeom prst="rect">
            <a:avLst/>
          </a:prstGeom>
        </p:spPr>
      </p:pic>
      <p:sp>
        <p:nvSpPr>
          <p:cNvPr id="3" name="TextBox 2">
            <a:extLst>
              <a:ext uri="{FF2B5EF4-FFF2-40B4-BE49-F238E27FC236}">
                <a16:creationId xmlns:a16="http://schemas.microsoft.com/office/drawing/2014/main" id="{4B82E2C8-4D39-E4EA-F39F-9D7995015BEB}"/>
              </a:ext>
            </a:extLst>
          </p:cNvPr>
          <p:cNvSpPr txBox="1"/>
          <p:nvPr/>
        </p:nvSpPr>
        <p:spPr>
          <a:xfrm rot="16200000">
            <a:off x="-814785" y="3417641"/>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4" name="TextBox 3">
            <a:extLst>
              <a:ext uri="{FF2B5EF4-FFF2-40B4-BE49-F238E27FC236}">
                <a16:creationId xmlns:a16="http://schemas.microsoft.com/office/drawing/2014/main" id="{51334D78-A721-37D0-91E5-26F1CF1B1B78}"/>
              </a:ext>
            </a:extLst>
          </p:cNvPr>
          <p:cNvSpPr txBox="1"/>
          <p:nvPr/>
        </p:nvSpPr>
        <p:spPr>
          <a:xfrm rot="16200000">
            <a:off x="4648226" y="3417642"/>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5" name="TextBox 4">
            <a:extLst>
              <a:ext uri="{FF2B5EF4-FFF2-40B4-BE49-F238E27FC236}">
                <a16:creationId xmlns:a16="http://schemas.microsoft.com/office/drawing/2014/main" id="{0F46024E-067B-8187-AC46-67715B4DB272}"/>
              </a:ext>
            </a:extLst>
          </p:cNvPr>
          <p:cNvSpPr txBox="1"/>
          <p:nvPr/>
        </p:nvSpPr>
        <p:spPr>
          <a:xfrm>
            <a:off x="2005047" y="5537135"/>
            <a:ext cx="2262554" cy="461665"/>
          </a:xfrm>
          <a:prstGeom prst="rect">
            <a:avLst/>
          </a:prstGeom>
          <a:solidFill>
            <a:schemeClr val="bg1"/>
          </a:solidFill>
        </p:spPr>
        <p:txBody>
          <a:bodyPr wrap="square" rtlCol="0">
            <a:spAutoFit/>
          </a:bodyPr>
          <a:lstStyle/>
          <a:p>
            <a:pPr algn="ctr"/>
            <a:r>
              <a:rPr lang="en-US" sz="2400" b="1" dirty="0">
                <a:solidFill>
                  <a:srgbClr val="156082"/>
                </a:solidFill>
              </a:rPr>
              <a:t>Hourly Rate*</a:t>
            </a:r>
          </a:p>
        </p:txBody>
      </p:sp>
      <p:sp>
        <p:nvSpPr>
          <p:cNvPr id="6" name="TextBox 5">
            <a:extLst>
              <a:ext uri="{FF2B5EF4-FFF2-40B4-BE49-F238E27FC236}">
                <a16:creationId xmlns:a16="http://schemas.microsoft.com/office/drawing/2014/main" id="{D3DD80A2-CCAD-EE22-D68D-D19A4E96FC64}"/>
              </a:ext>
            </a:extLst>
          </p:cNvPr>
          <p:cNvSpPr txBox="1"/>
          <p:nvPr/>
        </p:nvSpPr>
        <p:spPr>
          <a:xfrm>
            <a:off x="7468058" y="5537136"/>
            <a:ext cx="2262554" cy="461665"/>
          </a:xfrm>
          <a:prstGeom prst="rect">
            <a:avLst/>
          </a:prstGeom>
          <a:solidFill>
            <a:schemeClr val="bg1"/>
          </a:solidFill>
        </p:spPr>
        <p:txBody>
          <a:bodyPr wrap="square" rtlCol="0">
            <a:spAutoFit/>
          </a:bodyPr>
          <a:lstStyle/>
          <a:p>
            <a:pPr algn="ctr"/>
            <a:r>
              <a:rPr lang="en-US" sz="2400" b="1" dirty="0">
                <a:solidFill>
                  <a:srgbClr val="156082"/>
                </a:solidFill>
              </a:rPr>
              <a:t>Daily Rate*</a:t>
            </a:r>
          </a:p>
        </p:txBody>
      </p:sp>
      <p:sp>
        <p:nvSpPr>
          <p:cNvPr id="7" name="TextBox 6">
            <a:extLst>
              <a:ext uri="{FF2B5EF4-FFF2-40B4-BE49-F238E27FC236}">
                <a16:creationId xmlns:a16="http://schemas.microsoft.com/office/drawing/2014/main" id="{561F2C62-C039-ABAB-E293-69E6B9A3C7DD}"/>
              </a:ext>
            </a:extLst>
          </p:cNvPr>
          <p:cNvSpPr txBox="1"/>
          <p:nvPr/>
        </p:nvSpPr>
        <p:spPr>
          <a:xfrm>
            <a:off x="4195799" y="986661"/>
            <a:ext cx="3800403" cy="584775"/>
          </a:xfrm>
          <a:prstGeom prst="rect">
            <a:avLst/>
          </a:prstGeom>
          <a:solidFill>
            <a:schemeClr val="bg1"/>
          </a:solidFill>
        </p:spPr>
        <p:txBody>
          <a:bodyPr wrap="square" rtlCol="0">
            <a:spAutoFit/>
          </a:bodyPr>
          <a:lstStyle/>
          <a:p>
            <a:pPr algn="ctr"/>
            <a:r>
              <a:rPr lang="en-US" sz="3200" b="1" dirty="0">
                <a:solidFill>
                  <a:srgbClr val="156082"/>
                </a:solidFill>
              </a:rPr>
              <a:t>Attrition vs. Income</a:t>
            </a:r>
          </a:p>
        </p:txBody>
      </p:sp>
    </p:spTree>
    <p:extLst>
      <p:ext uri="{BB962C8B-B14F-4D97-AF65-F5344CB8AC3E}">
        <p14:creationId xmlns:p14="http://schemas.microsoft.com/office/powerpoint/2010/main" val="153751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CC69B-A37C-8B9B-67AA-357AAFF2D24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0B328FC-745B-3BD0-0983-E1DE92605538}"/>
              </a:ext>
            </a:extLst>
          </p:cNvPr>
          <p:cNvSpPr/>
          <p:nvPr/>
        </p:nvSpPr>
        <p:spPr>
          <a:xfrm>
            <a:off x="0" y="0"/>
            <a:ext cx="12192000" cy="7639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A8D51AF4-EB7E-0781-626A-7F3E4FC127CE}"/>
              </a:ext>
            </a:extLst>
          </p:cNvPr>
          <p:cNvSpPr txBox="1">
            <a:spLocks/>
          </p:cNvSpPr>
          <p:nvPr/>
        </p:nvSpPr>
        <p:spPr>
          <a:xfrm>
            <a:off x="1524000" y="64529"/>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pic>
        <p:nvPicPr>
          <p:cNvPr id="14" name="Picture 13">
            <a:extLst>
              <a:ext uri="{FF2B5EF4-FFF2-40B4-BE49-F238E27FC236}">
                <a16:creationId xmlns:a16="http://schemas.microsoft.com/office/drawing/2014/main" id="{6CF91104-6C82-FDEC-038E-882F21DA86E7}"/>
              </a:ext>
            </a:extLst>
          </p:cNvPr>
          <p:cNvPicPr>
            <a:picLocks noChangeAspect="1"/>
          </p:cNvPicPr>
          <p:nvPr/>
        </p:nvPicPr>
        <p:blipFill>
          <a:blip r:embed="rId3">
            <a:extLst>
              <a:ext uri="{28A0092B-C50C-407E-A947-70E740481C1C}">
                <a14:useLocalDpi xmlns:a14="http://schemas.microsoft.com/office/drawing/2010/main" val="0"/>
              </a:ext>
            </a:extLst>
          </a:blip>
          <a:srcRect l="308" r="308"/>
          <a:stretch/>
        </p:blipFill>
        <p:spPr>
          <a:xfrm>
            <a:off x="474139" y="1632070"/>
            <a:ext cx="5297350" cy="4089731"/>
          </a:xfrm>
          <a:prstGeom prst="rect">
            <a:avLst/>
          </a:prstGeom>
        </p:spPr>
      </p:pic>
      <p:pic>
        <p:nvPicPr>
          <p:cNvPr id="2" name="Picture 1">
            <a:extLst>
              <a:ext uri="{FF2B5EF4-FFF2-40B4-BE49-F238E27FC236}">
                <a16:creationId xmlns:a16="http://schemas.microsoft.com/office/drawing/2014/main" id="{9437563D-CFC5-15E2-809E-8F3D8171B3BF}"/>
              </a:ext>
            </a:extLst>
          </p:cNvPr>
          <p:cNvPicPr>
            <a:picLocks noChangeAspect="1"/>
          </p:cNvPicPr>
          <p:nvPr/>
        </p:nvPicPr>
        <p:blipFill>
          <a:blip r:embed="rId4">
            <a:extLst>
              <a:ext uri="{28A0092B-C50C-407E-A947-70E740481C1C}">
                <a14:useLocalDpi xmlns:a14="http://schemas.microsoft.com/office/drawing/2010/main" val="0"/>
              </a:ext>
            </a:extLst>
          </a:blip>
          <a:srcRect l="789" r="789"/>
          <a:stretch/>
        </p:blipFill>
        <p:spPr>
          <a:xfrm>
            <a:off x="5788324" y="1632070"/>
            <a:ext cx="5263679" cy="4089731"/>
          </a:xfrm>
          <a:prstGeom prst="rect">
            <a:avLst/>
          </a:prstGeom>
        </p:spPr>
      </p:pic>
      <p:pic>
        <p:nvPicPr>
          <p:cNvPr id="19" name="Picture 18">
            <a:extLst>
              <a:ext uri="{FF2B5EF4-FFF2-40B4-BE49-F238E27FC236}">
                <a16:creationId xmlns:a16="http://schemas.microsoft.com/office/drawing/2014/main" id="{DC2FB1AC-7562-403D-0726-A0316E5A54A9}"/>
              </a:ext>
            </a:extLst>
          </p:cNvPr>
          <p:cNvPicPr>
            <a:picLocks noChangeAspect="1"/>
          </p:cNvPicPr>
          <p:nvPr/>
        </p:nvPicPr>
        <p:blipFill>
          <a:blip r:embed="rId5">
            <a:extLst>
              <a:ext uri="{28A0092B-C50C-407E-A947-70E740481C1C}">
                <a14:useLocalDpi xmlns:a14="http://schemas.microsoft.com/office/drawing/2010/main" val="0"/>
              </a:ext>
            </a:extLst>
          </a:blip>
          <a:srcRect l="89980" t="41346" r="923" b="42989"/>
          <a:stretch/>
        </p:blipFill>
        <p:spPr>
          <a:xfrm>
            <a:off x="11052003" y="2898389"/>
            <a:ext cx="894510" cy="1087720"/>
          </a:xfrm>
          <a:prstGeom prst="rect">
            <a:avLst/>
          </a:prstGeom>
        </p:spPr>
      </p:pic>
      <p:sp>
        <p:nvSpPr>
          <p:cNvPr id="3" name="TextBox 2">
            <a:extLst>
              <a:ext uri="{FF2B5EF4-FFF2-40B4-BE49-F238E27FC236}">
                <a16:creationId xmlns:a16="http://schemas.microsoft.com/office/drawing/2014/main" id="{75321990-08C6-CA84-DA45-2F5365CE003F}"/>
              </a:ext>
            </a:extLst>
          </p:cNvPr>
          <p:cNvSpPr txBox="1"/>
          <p:nvPr/>
        </p:nvSpPr>
        <p:spPr>
          <a:xfrm>
            <a:off x="4195799" y="986661"/>
            <a:ext cx="3800403" cy="584775"/>
          </a:xfrm>
          <a:prstGeom prst="rect">
            <a:avLst/>
          </a:prstGeom>
          <a:solidFill>
            <a:schemeClr val="bg1"/>
          </a:solidFill>
        </p:spPr>
        <p:txBody>
          <a:bodyPr wrap="square" rtlCol="0">
            <a:spAutoFit/>
          </a:bodyPr>
          <a:lstStyle/>
          <a:p>
            <a:pPr algn="ctr"/>
            <a:r>
              <a:rPr lang="en-US" sz="3200" b="1" dirty="0">
                <a:solidFill>
                  <a:srgbClr val="156082"/>
                </a:solidFill>
              </a:rPr>
              <a:t>Attrition vs. Income</a:t>
            </a:r>
          </a:p>
        </p:txBody>
      </p:sp>
      <p:sp>
        <p:nvSpPr>
          <p:cNvPr id="4" name="TextBox 3">
            <a:extLst>
              <a:ext uri="{FF2B5EF4-FFF2-40B4-BE49-F238E27FC236}">
                <a16:creationId xmlns:a16="http://schemas.microsoft.com/office/drawing/2014/main" id="{8C5C46F3-2C33-C222-BB76-B01EC639F804}"/>
              </a:ext>
            </a:extLst>
          </p:cNvPr>
          <p:cNvSpPr txBox="1"/>
          <p:nvPr/>
        </p:nvSpPr>
        <p:spPr>
          <a:xfrm rot="16200000">
            <a:off x="-814785" y="3417641"/>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5" name="TextBox 4">
            <a:extLst>
              <a:ext uri="{FF2B5EF4-FFF2-40B4-BE49-F238E27FC236}">
                <a16:creationId xmlns:a16="http://schemas.microsoft.com/office/drawing/2014/main" id="{F12181C8-B04D-A535-7A93-1943815F09EF}"/>
              </a:ext>
            </a:extLst>
          </p:cNvPr>
          <p:cNvSpPr txBox="1"/>
          <p:nvPr/>
        </p:nvSpPr>
        <p:spPr>
          <a:xfrm rot="16200000">
            <a:off x="4589611" y="3417642"/>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6" name="TextBox 5">
            <a:extLst>
              <a:ext uri="{FF2B5EF4-FFF2-40B4-BE49-F238E27FC236}">
                <a16:creationId xmlns:a16="http://schemas.microsoft.com/office/drawing/2014/main" id="{E5D5B2BD-F6EE-5112-6760-5D20F10CF613}"/>
              </a:ext>
            </a:extLst>
          </p:cNvPr>
          <p:cNvSpPr txBox="1"/>
          <p:nvPr/>
        </p:nvSpPr>
        <p:spPr>
          <a:xfrm>
            <a:off x="2005047" y="5537135"/>
            <a:ext cx="2262554" cy="461665"/>
          </a:xfrm>
          <a:prstGeom prst="rect">
            <a:avLst/>
          </a:prstGeom>
          <a:solidFill>
            <a:schemeClr val="bg1"/>
          </a:solidFill>
        </p:spPr>
        <p:txBody>
          <a:bodyPr wrap="square" rtlCol="0">
            <a:spAutoFit/>
          </a:bodyPr>
          <a:lstStyle/>
          <a:p>
            <a:pPr algn="ctr"/>
            <a:r>
              <a:rPr lang="en-US" sz="2400" b="1" dirty="0">
                <a:solidFill>
                  <a:srgbClr val="156082"/>
                </a:solidFill>
              </a:rPr>
              <a:t>Monthly Rate*</a:t>
            </a:r>
          </a:p>
        </p:txBody>
      </p:sp>
      <p:sp>
        <p:nvSpPr>
          <p:cNvPr id="7" name="TextBox 6">
            <a:extLst>
              <a:ext uri="{FF2B5EF4-FFF2-40B4-BE49-F238E27FC236}">
                <a16:creationId xmlns:a16="http://schemas.microsoft.com/office/drawing/2014/main" id="{7968EF3F-DBE6-85F5-0B5F-A37E8617E375}"/>
              </a:ext>
            </a:extLst>
          </p:cNvPr>
          <p:cNvSpPr txBox="1"/>
          <p:nvPr/>
        </p:nvSpPr>
        <p:spPr>
          <a:xfrm>
            <a:off x="7468057" y="5537136"/>
            <a:ext cx="2496557" cy="461665"/>
          </a:xfrm>
          <a:prstGeom prst="rect">
            <a:avLst/>
          </a:prstGeom>
          <a:solidFill>
            <a:schemeClr val="bg1"/>
          </a:solidFill>
        </p:spPr>
        <p:txBody>
          <a:bodyPr wrap="square" rtlCol="0">
            <a:spAutoFit/>
          </a:bodyPr>
          <a:lstStyle/>
          <a:p>
            <a:pPr algn="ctr"/>
            <a:r>
              <a:rPr lang="en-US" sz="2400" b="1" dirty="0">
                <a:solidFill>
                  <a:srgbClr val="156082"/>
                </a:solidFill>
              </a:rPr>
              <a:t>Monthly Income</a:t>
            </a:r>
          </a:p>
        </p:txBody>
      </p:sp>
      <p:sp>
        <p:nvSpPr>
          <p:cNvPr id="8" name="TextBox 7">
            <a:extLst>
              <a:ext uri="{FF2B5EF4-FFF2-40B4-BE49-F238E27FC236}">
                <a16:creationId xmlns:a16="http://schemas.microsoft.com/office/drawing/2014/main" id="{444FB698-18EC-59A3-4082-4331C1D03D0C}"/>
              </a:ext>
            </a:extLst>
          </p:cNvPr>
          <p:cNvSpPr txBox="1"/>
          <p:nvPr/>
        </p:nvSpPr>
        <p:spPr>
          <a:xfrm>
            <a:off x="1" y="6191429"/>
            <a:ext cx="6248399" cy="369332"/>
          </a:xfrm>
          <a:prstGeom prst="rect">
            <a:avLst/>
          </a:prstGeom>
          <a:solidFill>
            <a:srgbClr val="C4D7E7"/>
          </a:solidFill>
        </p:spPr>
        <p:txBody>
          <a:bodyPr wrap="square" rtlCol="0">
            <a:spAutoFit/>
          </a:bodyPr>
          <a:lstStyle/>
          <a:p>
            <a:pPr algn="r"/>
            <a:r>
              <a:rPr lang="en-US" i="1" dirty="0">
                <a:solidFill>
                  <a:srgbClr val="156082"/>
                </a:solidFill>
              </a:rPr>
              <a:t>No significant trend seen in the hourly/daily/monthly rates</a:t>
            </a:r>
          </a:p>
        </p:txBody>
      </p:sp>
    </p:spTree>
    <p:extLst>
      <p:ext uri="{BB962C8B-B14F-4D97-AF65-F5344CB8AC3E}">
        <p14:creationId xmlns:p14="http://schemas.microsoft.com/office/powerpoint/2010/main" val="207113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CDC02-7DFF-A612-F104-18D6361FAF5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82DF0D1-E0B8-D0BD-AF9F-368514F0F75A}"/>
              </a:ext>
            </a:extLst>
          </p:cNvPr>
          <p:cNvSpPr/>
          <p:nvPr/>
        </p:nvSpPr>
        <p:spPr>
          <a:xfrm>
            <a:off x="0" y="0"/>
            <a:ext cx="12192000" cy="7639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6565DAF5-09FB-07AA-6981-CFB2AAED6B41}"/>
              </a:ext>
            </a:extLst>
          </p:cNvPr>
          <p:cNvSpPr txBox="1">
            <a:spLocks/>
          </p:cNvSpPr>
          <p:nvPr/>
        </p:nvSpPr>
        <p:spPr>
          <a:xfrm>
            <a:off x="1524000" y="64529"/>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pic>
        <p:nvPicPr>
          <p:cNvPr id="14" name="Picture 13">
            <a:extLst>
              <a:ext uri="{FF2B5EF4-FFF2-40B4-BE49-F238E27FC236}">
                <a16:creationId xmlns:a16="http://schemas.microsoft.com/office/drawing/2014/main" id="{938F3588-D037-99E1-62B2-691E6B3E0DDD}"/>
              </a:ext>
            </a:extLst>
          </p:cNvPr>
          <p:cNvPicPr>
            <a:picLocks noChangeAspect="1"/>
          </p:cNvPicPr>
          <p:nvPr/>
        </p:nvPicPr>
        <p:blipFill>
          <a:blip r:embed="rId3">
            <a:extLst>
              <a:ext uri="{28A0092B-C50C-407E-A947-70E740481C1C}">
                <a14:useLocalDpi xmlns:a14="http://schemas.microsoft.com/office/drawing/2010/main" val="0"/>
              </a:ext>
            </a:extLst>
          </a:blip>
          <a:srcRect l="3161" t="5383" r="11007" b="4609"/>
          <a:stretch/>
        </p:blipFill>
        <p:spPr>
          <a:xfrm>
            <a:off x="442543" y="1856089"/>
            <a:ext cx="4970584" cy="3681046"/>
          </a:xfrm>
          <a:prstGeom prst="rect">
            <a:avLst/>
          </a:prstGeom>
        </p:spPr>
      </p:pic>
      <p:pic>
        <p:nvPicPr>
          <p:cNvPr id="2" name="Picture 1">
            <a:extLst>
              <a:ext uri="{FF2B5EF4-FFF2-40B4-BE49-F238E27FC236}">
                <a16:creationId xmlns:a16="http://schemas.microsoft.com/office/drawing/2014/main" id="{B3EAED46-701B-F726-0728-29995C0B39A4}"/>
              </a:ext>
            </a:extLst>
          </p:cNvPr>
          <p:cNvPicPr>
            <a:picLocks noChangeAspect="1"/>
          </p:cNvPicPr>
          <p:nvPr/>
        </p:nvPicPr>
        <p:blipFill>
          <a:blip r:embed="rId4">
            <a:extLst>
              <a:ext uri="{28A0092B-C50C-407E-A947-70E740481C1C}">
                <a14:useLocalDpi xmlns:a14="http://schemas.microsoft.com/office/drawing/2010/main" val="0"/>
              </a:ext>
            </a:extLst>
          </a:blip>
          <a:srcRect l="3441" t="5478" r="10728" b="4515"/>
          <a:stretch/>
        </p:blipFill>
        <p:spPr>
          <a:xfrm>
            <a:off x="5905554" y="1856089"/>
            <a:ext cx="4970584" cy="3681046"/>
          </a:xfrm>
          <a:prstGeom prst="rect">
            <a:avLst/>
          </a:prstGeom>
        </p:spPr>
      </p:pic>
      <p:pic>
        <p:nvPicPr>
          <p:cNvPr id="19" name="Picture 18">
            <a:extLst>
              <a:ext uri="{FF2B5EF4-FFF2-40B4-BE49-F238E27FC236}">
                <a16:creationId xmlns:a16="http://schemas.microsoft.com/office/drawing/2014/main" id="{B8F383F1-763E-42F5-6F65-BDDC57470B0B}"/>
              </a:ext>
            </a:extLst>
          </p:cNvPr>
          <p:cNvPicPr>
            <a:picLocks noChangeAspect="1"/>
          </p:cNvPicPr>
          <p:nvPr/>
        </p:nvPicPr>
        <p:blipFill>
          <a:blip r:embed="rId5">
            <a:extLst>
              <a:ext uri="{28A0092B-C50C-407E-A947-70E740481C1C}">
                <a14:useLocalDpi xmlns:a14="http://schemas.microsoft.com/office/drawing/2010/main" val="0"/>
              </a:ext>
            </a:extLst>
          </a:blip>
          <a:srcRect l="89980" t="41346" r="923" b="42989"/>
          <a:stretch/>
        </p:blipFill>
        <p:spPr>
          <a:xfrm>
            <a:off x="11052003" y="2898389"/>
            <a:ext cx="894510" cy="1087720"/>
          </a:xfrm>
          <a:prstGeom prst="rect">
            <a:avLst/>
          </a:prstGeom>
        </p:spPr>
      </p:pic>
      <p:sp>
        <p:nvSpPr>
          <p:cNvPr id="3" name="TextBox 2">
            <a:extLst>
              <a:ext uri="{FF2B5EF4-FFF2-40B4-BE49-F238E27FC236}">
                <a16:creationId xmlns:a16="http://schemas.microsoft.com/office/drawing/2014/main" id="{88627102-F7A8-7E8B-860A-8D6AA3F72108}"/>
              </a:ext>
            </a:extLst>
          </p:cNvPr>
          <p:cNvSpPr txBox="1"/>
          <p:nvPr/>
        </p:nvSpPr>
        <p:spPr>
          <a:xfrm>
            <a:off x="2537515" y="986661"/>
            <a:ext cx="7116970" cy="584775"/>
          </a:xfrm>
          <a:prstGeom prst="rect">
            <a:avLst/>
          </a:prstGeom>
          <a:solidFill>
            <a:schemeClr val="bg1"/>
          </a:solidFill>
        </p:spPr>
        <p:txBody>
          <a:bodyPr wrap="square" rtlCol="0">
            <a:spAutoFit/>
          </a:bodyPr>
          <a:lstStyle/>
          <a:p>
            <a:pPr algn="ctr"/>
            <a:r>
              <a:rPr lang="en-US" sz="3200" b="1" dirty="0">
                <a:solidFill>
                  <a:srgbClr val="156082"/>
                </a:solidFill>
              </a:rPr>
              <a:t>Attrition vs. Age/Career Length</a:t>
            </a:r>
          </a:p>
        </p:txBody>
      </p:sp>
      <p:sp>
        <p:nvSpPr>
          <p:cNvPr id="4" name="TextBox 3">
            <a:extLst>
              <a:ext uri="{FF2B5EF4-FFF2-40B4-BE49-F238E27FC236}">
                <a16:creationId xmlns:a16="http://schemas.microsoft.com/office/drawing/2014/main" id="{8CF70886-83F5-5061-A0F1-849031200044}"/>
              </a:ext>
            </a:extLst>
          </p:cNvPr>
          <p:cNvSpPr txBox="1"/>
          <p:nvPr/>
        </p:nvSpPr>
        <p:spPr>
          <a:xfrm rot="16200000">
            <a:off x="-814785" y="3417641"/>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5" name="TextBox 4">
            <a:extLst>
              <a:ext uri="{FF2B5EF4-FFF2-40B4-BE49-F238E27FC236}">
                <a16:creationId xmlns:a16="http://schemas.microsoft.com/office/drawing/2014/main" id="{34874CBB-4A1D-B1C3-C51A-8B7FBD80D90A}"/>
              </a:ext>
            </a:extLst>
          </p:cNvPr>
          <p:cNvSpPr txBox="1"/>
          <p:nvPr/>
        </p:nvSpPr>
        <p:spPr>
          <a:xfrm rot="16200000">
            <a:off x="4589611" y="3417642"/>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6" name="TextBox 5">
            <a:extLst>
              <a:ext uri="{FF2B5EF4-FFF2-40B4-BE49-F238E27FC236}">
                <a16:creationId xmlns:a16="http://schemas.microsoft.com/office/drawing/2014/main" id="{942BA2E8-08FB-6C11-BFA6-C9701D12313C}"/>
              </a:ext>
            </a:extLst>
          </p:cNvPr>
          <p:cNvSpPr txBox="1"/>
          <p:nvPr/>
        </p:nvSpPr>
        <p:spPr>
          <a:xfrm>
            <a:off x="2005047" y="5537135"/>
            <a:ext cx="2262554" cy="461665"/>
          </a:xfrm>
          <a:prstGeom prst="rect">
            <a:avLst/>
          </a:prstGeom>
          <a:solidFill>
            <a:schemeClr val="bg1"/>
          </a:solidFill>
        </p:spPr>
        <p:txBody>
          <a:bodyPr wrap="square" rtlCol="0">
            <a:spAutoFit/>
          </a:bodyPr>
          <a:lstStyle/>
          <a:p>
            <a:pPr algn="ctr"/>
            <a:r>
              <a:rPr lang="en-US" sz="2400" b="1" dirty="0">
                <a:solidFill>
                  <a:srgbClr val="156082"/>
                </a:solidFill>
              </a:rPr>
              <a:t>Age</a:t>
            </a:r>
          </a:p>
        </p:txBody>
      </p:sp>
      <p:sp>
        <p:nvSpPr>
          <p:cNvPr id="7" name="TextBox 6">
            <a:extLst>
              <a:ext uri="{FF2B5EF4-FFF2-40B4-BE49-F238E27FC236}">
                <a16:creationId xmlns:a16="http://schemas.microsoft.com/office/drawing/2014/main" id="{C91AD17D-CFB3-8F46-2B43-94029B5F2F18}"/>
              </a:ext>
            </a:extLst>
          </p:cNvPr>
          <p:cNvSpPr txBox="1"/>
          <p:nvPr/>
        </p:nvSpPr>
        <p:spPr>
          <a:xfrm>
            <a:off x="6896354" y="5540978"/>
            <a:ext cx="2988983" cy="461665"/>
          </a:xfrm>
          <a:prstGeom prst="rect">
            <a:avLst/>
          </a:prstGeom>
          <a:solidFill>
            <a:schemeClr val="bg1"/>
          </a:solidFill>
        </p:spPr>
        <p:txBody>
          <a:bodyPr wrap="square" rtlCol="0">
            <a:spAutoFit/>
          </a:bodyPr>
          <a:lstStyle/>
          <a:p>
            <a:pPr algn="ctr"/>
            <a:r>
              <a:rPr lang="en-US" sz="2400" b="1" dirty="0">
                <a:solidFill>
                  <a:srgbClr val="156082"/>
                </a:solidFill>
              </a:rPr>
              <a:t>Total Working Years</a:t>
            </a:r>
          </a:p>
        </p:txBody>
      </p:sp>
    </p:spTree>
    <p:extLst>
      <p:ext uri="{BB962C8B-B14F-4D97-AF65-F5344CB8AC3E}">
        <p14:creationId xmlns:p14="http://schemas.microsoft.com/office/powerpoint/2010/main" val="405492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305CB-BADE-55B3-1643-19B861EEC0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DB23BD5-B122-5769-4BE9-0217DDF71921}"/>
              </a:ext>
            </a:extLst>
          </p:cNvPr>
          <p:cNvSpPr/>
          <p:nvPr/>
        </p:nvSpPr>
        <p:spPr>
          <a:xfrm>
            <a:off x="0" y="0"/>
            <a:ext cx="12192000" cy="7639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FB932BE3-324C-9AD5-2AC1-337595CB1F7A}"/>
              </a:ext>
            </a:extLst>
          </p:cNvPr>
          <p:cNvSpPr txBox="1">
            <a:spLocks/>
          </p:cNvSpPr>
          <p:nvPr/>
        </p:nvSpPr>
        <p:spPr>
          <a:xfrm>
            <a:off x="1524000" y="64529"/>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pic>
        <p:nvPicPr>
          <p:cNvPr id="14" name="Picture 13">
            <a:extLst>
              <a:ext uri="{FF2B5EF4-FFF2-40B4-BE49-F238E27FC236}">
                <a16:creationId xmlns:a16="http://schemas.microsoft.com/office/drawing/2014/main" id="{812415CB-A72B-4271-DA39-0C035B67269F}"/>
              </a:ext>
            </a:extLst>
          </p:cNvPr>
          <p:cNvPicPr>
            <a:picLocks noChangeAspect="1"/>
          </p:cNvPicPr>
          <p:nvPr/>
        </p:nvPicPr>
        <p:blipFill>
          <a:blip r:embed="rId3">
            <a:extLst>
              <a:ext uri="{28A0092B-C50C-407E-A947-70E740481C1C}">
                <a14:useLocalDpi xmlns:a14="http://schemas.microsoft.com/office/drawing/2010/main" val="0"/>
              </a:ext>
            </a:extLst>
          </a:blip>
          <a:srcRect l="3445" t="5311" r="9686" b="4881"/>
          <a:stretch/>
        </p:blipFill>
        <p:spPr>
          <a:xfrm>
            <a:off x="501157" y="1794168"/>
            <a:ext cx="4880558" cy="3563278"/>
          </a:xfrm>
          <a:prstGeom prst="rect">
            <a:avLst/>
          </a:prstGeom>
        </p:spPr>
      </p:pic>
      <p:pic>
        <p:nvPicPr>
          <p:cNvPr id="2" name="Picture 1">
            <a:extLst>
              <a:ext uri="{FF2B5EF4-FFF2-40B4-BE49-F238E27FC236}">
                <a16:creationId xmlns:a16="http://schemas.microsoft.com/office/drawing/2014/main" id="{4D7DD5CE-018C-45AC-29F3-32B64897E8F6}"/>
              </a:ext>
            </a:extLst>
          </p:cNvPr>
          <p:cNvPicPr>
            <a:picLocks noChangeAspect="1"/>
          </p:cNvPicPr>
          <p:nvPr/>
        </p:nvPicPr>
        <p:blipFill>
          <a:blip r:embed="rId4">
            <a:extLst>
              <a:ext uri="{28A0092B-C50C-407E-A947-70E740481C1C}">
                <a14:useLocalDpi xmlns:a14="http://schemas.microsoft.com/office/drawing/2010/main" val="0"/>
              </a:ext>
            </a:extLst>
          </a:blip>
          <a:srcRect l="3049" t="5309" r="10811" b="4881"/>
          <a:stretch/>
        </p:blipFill>
        <p:spPr>
          <a:xfrm>
            <a:off x="5878948" y="1794168"/>
            <a:ext cx="4839550" cy="3563278"/>
          </a:xfrm>
          <a:prstGeom prst="rect">
            <a:avLst/>
          </a:prstGeom>
        </p:spPr>
      </p:pic>
      <p:pic>
        <p:nvPicPr>
          <p:cNvPr id="19" name="Picture 18">
            <a:extLst>
              <a:ext uri="{FF2B5EF4-FFF2-40B4-BE49-F238E27FC236}">
                <a16:creationId xmlns:a16="http://schemas.microsoft.com/office/drawing/2014/main" id="{91F527A2-E397-3ECD-D554-0DCCF1616F24}"/>
              </a:ext>
            </a:extLst>
          </p:cNvPr>
          <p:cNvPicPr>
            <a:picLocks noChangeAspect="1"/>
          </p:cNvPicPr>
          <p:nvPr/>
        </p:nvPicPr>
        <p:blipFill>
          <a:blip r:embed="rId5">
            <a:extLst>
              <a:ext uri="{28A0092B-C50C-407E-A947-70E740481C1C}">
                <a14:useLocalDpi xmlns:a14="http://schemas.microsoft.com/office/drawing/2010/main" val="0"/>
              </a:ext>
            </a:extLst>
          </a:blip>
          <a:srcRect l="89980" t="41346" r="923" b="42989"/>
          <a:stretch/>
        </p:blipFill>
        <p:spPr>
          <a:xfrm>
            <a:off x="11052003" y="2898389"/>
            <a:ext cx="894510" cy="1087720"/>
          </a:xfrm>
          <a:prstGeom prst="rect">
            <a:avLst/>
          </a:prstGeom>
        </p:spPr>
      </p:pic>
      <p:sp>
        <p:nvSpPr>
          <p:cNvPr id="3" name="TextBox 2">
            <a:extLst>
              <a:ext uri="{FF2B5EF4-FFF2-40B4-BE49-F238E27FC236}">
                <a16:creationId xmlns:a16="http://schemas.microsoft.com/office/drawing/2014/main" id="{C34A9B0D-2847-0015-2B4A-B067CC9AF324}"/>
              </a:ext>
            </a:extLst>
          </p:cNvPr>
          <p:cNvSpPr txBox="1"/>
          <p:nvPr/>
        </p:nvSpPr>
        <p:spPr>
          <a:xfrm>
            <a:off x="2537515" y="986661"/>
            <a:ext cx="7116970" cy="584775"/>
          </a:xfrm>
          <a:prstGeom prst="rect">
            <a:avLst/>
          </a:prstGeom>
          <a:solidFill>
            <a:schemeClr val="bg1"/>
          </a:solidFill>
        </p:spPr>
        <p:txBody>
          <a:bodyPr wrap="square" rtlCol="0">
            <a:spAutoFit/>
          </a:bodyPr>
          <a:lstStyle/>
          <a:p>
            <a:pPr algn="ctr"/>
            <a:r>
              <a:rPr lang="en-US" sz="3200" b="1" dirty="0">
                <a:solidFill>
                  <a:srgbClr val="156082"/>
                </a:solidFill>
              </a:rPr>
              <a:t>Attrition vs. Age/Career Length</a:t>
            </a:r>
          </a:p>
        </p:txBody>
      </p:sp>
      <p:sp>
        <p:nvSpPr>
          <p:cNvPr id="4" name="TextBox 3">
            <a:extLst>
              <a:ext uri="{FF2B5EF4-FFF2-40B4-BE49-F238E27FC236}">
                <a16:creationId xmlns:a16="http://schemas.microsoft.com/office/drawing/2014/main" id="{E2228F79-2551-8762-6BD2-2C0B40D158B5}"/>
              </a:ext>
            </a:extLst>
          </p:cNvPr>
          <p:cNvSpPr txBox="1"/>
          <p:nvPr/>
        </p:nvSpPr>
        <p:spPr>
          <a:xfrm rot="16200000">
            <a:off x="-814785" y="3417641"/>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5" name="TextBox 4">
            <a:extLst>
              <a:ext uri="{FF2B5EF4-FFF2-40B4-BE49-F238E27FC236}">
                <a16:creationId xmlns:a16="http://schemas.microsoft.com/office/drawing/2014/main" id="{16D1DA2C-D420-C7A5-A8FA-FA0A37A4F950}"/>
              </a:ext>
            </a:extLst>
          </p:cNvPr>
          <p:cNvSpPr txBox="1"/>
          <p:nvPr/>
        </p:nvSpPr>
        <p:spPr>
          <a:xfrm rot="16200000">
            <a:off x="4589611" y="3417642"/>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6" name="TextBox 5">
            <a:extLst>
              <a:ext uri="{FF2B5EF4-FFF2-40B4-BE49-F238E27FC236}">
                <a16:creationId xmlns:a16="http://schemas.microsoft.com/office/drawing/2014/main" id="{ABB62C6F-F35D-7FA2-4E95-C66459167D89}"/>
              </a:ext>
            </a:extLst>
          </p:cNvPr>
          <p:cNvSpPr txBox="1"/>
          <p:nvPr/>
        </p:nvSpPr>
        <p:spPr>
          <a:xfrm>
            <a:off x="2005047" y="5537135"/>
            <a:ext cx="2262554" cy="461665"/>
          </a:xfrm>
          <a:prstGeom prst="rect">
            <a:avLst/>
          </a:prstGeom>
          <a:solidFill>
            <a:schemeClr val="bg1"/>
          </a:solidFill>
        </p:spPr>
        <p:txBody>
          <a:bodyPr wrap="square" rtlCol="0">
            <a:spAutoFit/>
          </a:bodyPr>
          <a:lstStyle/>
          <a:p>
            <a:pPr algn="ctr"/>
            <a:r>
              <a:rPr lang="en-US" sz="2400" b="1" dirty="0">
                <a:solidFill>
                  <a:srgbClr val="156082"/>
                </a:solidFill>
              </a:rPr>
              <a:t>Job Level</a:t>
            </a:r>
          </a:p>
        </p:txBody>
      </p:sp>
      <p:sp>
        <p:nvSpPr>
          <p:cNvPr id="7" name="TextBox 6">
            <a:extLst>
              <a:ext uri="{FF2B5EF4-FFF2-40B4-BE49-F238E27FC236}">
                <a16:creationId xmlns:a16="http://schemas.microsoft.com/office/drawing/2014/main" id="{842189CC-A8FC-FED4-95DD-76C1916ADABD}"/>
              </a:ext>
            </a:extLst>
          </p:cNvPr>
          <p:cNvSpPr txBox="1"/>
          <p:nvPr/>
        </p:nvSpPr>
        <p:spPr>
          <a:xfrm>
            <a:off x="6415307" y="5529255"/>
            <a:ext cx="3771646" cy="461665"/>
          </a:xfrm>
          <a:prstGeom prst="rect">
            <a:avLst/>
          </a:prstGeom>
          <a:solidFill>
            <a:schemeClr val="bg1"/>
          </a:solidFill>
        </p:spPr>
        <p:txBody>
          <a:bodyPr wrap="square" rtlCol="0">
            <a:spAutoFit/>
          </a:bodyPr>
          <a:lstStyle/>
          <a:p>
            <a:pPr algn="ctr"/>
            <a:r>
              <a:rPr lang="en-US" sz="2400" b="1" dirty="0">
                <a:solidFill>
                  <a:srgbClr val="156082"/>
                </a:solidFill>
              </a:rPr>
              <a:t># of Companies Worked</a:t>
            </a:r>
          </a:p>
        </p:txBody>
      </p:sp>
      <p:sp>
        <p:nvSpPr>
          <p:cNvPr id="8" name="TextBox 7">
            <a:extLst>
              <a:ext uri="{FF2B5EF4-FFF2-40B4-BE49-F238E27FC236}">
                <a16:creationId xmlns:a16="http://schemas.microsoft.com/office/drawing/2014/main" id="{C8E7D326-0E55-E2DD-C531-EC6B332CCAF9}"/>
              </a:ext>
            </a:extLst>
          </p:cNvPr>
          <p:cNvSpPr txBox="1"/>
          <p:nvPr/>
        </p:nvSpPr>
        <p:spPr>
          <a:xfrm>
            <a:off x="1" y="6191429"/>
            <a:ext cx="6248399" cy="369332"/>
          </a:xfrm>
          <a:prstGeom prst="rect">
            <a:avLst/>
          </a:prstGeom>
          <a:solidFill>
            <a:srgbClr val="C4D7E7"/>
          </a:solidFill>
        </p:spPr>
        <p:txBody>
          <a:bodyPr wrap="square" rtlCol="0">
            <a:spAutoFit/>
          </a:bodyPr>
          <a:lstStyle/>
          <a:p>
            <a:pPr algn="r"/>
            <a:r>
              <a:rPr lang="en-US" i="1" dirty="0">
                <a:solidFill>
                  <a:srgbClr val="156082"/>
                </a:solidFill>
              </a:rPr>
              <a:t>Correlation with younger employees with higher attrition rate</a:t>
            </a:r>
          </a:p>
        </p:txBody>
      </p:sp>
    </p:spTree>
    <p:extLst>
      <p:ext uri="{BB962C8B-B14F-4D97-AF65-F5344CB8AC3E}">
        <p14:creationId xmlns:p14="http://schemas.microsoft.com/office/powerpoint/2010/main" val="22833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4E4E9-B9D3-9C5E-2E6E-74A06B42C41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373CE7-76B4-C4D4-385A-9D8F5C9AA2C2}"/>
              </a:ext>
            </a:extLst>
          </p:cNvPr>
          <p:cNvSpPr/>
          <p:nvPr/>
        </p:nvSpPr>
        <p:spPr>
          <a:xfrm>
            <a:off x="0" y="0"/>
            <a:ext cx="12192000" cy="7639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1" name="Title 5">
            <a:extLst>
              <a:ext uri="{FF2B5EF4-FFF2-40B4-BE49-F238E27FC236}">
                <a16:creationId xmlns:a16="http://schemas.microsoft.com/office/drawing/2014/main" id="{2640F421-ABFD-1FA2-DEDB-55587AEB499A}"/>
              </a:ext>
            </a:extLst>
          </p:cNvPr>
          <p:cNvSpPr txBox="1">
            <a:spLocks/>
          </p:cNvSpPr>
          <p:nvPr/>
        </p:nvSpPr>
        <p:spPr>
          <a:xfrm>
            <a:off x="1524000" y="64529"/>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Big Picture: Correlation</a:t>
            </a:r>
          </a:p>
        </p:txBody>
      </p:sp>
      <p:pic>
        <p:nvPicPr>
          <p:cNvPr id="19" name="Picture 18">
            <a:extLst>
              <a:ext uri="{FF2B5EF4-FFF2-40B4-BE49-F238E27FC236}">
                <a16:creationId xmlns:a16="http://schemas.microsoft.com/office/drawing/2014/main" id="{9AE3FD73-B0F6-BC3D-4EA4-7DA90CC1A782}"/>
              </a:ext>
            </a:extLst>
          </p:cNvPr>
          <p:cNvPicPr>
            <a:picLocks noChangeAspect="1"/>
          </p:cNvPicPr>
          <p:nvPr/>
        </p:nvPicPr>
        <p:blipFill>
          <a:blip r:embed="rId3">
            <a:extLst>
              <a:ext uri="{28A0092B-C50C-407E-A947-70E740481C1C}">
                <a14:useLocalDpi xmlns:a14="http://schemas.microsoft.com/office/drawing/2010/main" val="0"/>
              </a:ext>
            </a:extLst>
          </a:blip>
          <a:srcRect l="89980" t="41346" r="923" b="42989"/>
          <a:stretch/>
        </p:blipFill>
        <p:spPr>
          <a:xfrm>
            <a:off x="11052003" y="2898389"/>
            <a:ext cx="894510" cy="1087720"/>
          </a:xfrm>
          <a:prstGeom prst="rect">
            <a:avLst/>
          </a:prstGeom>
        </p:spPr>
      </p:pic>
      <p:sp>
        <p:nvSpPr>
          <p:cNvPr id="3" name="TextBox 2">
            <a:extLst>
              <a:ext uri="{FF2B5EF4-FFF2-40B4-BE49-F238E27FC236}">
                <a16:creationId xmlns:a16="http://schemas.microsoft.com/office/drawing/2014/main" id="{7C79F18F-06DD-EA78-FB32-1783445C7FD4}"/>
              </a:ext>
            </a:extLst>
          </p:cNvPr>
          <p:cNvSpPr txBox="1"/>
          <p:nvPr/>
        </p:nvSpPr>
        <p:spPr>
          <a:xfrm>
            <a:off x="1222085" y="1049247"/>
            <a:ext cx="3250809" cy="584775"/>
          </a:xfrm>
          <a:prstGeom prst="rect">
            <a:avLst/>
          </a:prstGeom>
          <a:solidFill>
            <a:schemeClr val="bg1"/>
          </a:solidFill>
        </p:spPr>
        <p:txBody>
          <a:bodyPr wrap="square" rtlCol="0">
            <a:spAutoFit/>
          </a:bodyPr>
          <a:lstStyle/>
          <a:p>
            <a:pPr algn="ctr"/>
            <a:r>
              <a:rPr lang="en-US" sz="3200" b="1" dirty="0">
                <a:solidFill>
                  <a:srgbClr val="156082"/>
                </a:solidFill>
              </a:rPr>
              <a:t>Attrition vs. Age</a:t>
            </a:r>
          </a:p>
        </p:txBody>
      </p:sp>
      <p:sp>
        <p:nvSpPr>
          <p:cNvPr id="8" name="TextBox 7">
            <a:extLst>
              <a:ext uri="{FF2B5EF4-FFF2-40B4-BE49-F238E27FC236}">
                <a16:creationId xmlns:a16="http://schemas.microsoft.com/office/drawing/2014/main" id="{1C465846-2191-7C3A-36DF-CEA718F3A706}"/>
              </a:ext>
            </a:extLst>
          </p:cNvPr>
          <p:cNvSpPr txBox="1"/>
          <p:nvPr/>
        </p:nvSpPr>
        <p:spPr>
          <a:xfrm>
            <a:off x="2971801" y="6131229"/>
            <a:ext cx="6248399" cy="369332"/>
          </a:xfrm>
          <a:prstGeom prst="rect">
            <a:avLst/>
          </a:prstGeom>
          <a:solidFill>
            <a:srgbClr val="C4D7E7"/>
          </a:solidFill>
        </p:spPr>
        <p:txBody>
          <a:bodyPr wrap="square" rtlCol="0">
            <a:spAutoFit/>
          </a:bodyPr>
          <a:lstStyle/>
          <a:p>
            <a:pPr algn="ctr"/>
            <a:r>
              <a:rPr lang="en-US" i="1" dirty="0">
                <a:solidFill>
                  <a:srgbClr val="156082"/>
                </a:solidFill>
              </a:rPr>
              <a:t>Factors that highly contribute to attrition rate</a:t>
            </a:r>
          </a:p>
        </p:txBody>
      </p:sp>
      <p:pic>
        <p:nvPicPr>
          <p:cNvPr id="15" name="Picture 14">
            <a:extLst>
              <a:ext uri="{FF2B5EF4-FFF2-40B4-BE49-F238E27FC236}">
                <a16:creationId xmlns:a16="http://schemas.microsoft.com/office/drawing/2014/main" id="{D09C227F-3B0A-B76B-FF2B-D04475936782}"/>
              </a:ext>
            </a:extLst>
          </p:cNvPr>
          <p:cNvPicPr>
            <a:picLocks noChangeAspect="1"/>
          </p:cNvPicPr>
          <p:nvPr/>
        </p:nvPicPr>
        <p:blipFill>
          <a:blip r:embed="rId4">
            <a:extLst>
              <a:ext uri="{28A0092B-C50C-407E-A947-70E740481C1C}">
                <a14:useLocalDpi xmlns:a14="http://schemas.microsoft.com/office/drawing/2010/main" val="0"/>
              </a:ext>
            </a:extLst>
          </a:blip>
          <a:srcRect l="789" r="789"/>
          <a:stretch/>
        </p:blipFill>
        <p:spPr>
          <a:xfrm>
            <a:off x="5788324" y="1632070"/>
            <a:ext cx="5263679" cy="4089731"/>
          </a:xfrm>
          <a:prstGeom prst="rect">
            <a:avLst/>
          </a:prstGeom>
        </p:spPr>
      </p:pic>
      <p:sp>
        <p:nvSpPr>
          <p:cNvPr id="16" name="TextBox 15">
            <a:extLst>
              <a:ext uri="{FF2B5EF4-FFF2-40B4-BE49-F238E27FC236}">
                <a16:creationId xmlns:a16="http://schemas.microsoft.com/office/drawing/2014/main" id="{32C4485D-2CF0-996C-8B35-A62835F63C15}"/>
              </a:ext>
            </a:extLst>
          </p:cNvPr>
          <p:cNvSpPr txBox="1"/>
          <p:nvPr/>
        </p:nvSpPr>
        <p:spPr>
          <a:xfrm rot="16200000">
            <a:off x="4589611" y="3417642"/>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17" name="TextBox 16">
            <a:extLst>
              <a:ext uri="{FF2B5EF4-FFF2-40B4-BE49-F238E27FC236}">
                <a16:creationId xmlns:a16="http://schemas.microsoft.com/office/drawing/2014/main" id="{8215EF94-72E1-C770-1D79-B4981F28048A}"/>
              </a:ext>
            </a:extLst>
          </p:cNvPr>
          <p:cNvSpPr txBox="1"/>
          <p:nvPr/>
        </p:nvSpPr>
        <p:spPr>
          <a:xfrm>
            <a:off x="7468057" y="5537136"/>
            <a:ext cx="2496557" cy="461665"/>
          </a:xfrm>
          <a:prstGeom prst="rect">
            <a:avLst/>
          </a:prstGeom>
          <a:solidFill>
            <a:schemeClr val="bg1"/>
          </a:solidFill>
        </p:spPr>
        <p:txBody>
          <a:bodyPr wrap="square" rtlCol="0">
            <a:spAutoFit/>
          </a:bodyPr>
          <a:lstStyle/>
          <a:p>
            <a:pPr algn="ctr"/>
            <a:r>
              <a:rPr lang="en-US" sz="2400" b="1" dirty="0">
                <a:solidFill>
                  <a:srgbClr val="156082"/>
                </a:solidFill>
              </a:rPr>
              <a:t>Monthly Income</a:t>
            </a:r>
          </a:p>
        </p:txBody>
      </p:sp>
      <p:pic>
        <p:nvPicPr>
          <p:cNvPr id="18" name="Picture 17">
            <a:extLst>
              <a:ext uri="{FF2B5EF4-FFF2-40B4-BE49-F238E27FC236}">
                <a16:creationId xmlns:a16="http://schemas.microsoft.com/office/drawing/2014/main" id="{85342C9E-6829-C207-5026-D0DE3B452530}"/>
              </a:ext>
            </a:extLst>
          </p:cNvPr>
          <p:cNvPicPr>
            <a:picLocks noChangeAspect="1"/>
          </p:cNvPicPr>
          <p:nvPr/>
        </p:nvPicPr>
        <p:blipFill>
          <a:blip r:embed="rId5">
            <a:extLst>
              <a:ext uri="{28A0092B-C50C-407E-A947-70E740481C1C}">
                <a14:useLocalDpi xmlns:a14="http://schemas.microsoft.com/office/drawing/2010/main" val="0"/>
              </a:ext>
            </a:extLst>
          </a:blip>
          <a:srcRect l="3161" t="5383" r="11007" b="4609"/>
          <a:stretch/>
        </p:blipFill>
        <p:spPr>
          <a:xfrm>
            <a:off x="442543" y="1856089"/>
            <a:ext cx="4970584" cy="3681046"/>
          </a:xfrm>
          <a:prstGeom prst="rect">
            <a:avLst/>
          </a:prstGeom>
        </p:spPr>
      </p:pic>
      <p:sp>
        <p:nvSpPr>
          <p:cNvPr id="20" name="TextBox 19">
            <a:extLst>
              <a:ext uri="{FF2B5EF4-FFF2-40B4-BE49-F238E27FC236}">
                <a16:creationId xmlns:a16="http://schemas.microsoft.com/office/drawing/2014/main" id="{D8A60C74-99D2-A464-485C-FED0FEE87AD1}"/>
              </a:ext>
            </a:extLst>
          </p:cNvPr>
          <p:cNvSpPr txBox="1"/>
          <p:nvPr/>
        </p:nvSpPr>
        <p:spPr>
          <a:xfrm rot="16200000">
            <a:off x="-814785" y="3417641"/>
            <a:ext cx="2262554" cy="369332"/>
          </a:xfrm>
          <a:prstGeom prst="rect">
            <a:avLst/>
          </a:prstGeom>
          <a:noFill/>
        </p:spPr>
        <p:txBody>
          <a:bodyPr wrap="square" rtlCol="0">
            <a:spAutoFit/>
          </a:bodyPr>
          <a:lstStyle/>
          <a:p>
            <a:pPr algn="ctr"/>
            <a:r>
              <a:rPr lang="en-US" b="1" dirty="0">
                <a:solidFill>
                  <a:srgbClr val="156082"/>
                </a:solidFill>
              </a:rPr>
              <a:t>Count</a:t>
            </a:r>
          </a:p>
        </p:txBody>
      </p:sp>
      <p:sp>
        <p:nvSpPr>
          <p:cNvPr id="21" name="TextBox 20">
            <a:extLst>
              <a:ext uri="{FF2B5EF4-FFF2-40B4-BE49-F238E27FC236}">
                <a16:creationId xmlns:a16="http://schemas.microsoft.com/office/drawing/2014/main" id="{862E5B8F-106F-D3C3-12CA-CBFE7AA8A904}"/>
              </a:ext>
            </a:extLst>
          </p:cNvPr>
          <p:cNvSpPr txBox="1"/>
          <p:nvPr/>
        </p:nvSpPr>
        <p:spPr>
          <a:xfrm>
            <a:off x="2005047" y="5537135"/>
            <a:ext cx="2262554" cy="461665"/>
          </a:xfrm>
          <a:prstGeom prst="rect">
            <a:avLst/>
          </a:prstGeom>
          <a:solidFill>
            <a:schemeClr val="bg1"/>
          </a:solidFill>
        </p:spPr>
        <p:txBody>
          <a:bodyPr wrap="square" rtlCol="0">
            <a:spAutoFit/>
          </a:bodyPr>
          <a:lstStyle/>
          <a:p>
            <a:pPr algn="ctr"/>
            <a:r>
              <a:rPr lang="en-US" sz="2400" b="1" dirty="0">
                <a:solidFill>
                  <a:srgbClr val="156082"/>
                </a:solidFill>
              </a:rPr>
              <a:t>Age</a:t>
            </a:r>
          </a:p>
        </p:txBody>
      </p:sp>
      <p:sp>
        <p:nvSpPr>
          <p:cNvPr id="24" name="TextBox 23">
            <a:extLst>
              <a:ext uri="{FF2B5EF4-FFF2-40B4-BE49-F238E27FC236}">
                <a16:creationId xmlns:a16="http://schemas.microsoft.com/office/drawing/2014/main" id="{20097A75-25FF-4F34-8428-6DDA61792BEA}"/>
              </a:ext>
            </a:extLst>
          </p:cNvPr>
          <p:cNvSpPr txBox="1"/>
          <p:nvPr/>
        </p:nvSpPr>
        <p:spPr>
          <a:xfrm>
            <a:off x="5413127" y="1046999"/>
            <a:ext cx="6077238" cy="584775"/>
          </a:xfrm>
          <a:prstGeom prst="rect">
            <a:avLst/>
          </a:prstGeom>
          <a:solidFill>
            <a:schemeClr val="bg1"/>
          </a:solidFill>
        </p:spPr>
        <p:txBody>
          <a:bodyPr wrap="square" rtlCol="0">
            <a:spAutoFit/>
          </a:bodyPr>
          <a:lstStyle/>
          <a:p>
            <a:pPr algn="ctr"/>
            <a:r>
              <a:rPr lang="en-US" sz="3200" b="1" dirty="0">
                <a:solidFill>
                  <a:srgbClr val="156082"/>
                </a:solidFill>
              </a:rPr>
              <a:t>Attrition vs. Monthly Income</a:t>
            </a:r>
          </a:p>
        </p:txBody>
      </p:sp>
    </p:spTree>
    <p:extLst>
      <p:ext uri="{BB962C8B-B14F-4D97-AF65-F5344CB8AC3E}">
        <p14:creationId xmlns:p14="http://schemas.microsoft.com/office/powerpoint/2010/main" val="7581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95919-E927-0B96-BC7B-2E4F30BDE791}"/>
              </a:ext>
            </a:extLst>
          </p:cNvPr>
          <p:cNvSpPr/>
          <p:nvPr/>
        </p:nvSpPr>
        <p:spPr>
          <a:xfrm>
            <a:off x="0" y="-1"/>
            <a:ext cx="12192000" cy="4427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909B6240-868A-9345-21D2-94A2BFF78B41}"/>
              </a:ext>
            </a:extLst>
          </p:cNvPr>
          <p:cNvSpPr>
            <a:spLocks noGrp="1"/>
          </p:cNvSpPr>
          <p:nvPr>
            <p:ph type="title"/>
          </p:nvPr>
        </p:nvSpPr>
        <p:spPr>
          <a:xfrm>
            <a:off x="838200" y="2776036"/>
            <a:ext cx="10515600" cy="1305928"/>
          </a:xfrm>
        </p:spPr>
        <p:txBody>
          <a:bodyPr/>
          <a:lstStyle/>
          <a:p>
            <a:r>
              <a:rPr lang="en-US" b="1" dirty="0">
                <a:solidFill>
                  <a:schemeClr val="bg1"/>
                </a:solidFill>
              </a:rPr>
              <a:t>Effects of Job Role/Department</a:t>
            </a:r>
          </a:p>
        </p:txBody>
      </p:sp>
    </p:spTree>
    <p:extLst>
      <p:ext uri="{BB962C8B-B14F-4D97-AF65-F5344CB8AC3E}">
        <p14:creationId xmlns:p14="http://schemas.microsoft.com/office/powerpoint/2010/main" val="313987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95919-E927-0B96-BC7B-2E4F30BDE791}"/>
              </a:ext>
            </a:extLst>
          </p:cNvPr>
          <p:cNvSpPr/>
          <p:nvPr/>
        </p:nvSpPr>
        <p:spPr>
          <a:xfrm>
            <a:off x="0" y="0"/>
            <a:ext cx="12192000" cy="14277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5" name="Title 4">
            <a:extLst>
              <a:ext uri="{FF2B5EF4-FFF2-40B4-BE49-F238E27FC236}">
                <a16:creationId xmlns:a16="http://schemas.microsoft.com/office/drawing/2014/main" id="{133650CC-C6C9-E91A-1733-5E8D16799FAE}"/>
              </a:ext>
            </a:extLst>
          </p:cNvPr>
          <p:cNvSpPr>
            <a:spLocks noGrp="1"/>
          </p:cNvSpPr>
          <p:nvPr>
            <p:ph type="title"/>
          </p:nvPr>
        </p:nvSpPr>
        <p:spPr>
          <a:xfrm>
            <a:off x="838200" y="149016"/>
            <a:ext cx="10515600" cy="1129715"/>
          </a:xfrm>
        </p:spPr>
        <p:txBody>
          <a:bodyPr anchor="ctr">
            <a:normAutofit/>
          </a:bodyPr>
          <a:lstStyle/>
          <a:p>
            <a:pPr algn="ctr"/>
            <a:r>
              <a:rPr lang="en-US" sz="4800" b="1" spc="300" dirty="0">
                <a:solidFill>
                  <a:schemeClr val="bg1"/>
                </a:solidFill>
              </a:rPr>
              <a:t>Trends by Department</a:t>
            </a:r>
          </a:p>
        </p:txBody>
      </p:sp>
      <p:grpSp>
        <p:nvGrpSpPr>
          <p:cNvPr id="15" name="Group 14">
            <a:extLst>
              <a:ext uri="{FF2B5EF4-FFF2-40B4-BE49-F238E27FC236}">
                <a16:creationId xmlns:a16="http://schemas.microsoft.com/office/drawing/2014/main" id="{0E8B9643-36CD-1625-2C05-8B762989BBC0}"/>
              </a:ext>
            </a:extLst>
          </p:cNvPr>
          <p:cNvGrpSpPr/>
          <p:nvPr/>
        </p:nvGrpSpPr>
        <p:grpSpPr>
          <a:xfrm>
            <a:off x="147185" y="2037237"/>
            <a:ext cx="6355516" cy="4215011"/>
            <a:chOff x="334754" y="2063262"/>
            <a:chExt cx="6355516" cy="4215011"/>
          </a:xfrm>
        </p:grpSpPr>
        <p:sp>
          <p:nvSpPr>
            <p:cNvPr id="2" name="TextBox 1">
              <a:extLst>
                <a:ext uri="{FF2B5EF4-FFF2-40B4-BE49-F238E27FC236}">
                  <a16:creationId xmlns:a16="http://schemas.microsoft.com/office/drawing/2014/main" id="{366048A6-5E69-B4EC-9ED1-75BF9AE3A699}"/>
                </a:ext>
              </a:extLst>
            </p:cNvPr>
            <p:cNvSpPr txBox="1"/>
            <p:nvPr/>
          </p:nvSpPr>
          <p:spPr>
            <a:xfrm rot="16200000">
              <a:off x="-59314" y="3823068"/>
              <a:ext cx="1157468" cy="369332"/>
            </a:xfrm>
            <a:prstGeom prst="rect">
              <a:avLst/>
            </a:prstGeom>
            <a:solidFill>
              <a:schemeClr val="bg1"/>
            </a:solidFill>
          </p:spPr>
          <p:txBody>
            <a:bodyPr wrap="square" rtlCol="0">
              <a:spAutoFit/>
            </a:bodyPr>
            <a:lstStyle/>
            <a:p>
              <a:pPr algn="ctr"/>
              <a:r>
                <a:rPr lang="en-US" b="1" dirty="0">
                  <a:solidFill>
                    <a:srgbClr val="156082"/>
                  </a:solidFill>
                </a:rPr>
                <a:t>Count</a:t>
              </a:r>
            </a:p>
          </p:txBody>
        </p:sp>
        <p:pic>
          <p:nvPicPr>
            <p:cNvPr id="13" name="Picture 12">
              <a:extLst>
                <a:ext uri="{FF2B5EF4-FFF2-40B4-BE49-F238E27FC236}">
                  <a16:creationId xmlns:a16="http://schemas.microsoft.com/office/drawing/2014/main" id="{4F9A5D0A-82F6-2187-CCE5-5264E6DA7FC3}"/>
                </a:ext>
              </a:extLst>
            </p:cNvPr>
            <p:cNvPicPr>
              <a:picLocks noChangeAspect="1"/>
            </p:cNvPicPr>
            <p:nvPr/>
          </p:nvPicPr>
          <p:blipFill>
            <a:blip r:embed="rId3"/>
            <a:srcRect l="3316" t="5908" r="10276" b="4447"/>
            <a:stretch/>
          </p:blipFill>
          <p:spPr>
            <a:xfrm>
              <a:off x="849150" y="2063262"/>
              <a:ext cx="5732910" cy="4200252"/>
            </a:xfrm>
            <a:prstGeom prst="rect">
              <a:avLst/>
            </a:prstGeom>
          </p:spPr>
        </p:pic>
        <p:pic>
          <p:nvPicPr>
            <p:cNvPr id="14" name="Picture 13">
              <a:extLst>
                <a:ext uri="{FF2B5EF4-FFF2-40B4-BE49-F238E27FC236}">
                  <a16:creationId xmlns:a16="http://schemas.microsoft.com/office/drawing/2014/main" id="{0DAD8B9D-8BD7-12AE-D917-2F2A61E3BE44}"/>
                </a:ext>
              </a:extLst>
            </p:cNvPr>
            <p:cNvPicPr>
              <a:picLocks noChangeAspect="1"/>
            </p:cNvPicPr>
            <p:nvPr/>
          </p:nvPicPr>
          <p:blipFill>
            <a:blip r:embed="rId3"/>
            <a:srcRect l="89385" t="39062" r="-1268" b="40069"/>
            <a:stretch/>
          </p:blipFill>
          <p:spPr>
            <a:xfrm>
              <a:off x="5869655" y="2551070"/>
              <a:ext cx="820615" cy="1017699"/>
            </a:xfrm>
            <a:prstGeom prst="rect">
              <a:avLst/>
            </a:prstGeom>
          </p:spPr>
        </p:pic>
        <p:sp>
          <p:nvSpPr>
            <p:cNvPr id="9" name="TextBox 8">
              <a:extLst>
                <a:ext uri="{FF2B5EF4-FFF2-40B4-BE49-F238E27FC236}">
                  <a16:creationId xmlns:a16="http://schemas.microsoft.com/office/drawing/2014/main" id="{F133ACB2-3337-352A-EECE-01586E30514D}"/>
                </a:ext>
              </a:extLst>
            </p:cNvPr>
            <p:cNvSpPr txBox="1"/>
            <p:nvPr/>
          </p:nvSpPr>
          <p:spPr>
            <a:xfrm>
              <a:off x="4899963" y="5908941"/>
              <a:ext cx="1157468" cy="369332"/>
            </a:xfrm>
            <a:prstGeom prst="rect">
              <a:avLst/>
            </a:prstGeom>
            <a:solidFill>
              <a:schemeClr val="bg1"/>
            </a:solidFill>
          </p:spPr>
          <p:txBody>
            <a:bodyPr wrap="square" rtlCol="0">
              <a:spAutoFit/>
            </a:bodyPr>
            <a:lstStyle/>
            <a:p>
              <a:pPr algn="ctr"/>
              <a:r>
                <a:rPr lang="en-US" b="1" dirty="0">
                  <a:solidFill>
                    <a:srgbClr val="156082"/>
                  </a:solidFill>
                </a:rPr>
                <a:t>Sales</a:t>
              </a:r>
            </a:p>
          </p:txBody>
        </p:sp>
        <p:sp>
          <p:nvSpPr>
            <p:cNvPr id="6" name="TextBox 5">
              <a:extLst>
                <a:ext uri="{FF2B5EF4-FFF2-40B4-BE49-F238E27FC236}">
                  <a16:creationId xmlns:a16="http://schemas.microsoft.com/office/drawing/2014/main" id="{055340C1-D0D0-6655-B156-7E89E4D688DA}"/>
                </a:ext>
              </a:extLst>
            </p:cNvPr>
            <p:cNvSpPr txBox="1"/>
            <p:nvPr/>
          </p:nvSpPr>
          <p:spPr>
            <a:xfrm>
              <a:off x="1562569" y="5908941"/>
              <a:ext cx="1157468" cy="369332"/>
            </a:xfrm>
            <a:prstGeom prst="rect">
              <a:avLst/>
            </a:prstGeom>
            <a:solidFill>
              <a:schemeClr val="bg1"/>
            </a:solidFill>
          </p:spPr>
          <p:txBody>
            <a:bodyPr wrap="square" rtlCol="0">
              <a:spAutoFit/>
            </a:bodyPr>
            <a:lstStyle/>
            <a:p>
              <a:pPr algn="ctr"/>
              <a:r>
                <a:rPr lang="en-US" b="1" dirty="0">
                  <a:solidFill>
                    <a:srgbClr val="156082"/>
                  </a:solidFill>
                </a:rPr>
                <a:t>HR</a:t>
              </a:r>
            </a:p>
          </p:txBody>
        </p:sp>
        <p:sp>
          <p:nvSpPr>
            <p:cNvPr id="8" name="TextBox 7">
              <a:extLst>
                <a:ext uri="{FF2B5EF4-FFF2-40B4-BE49-F238E27FC236}">
                  <a16:creationId xmlns:a16="http://schemas.microsoft.com/office/drawing/2014/main" id="{70366643-CE06-B683-3B7D-E9279FACE78C}"/>
                </a:ext>
              </a:extLst>
            </p:cNvPr>
            <p:cNvSpPr txBox="1"/>
            <p:nvPr/>
          </p:nvSpPr>
          <p:spPr>
            <a:xfrm>
              <a:off x="3130062" y="5908941"/>
              <a:ext cx="1359876" cy="365941"/>
            </a:xfrm>
            <a:prstGeom prst="rect">
              <a:avLst/>
            </a:prstGeom>
            <a:solidFill>
              <a:schemeClr val="bg1"/>
            </a:solidFill>
          </p:spPr>
          <p:txBody>
            <a:bodyPr wrap="square" rtlCol="0">
              <a:spAutoFit/>
            </a:bodyPr>
            <a:lstStyle/>
            <a:p>
              <a:pPr algn="ctr"/>
              <a:r>
                <a:rPr lang="en-US" b="1" dirty="0">
                  <a:solidFill>
                    <a:srgbClr val="156082"/>
                  </a:solidFill>
                </a:rPr>
                <a:t>R&amp;D</a:t>
              </a:r>
            </a:p>
          </p:txBody>
        </p:sp>
      </p:grpSp>
      <p:sp>
        <p:nvSpPr>
          <p:cNvPr id="21" name="Title 4">
            <a:extLst>
              <a:ext uri="{FF2B5EF4-FFF2-40B4-BE49-F238E27FC236}">
                <a16:creationId xmlns:a16="http://schemas.microsoft.com/office/drawing/2014/main" id="{D1008F97-0B4B-219E-95A2-C9EC8A5D5E87}"/>
              </a:ext>
            </a:extLst>
          </p:cNvPr>
          <p:cNvSpPr txBox="1">
            <a:spLocks/>
          </p:cNvSpPr>
          <p:nvPr/>
        </p:nvSpPr>
        <p:spPr>
          <a:xfrm>
            <a:off x="931985" y="1538245"/>
            <a:ext cx="4601308" cy="48762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solidFill>
                  <a:srgbClr val="156082"/>
                </a:solidFill>
                <a:latin typeface="+mn-lt"/>
              </a:rPr>
              <a:t>Attrition Rates</a:t>
            </a:r>
          </a:p>
        </p:txBody>
      </p:sp>
      <p:grpSp>
        <p:nvGrpSpPr>
          <p:cNvPr id="27" name="Group 26">
            <a:extLst>
              <a:ext uri="{FF2B5EF4-FFF2-40B4-BE49-F238E27FC236}">
                <a16:creationId xmlns:a16="http://schemas.microsoft.com/office/drawing/2014/main" id="{82260935-4C92-35A5-2542-E8961874DA32}"/>
              </a:ext>
            </a:extLst>
          </p:cNvPr>
          <p:cNvGrpSpPr/>
          <p:nvPr/>
        </p:nvGrpSpPr>
        <p:grpSpPr>
          <a:xfrm>
            <a:off x="6394491" y="1501646"/>
            <a:ext cx="5302323" cy="4810852"/>
            <a:chOff x="6394491" y="1501646"/>
            <a:chExt cx="5302323" cy="4810852"/>
          </a:xfrm>
        </p:grpSpPr>
        <p:grpSp>
          <p:nvGrpSpPr>
            <p:cNvPr id="26" name="Group 25">
              <a:extLst>
                <a:ext uri="{FF2B5EF4-FFF2-40B4-BE49-F238E27FC236}">
                  <a16:creationId xmlns:a16="http://schemas.microsoft.com/office/drawing/2014/main" id="{6EC64FE9-F0AD-8A22-CBE1-021E219433D6}"/>
                </a:ext>
              </a:extLst>
            </p:cNvPr>
            <p:cNvGrpSpPr/>
            <p:nvPr/>
          </p:nvGrpSpPr>
          <p:grpSpPr>
            <a:xfrm>
              <a:off x="6394491" y="2058318"/>
              <a:ext cx="5302323" cy="4254180"/>
              <a:chOff x="6394491" y="2058318"/>
              <a:chExt cx="5302323" cy="4254180"/>
            </a:xfrm>
          </p:grpSpPr>
          <p:pic>
            <p:nvPicPr>
              <p:cNvPr id="17" name="Picture 16">
                <a:extLst>
                  <a:ext uri="{FF2B5EF4-FFF2-40B4-BE49-F238E27FC236}">
                    <a16:creationId xmlns:a16="http://schemas.microsoft.com/office/drawing/2014/main" id="{4DCAD285-D128-4FCD-050E-C990BADCB82A}"/>
                  </a:ext>
                </a:extLst>
              </p:cNvPr>
              <p:cNvPicPr>
                <a:picLocks noChangeAspect="1"/>
              </p:cNvPicPr>
              <p:nvPr/>
            </p:nvPicPr>
            <p:blipFill>
              <a:blip r:embed="rId4"/>
              <a:srcRect l="3769" t="6130" b="4687"/>
              <a:stretch/>
            </p:blipFill>
            <p:spPr>
              <a:xfrm>
                <a:off x="6394491" y="2058318"/>
                <a:ext cx="5302323" cy="4200252"/>
              </a:xfrm>
              <a:prstGeom prst="rect">
                <a:avLst/>
              </a:prstGeom>
            </p:spPr>
          </p:pic>
          <p:sp>
            <p:nvSpPr>
              <p:cNvPr id="18" name="TextBox 17">
                <a:extLst>
                  <a:ext uri="{FF2B5EF4-FFF2-40B4-BE49-F238E27FC236}">
                    <a16:creationId xmlns:a16="http://schemas.microsoft.com/office/drawing/2014/main" id="{ED90EDD8-5430-29A4-BEE8-A90CC44A4261}"/>
                  </a:ext>
                </a:extLst>
              </p:cNvPr>
              <p:cNvSpPr txBox="1"/>
              <p:nvPr/>
            </p:nvSpPr>
            <p:spPr>
              <a:xfrm>
                <a:off x="10238266" y="5943165"/>
                <a:ext cx="1157468" cy="369332"/>
              </a:xfrm>
              <a:prstGeom prst="rect">
                <a:avLst/>
              </a:prstGeom>
              <a:solidFill>
                <a:schemeClr val="bg1"/>
              </a:solidFill>
            </p:spPr>
            <p:txBody>
              <a:bodyPr wrap="square" rtlCol="0">
                <a:spAutoFit/>
              </a:bodyPr>
              <a:lstStyle/>
              <a:p>
                <a:pPr algn="ctr"/>
                <a:r>
                  <a:rPr lang="en-US" b="1" dirty="0">
                    <a:solidFill>
                      <a:srgbClr val="156082"/>
                    </a:solidFill>
                  </a:rPr>
                  <a:t>Sales</a:t>
                </a:r>
              </a:p>
            </p:txBody>
          </p:sp>
          <p:sp>
            <p:nvSpPr>
              <p:cNvPr id="19" name="TextBox 18">
                <a:extLst>
                  <a:ext uri="{FF2B5EF4-FFF2-40B4-BE49-F238E27FC236}">
                    <a16:creationId xmlns:a16="http://schemas.microsoft.com/office/drawing/2014/main" id="{B66C2056-3A70-D3B2-F13B-7A9C8A5808BE}"/>
                  </a:ext>
                </a:extLst>
              </p:cNvPr>
              <p:cNvSpPr txBox="1"/>
              <p:nvPr/>
            </p:nvSpPr>
            <p:spPr>
              <a:xfrm>
                <a:off x="7153791" y="5943165"/>
                <a:ext cx="1157468" cy="369332"/>
              </a:xfrm>
              <a:prstGeom prst="rect">
                <a:avLst/>
              </a:prstGeom>
              <a:solidFill>
                <a:schemeClr val="bg1"/>
              </a:solidFill>
            </p:spPr>
            <p:txBody>
              <a:bodyPr wrap="square" rtlCol="0">
                <a:spAutoFit/>
              </a:bodyPr>
              <a:lstStyle/>
              <a:p>
                <a:pPr algn="ctr"/>
                <a:r>
                  <a:rPr lang="en-US" b="1" dirty="0">
                    <a:solidFill>
                      <a:srgbClr val="156082"/>
                    </a:solidFill>
                  </a:rPr>
                  <a:t>HR</a:t>
                </a:r>
              </a:p>
            </p:txBody>
          </p:sp>
          <p:sp>
            <p:nvSpPr>
              <p:cNvPr id="20" name="TextBox 19">
                <a:extLst>
                  <a:ext uri="{FF2B5EF4-FFF2-40B4-BE49-F238E27FC236}">
                    <a16:creationId xmlns:a16="http://schemas.microsoft.com/office/drawing/2014/main" id="{F8399955-8F82-9034-20CE-CC3F11C4C968}"/>
                  </a:ext>
                </a:extLst>
              </p:cNvPr>
              <p:cNvSpPr txBox="1"/>
              <p:nvPr/>
            </p:nvSpPr>
            <p:spPr>
              <a:xfrm>
                <a:off x="8486613" y="5943166"/>
                <a:ext cx="1476313" cy="369332"/>
              </a:xfrm>
              <a:prstGeom prst="rect">
                <a:avLst/>
              </a:prstGeom>
              <a:solidFill>
                <a:schemeClr val="bg1"/>
              </a:solidFill>
            </p:spPr>
            <p:txBody>
              <a:bodyPr wrap="square" rtlCol="0">
                <a:spAutoFit/>
              </a:bodyPr>
              <a:lstStyle/>
              <a:p>
                <a:pPr algn="ctr"/>
                <a:r>
                  <a:rPr lang="en-US" b="1" dirty="0">
                    <a:solidFill>
                      <a:srgbClr val="156082"/>
                    </a:solidFill>
                  </a:rPr>
                  <a:t>R&amp;D</a:t>
                </a:r>
              </a:p>
            </p:txBody>
          </p:sp>
        </p:grpSp>
        <p:sp>
          <p:nvSpPr>
            <p:cNvPr id="22" name="Title 4">
              <a:extLst>
                <a:ext uri="{FF2B5EF4-FFF2-40B4-BE49-F238E27FC236}">
                  <a16:creationId xmlns:a16="http://schemas.microsoft.com/office/drawing/2014/main" id="{AF8B6F8B-DBBF-F385-3DC0-A87BA0DD5305}"/>
                </a:ext>
              </a:extLst>
            </p:cNvPr>
            <p:cNvSpPr txBox="1">
              <a:spLocks/>
            </p:cNvSpPr>
            <p:nvPr/>
          </p:nvSpPr>
          <p:spPr>
            <a:xfrm>
              <a:off x="6502701" y="1501646"/>
              <a:ext cx="4601308" cy="48762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solidFill>
                    <a:srgbClr val="156082"/>
                  </a:solidFill>
                  <a:latin typeface="+mn-lt"/>
                </a:rPr>
                <a:t>Monthly Income</a:t>
              </a:r>
            </a:p>
          </p:txBody>
        </p:sp>
      </p:grpSp>
      <p:cxnSp>
        <p:nvCxnSpPr>
          <p:cNvPr id="24" name="Straight Arrow Connector 23">
            <a:extLst>
              <a:ext uri="{FF2B5EF4-FFF2-40B4-BE49-F238E27FC236}">
                <a16:creationId xmlns:a16="http://schemas.microsoft.com/office/drawing/2014/main" id="{5D4F1D9C-8D77-D9B8-08D1-033D75330DA5}"/>
              </a:ext>
            </a:extLst>
          </p:cNvPr>
          <p:cNvCxnSpPr>
            <a:cxnSpLocks/>
          </p:cNvCxnSpPr>
          <p:nvPr/>
        </p:nvCxnSpPr>
        <p:spPr>
          <a:xfrm flipV="1">
            <a:off x="6092393" y="4982308"/>
            <a:ext cx="3966007" cy="445098"/>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6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AD842B2-3951-BB3B-CD61-451425065C53}"/>
              </a:ext>
            </a:extLst>
          </p:cNvPr>
          <p:cNvGrpSpPr/>
          <p:nvPr/>
        </p:nvGrpSpPr>
        <p:grpSpPr>
          <a:xfrm>
            <a:off x="4079586" y="1935515"/>
            <a:ext cx="3802034" cy="3680861"/>
            <a:chOff x="4008466" y="1935515"/>
            <a:chExt cx="3802034" cy="3680861"/>
          </a:xfrm>
        </p:grpSpPr>
        <p:pic>
          <p:nvPicPr>
            <p:cNvPr id="8" name="Picture 7">
              <a:extLst>
                <a:ext uri="{FF2B5EF4-FFF2-40B4-BE49-F238E27FC236}">
                  <a16:creationId xmlns:a16="http://schemas.microsoft.com/office/drawing/2014/main" id="{57A0C5FC-3A49-206F-D222-27E34F87FBA5}"/>
                </a:ext>
              </a:extLst>
            </p:cNvPr>
            <p:cNvPicPr>
              <a:picLocks noChangeAspect="1"/>
            </p:cNvPicPr>
            <p:nvPr/>
          </p:nvPicPr>
          <p:blipFill>
            <a:blip r:embed="rId3">
              <a:extLst>
                <a:ext uri="{28A0092B-C50C-407E-A947-70E740481C1C}">
                  <a14:useLocalDpi xmlns:a14="http://schemas.microsoft.com/office/drawing/2010/main" val="0"/>
                </a:ext>
              </a:extLst>
            </a:blip>
            <a:srcRect l="3684" r="12702" b="4431"/>
            <a:stretch/>
          </p:blipFill>
          <p:spPr>
            <a:xfrm>
              <a:off x="4119635" y="1935515"/>
              <a:ext cx="3690865" cy="3605868"/>
            </a:xfrm>
            <a:prstGeom prst="rect">
              <a:avLst/>
            </a:prstGeom>
          </p:spPr>
        </p:pic>
        <p:sp>
          <p:nvSpPr>
            <p:cNvPr id="14" name="TextBox 13">
              <a:extLst>
                <a:ext uri="{FF2B5EF4-FFF2-40B4-BE49-F238E27FC236}">
                  <a16:creationId xmlns:a16="http://schemas.microsoft.com/office/drawing/2014/main" id="{28F0D044-B26E-E485-274D-A2AEEDED8CC9}"/>
                </a:ext>
              </a:extLst>
            </p:cNvPr>
            <p:cNvSpPr txBox="1"/>
            <p:nvPr/>
          </p:nvSpPr>
          <p:spPr>
            <a:xfrm>
              <a:off x="4672330" y="5308599"/>
              <a:ext cx="1087120" cy="307777"/>
            </a:xfrm>
            <a:prstGeom prst="rect">
              <a:avLst/>
            </a:prstGeom>
            <a:solidFill>
              <a:schemeClr val="bg1"/>
            </a:solidFill>
          </p:spPr>
          <p:txBody>
            <a:bodyPr wrap="square" rtlCol="0">
              <a:spAutoFit/>
            </a:bodyPr>
            <a:lstStyle/>
            <a:p>
              <a:pPr algn="ctr"/>
              <a:r>
                <a:rPr lang="en-US" sz="1400" dirty="0">
                  <a:solidFill>
                    <a:srgbClr val="156082"/>
                  </a:solidFill>
                </a:rPr>
                <a:t>HR</a:t>
              </a:r>
            </a:p>
          </p:txBody>
        </p:sp>
        <p:sp>
          <p:nvSpPr>
            <p:cNvPr id="15" name="TextBox 14">
              <a:extLst>
                <a:ext uri="{FF2B5EF4-FFF2-40B4-BE49-F238E27FC236}">
                  <a16:creationId xmlns:a16="http://schemas.microsoft.com/office/drawing/2014/main" id="{0C693047-D7EB-C8E7-D984-C5F53982FD9A}"/>
                </a:ext>
              </a:extLst>
            </p:cNvPr>
            <p:cNvSpPr txBox="1"/>
            <p:nvPr/>
          </p:nvSpPr>
          <p:spPr>
            <a:xfrm>
              <a:off x="6241415" y="5308599"/>
              <a:ext cx="1087120" cy="307777"/>
            </a:xfrm>
            <a:prstGeom prst="rect">
              <a:avLst/>
            </a:prstGeom>
            <a:solidFill>
              <a:schemeClr val="bg1"/>
            </a:solidFill>
          </p:spPr>
          <p:txBody>
            <a:bodyPr wrap="square" rtlCol="0">
              <a:spAutoFit/>
            </a:bodyPr>
            <a:lstStyle/>
            <a:p>
              <a:pPr algn="ctr"/>
              <a:r>
                <a:rPr lang="en-US" sz="1400" dirty="0">
                  <a:solidFill>
                    <a:srgbClr val="156082"/>
                  </a:solidFill>
                </a:rPr>
                <a:t>Manager</a:t>
              </a:r>
            </a:p>
          </p:txBody>
        </p:sp>
        <p:sp>
          <p:nvSpPr>
            <p:cNvPr id="31" name="TextBox 30">
              <a:extLst>
                <a:ext uri="{FF2B5EF4-FFF2-40B4-BE49-F238E27FC236}">
                  <a16:creationId xmlns:a16="http://schemas.microsoft.com/office/drawing/2014/main" id="{40D8AB2B-92A4-75DE-A62B-96C659BD57D6}"/>
                </a:ext>
              </a:extLst>
            </p:cNvPr>
            <p:cNvSpPr txBox="1"/>
            <p:nvPr/>
          </p:nvSpPr>
          <p:spPr>
            <a:xfrm rot="16200000">
              <a:off x="3867947" y="3300234"/>
              <a:ext cx="465704" cy="184666"/>
            </a:xfrm>
            <a:prstGeom prst="rect">
              <a:avLst/>
            </a:prstGeom>
            <a:solidFill>
              <a:schemeClr val="bg1"/>
            </a:solidFill>
          </p:spPr>
          <p:txBody>
            <a:bodyPr wrap="square" lIns="0" tIns="0" rIns="0" bIns="0" rtlCol="0">
              <a:spAutoFit/>
            </a:bodyPr>
            <a:lstStyle/>
            <a:p>
              <a:pPr algn="ctr"/>
              <a:r>
                <a:rPr lang="en-US" sz="1200" b="1" dirty="0">
                  <a:solidFill>
                    <a:srgbClr val="156082"/>
                  </a:solidFill>
                </a:rPr>
                <a:t>Count</a:t>
              </a:r>
            </a:p>
          </p:txBody>
        </p:sp>
      </p:grpSp>
      <p:grpSp>
        <p:nvGrpSpPr>
          <p:cNvPr id="37" name="Group 36">
            <a:extLst>
              <a:ext uri="{FF2B5EF4-FFF2-40B4-BE49-F238E27FC236}">
                <a16:creationId xmlns:a16="http://schemas.microsoft.com/office/drawing/2014/main" id="{7374ABED-7B4C-081C-DCA0-2414A85FAFB6}"/>
              </a:ext>
            </a:extLst>
          </p:cNvPr>
          <p:cNvGrpSpPr/>
          <p:nvPr/>
        </p:nvGrpSpPr>
        <p:grpSpPr>
          <a:xfrm>
            <a:off x="8044180" y="1730762"/>
            <a:ext cx="3934460" cy="3951593"/>
            <a:chOff x="7810500" y="1730762"/>
            <a:chExt cx="3934460" cy="3951593"/>
          </a:xfrm>
        </p:grpSpPr>
        <p:pic>
          <p:nvPicPr>
            <p:cNvPr id="10" name="Picture 9">
              <a:extLst>
                <a:ext uri="{FF2B5EF4-FFF2-40B4-BE49-F238E27FC236}">
                  <a16:creationId xmlns:a16="http://schemas.microsoft.com/office/drawing/2014/main" id="{822C59E7-4AFA-4BD5-6578-0BE1DBF7DE6B}"/>
                </a:ext>
              </a:extLst>
            </p:cNvPr>
            <p:cNvPicPr>
              <a:picLocks noChangeAspect="1"/>
            </p:cNvPicPr>
            <p:nvPr/>
          </p:nvPicPr>
          <p:blipFill>
            <a:blip r:embed="rId4">
              <a:extLst>
                <a:ext uri="{28A0092B-C50C-407E-A947-70E740481C1C}">
                  <a14:useLocalDpi xmlns:a14="http://schemas.microsoft.com/office/drawing/2010/main" val="0"/>
                </a:ext>
              </a:extLst>
            </a:blip>
            <a:srcRect l="3668" r="12366" b="8726"/>
            <a:stretch/>
          </p:blipFill>
          <p:spPr>
            <a:xfrm>
              <a:off x="7810500" y="1730762"/>
              <a:ext cx="3934460" cy="3655669"/>
            </a:xfrm>
            <a:prstGeom prst="rect">
              <a:avLst/>
            </a:prstGeom>
          </p:spPr>
        </p:pic>
        <p:sp>
          <p:nvSpPr>
            <p:cNvPr id="18" name="TextBox 17">
              <a:extLst>
                <a:ext uri="{FF2B5EF4-FFF2-40B4-BE49-F238E27FC236}">
                  <a16:creationId xmlns:a16="http://schemas.microsoft.com/office/drawing/2014/main" id="{8F6E2A64-1116-2159-5F85-CA1C4DF17CC8}"/>
                </a:ext>
              </a:extLst>
            </p:cNvPr>
            <p:cNvSpPr txBox="1"/>
            <p:nvPr/>
          </p:nvSpPr>
          <p:spPr>
            <a:xfrm>
              <a:off x="8744066" y="5359190"/>
              <a:ext cx="486081" cy="323165"/>
            </a:xfrm>
            <a:prstGeom prst="rect">
              <a:avLst/>
            </a:prstGeom>
            <a:solidFill>
              <a:schemeClr val="bg1"/>
            </a:solidFill>
          </p:spPr>
          <p:txBody>
            <a:bodyPr wrap="square" lIns="0" tIns="0" rIns="0" bIns="0" rtlCol="0">
              <a:spAutoFit/>
            </a:bodyPr>
            <a:lstStyle/>
            <a:p>
              <a:pPr algn="ctr"/>
              <a:r>
                <a:rPr lang="en-US" sz="1050" dirty="0">
                  <a:solidFill>
                    <a:srgbClr val="156082"/>
                  </a:solidFill>
                </a:rPr>
                <a:t>Lab Tech</a:t>
              </a:r>
            </a:p>
          </p:txBody>
        </p:sp>
        <p:sp>
          <p:nvSpPr>
            <p:cNvPr id="16" name="TextBox 15">
              <a:extLst>
                <a:ext uri="{FF2B5EF4-FFF2-40B4-BE49-F238E27FC236}">
                  <a16:creationId xmlns:a16="http://schemas.microsoft.com/office/drawing/2014/main" id="{8F778EBE-8236-A71C-7F90-C1DC767854E9}"/>
                </a:ext>
              </a:extLst>
            </p:cNvPr>
            <p:cNvSpPr txBox="1"/>
            <p:nvPr/>
          </p:nvSpPr>
          <p:spPr>
            <a:xfrm>
              <a:off x="8065038" y="5359190"/>
              <a:ext cx="675984" cy="323165"/>
            </a:xfrm>
            <a:prstGeom prst="rect">
              <a:avLst/>
            </a:prstGeom>
            <a:solidFill>
              <a:schemeClr val="bg1"/>
            </a:solidFill>
          </p:spPr>
          <p:txBody>
            <a:bodyPr wrap="square" lIns="0" tIns="0" rIns="0" bIns="0" rtlCol="0">
              <a:spAutoFit/>
            </a:bodyPr>
            <a:lstStyle/>
            <a:p>
              <a:pPr algn="ctr"/>
              <a:r>
                <a:rPr lang="en-US" sz="1050" dirty="0">
                  <a:solidFill>
                    <a:srgbClr val="156082"/>
                  </a:solidFill>
                </a:rPr>
                <a:t>Healthcare Rep</a:t>
              </a:r>
            </a:p>
          </p:txBody>
        </p:sp>
        <p:sp>
          <p:nvSpPr>
            <p:cNvPr id="19" name="TextBox 18">
              <a:extLst>
                <a:ext uri="{FF2B5EF4-FFF2-40B4-BE49-F238E27FC236}">
                  <a16:creationId xmlns:a16="http://schemas.microsoft.com/office/drawing/2014/main" id="{4FD9E754-F412-D4E3-F83E-24F4F7CB99A2}"/>
                </a:ext>
              </a:extLst>
            </p:cNvPr>
            <p:cNvSpPr txBox="1"/>
            <p:nvPr/>
          </p:nvSpPr>
          <p:spPr>
            <a:xfrm>
              <a:off x="9197218" y="5359190"/>
              <a:ext cx="711633" cy="161583"/>
            </a:xfrm>
            <a:prstGeom prst="rect">
              <a:avLst/>
            </a:prstGeom>
            <a:solidFill>
              <a:schemeClr val="bg1"/>
            </a:solidFill>
          </p:spPr>
          <p:txBody>
            <a:bodyPr wrap="square" lIns="0" tIns="0" rIns="0" bIns="0" rtlCol="0">
              <a:spAutoFit/>
            </a:bodyPr>
            <a:lstStyle/>
            <a:p>
              <a:pPr algn="ctr"/>
              <a:r>
                <a:rPr lang="en-US" sz="1050" dirty="0">
                  <a:solidFill>
                    <a:srgbClr val="156082"/>
                  </a:solidFill>
                </a:rPr>
                <a:t>Manager</a:t>
              </a:r>
            </a:p>
          </p:txBody>
        </p:sp>
        <p:sp>
          <p:nvSpPr>
            <p:cNvPr id="21" name="TextBox 20">
              <a:extLst>
                <a:ext uri="{FF2B5EF4-FFF2-40B4-BE49-F238E27FC236}">
                  <a16:creationId xmlns:a16="http://schemas.microsoft.com/office/drawing/2014/main" id="{4DB073BA-4053-6B77-8B7D-380BBE8D13D1}"/>
                </a:ext>
              </a:extLst>
            </p:cNvPr>
            <p:cNvSpPr txBox="1"/>
            <p:nvPr/>
          </p:nvSpPr>
          <p:spPr>
            <a:xfrm>
              <a:off x="10426812" y="5359190"/>
              <a:ext cx="572348" cy="323165"/>
            </a:xfrm>
            <a:prstGeom prst="rect">
              <a:avLst/>
            </a:prstGeom>
            <a:solidFill>
              <a:schemeClr val="bg1"/>
            </a:solidFill>
          </p:spPr>
          <p:txBody>
            <a:bodyPr wrap="square" lIns="0" tIns="0" rIns="0" bIns="0" rtlCol="0">
              <a:spAutoFit/>
            </a:bodyPr>
            <a:lstStyle/>
            <a:p>
              <a:pPr algn="ctr"/>
              <a:r>
                <a:rPr lang="en-US" sz="1050" dirty="0">
                  <a:solidFill>
                    <a:srgbClr val="156082"/>
                  </a:solidFill>
                </a:rPr>
                <a:t>Research Director</a:t>
              </a:r>
            </a:p>
          </p:txBody>
        </p:sp>
        <p:sp>
          <p:nvSpPr>
            <p:cNvPr id="20" name="TextBox 19">
              <a:extLst>
                <a:ext uri="{FF2B5EF4-FFF2-40B4-BE49-F238E27FC236}">
                  <a16:creationId xmlns:a16="http://schemas.microsoft.com/office/drawing/2014/main" id="{2D964B27-294E-4BC9-99A2-D7323CE0A4D3}"/>
                </a:ext>
              </a:extLst>
            </p:cNvPr>
            <p:cNvSpPr txBox="1"/>
            <p:nvPr/>
          </p:nvSpPr>
          <p:spPr>
            <a:xfrm>
              <a:off x="9874885" y="5359190"/>
              <a:ext cx="526415" cy="323165"/>
            </a:xfrm>
            <a:prstGeom prst="rect">
              <a:avLst/>
            </a:prstGeom>
            <a:solidFill>
              <a:schemeClr val="bg1"/>
            </a:solidFill>
          </p:spPr>
          <p:txBody>
            <a:bodyPr wrap="square" lIns="0" tIns="0" rIns="0" bIns="0" rtlCol="0">
              <a:spAutoFit/>
            </a:bodyPr>
            <a:lstStyle/>
            <a:p>
              <a:pPr algn="ctr"/>
              <a:r>
                <a:rPr lang="en-US" sz="1050" dirty="0">
                  <a:solidFill>
                    <a:srgbClr val="156082"/>
                  </a:solidFill>
                </a:rPr>
                <a:t>Manuf. Director</a:t>
              </a:r>
            </a:p>
          </p:txBody>
        </p:sp>
        <p:sp>
          <p:nvSpPr>
            <p:cNvPr id="22" name="TextBox 21">
              <a:extLst>
                <a:ext uri="{FF2B5EF4-FFF2-40B4-BE49-F238E27FC236}">
                  <a16:creationId xmlns:a16="http://schemas.microsoft.com/office/drawing/2014/main" id="{4BA1E827-0427-E279-7CC3-07F2A181F075}"/>
                </a:ext>
              </a:extLst>
            </p:cNvPr>
            <p:cNvSpPr txBox="1"/>
            <p:nvPr/>
          </p:nvSpPr>
          <p:spPr>
            <a:xfrm>
              <a:off x="11002970" y="5359190"/>
              <a:ext cx="572348" cy="323165"/>
            </a:xfrm>
            <a:prstGeom prst="rect">
              <a:avLst/>
            </a:prstGeom>
            <a:solidFill>
              <a:schemeClr val="bg1"/>
            </a:solidFill>
          </p:spPr>
          <p:txBody>
            <a:bodyPr wrap="square" lIns="0" tIns="0" rIns="0" bIns="0" rtlCol="0">
              <a:spAutoFit/>
            </a:bodyPr>
            <a:lstStyle/>
            <a:p>
              <a:pPr algn="ctr"/>
              <a:r>
                <a:rPr lang="en-US" sz="1050" dirty="0">
                  <a:solidFill>
                    <a:srgbClr val="156082"/>
                  </a:solidFill>
                </a:rPr>
                <a:t>Research Scientist</a:t>
              </a:r>
            </a:p>
          </p:txBody>
        </p:sp>
        <p:sp>
          <p:nvSpPr>
            <p:cNvPr id="32" name="TextBox 31">
              <a:extLst>
                <a:ext uri="{FF2B5EF4-FFF2-40B4-BE49-F238E27FC236}">
                  <a16:creationId xmlns:a16="http://schemas.microsoft.com/office/drawing/2014/main" id="{F74B5B38-F557-CA94-1643-F2B50E2D5389}"/>
                </a:ext>
              </a:extLst>
            </p:cNvPr>
            <p:cNvSpPr txBox="1"/>
            <p:nvPr/>
          </p:nvSpPr>
          <p:spPr>
            <a:xfrm rot="16200000">
              <a:off x="7694351" y="3300233"/>
              <a:ext cx="465704" cy="184666"/>
            </a:xfrm>
            <a:prstGeom prst="rect">
              <a:avLst/>
            </a:prstGeom>
            <a:solidFill>
              <a:schemeClr val="bg1"/>
            </a:solidFill>
          </p:spPr>
          <p:txBody>
            <a:bodyPr wrap="square" lIns="0" tIns="0" rIns="0" bIns="0" rtlCol="0">
              <a:spAutoFit/>
            </a:bodyPr>
            <a:lstStyle/>
            <a:p>
              <a:pPr algn="ctr"/>
              <a:r>
                <a:rPr lang="en-US" sz="1200" b="1" dirty="0">
                  <a:solidFill>
                    <a:srgbClr val="156082"/>
                  </a:solidFill>
                </a:rPr>
                <a:t>Count</a:t>
              </a:r>
            </a:p>
          </p:txBody>
        </p:sp>
      </p:grpSp>
      <p:grpSp>
        <p:nvGrpSpPr>
          <p:cNvPr id="39" name="Group 38">
            <a:extLst>
              <a:ext uri="{FF2B5EF4-FFF2-40B4-BE49-F238E27FC236}">
                <a16:creationId xmlns:a16="http://schemas.microsoft.com/office/drawing/2014/main" id="{5BFC1360-D2A5-644A-5A63-0537EFE0A0EA}"/>
              </a:ext>
            </a:extLst>
          </p:cNvPr>
          <p:cNvGrpSpPr/>
          <p:nvPr/>
        </p:nvGrpSpPr>
        <p:grpSpPr>
          <a:xfrm>
            <a:off x="103348" y="2065422"/>
            <a:ext cx="3935302" cy="3550955"/>
            <a:chOff x="32228" y="2065422"/>
            <a:chExt cx="3935302" cy="3550955"/>
          </a:xfrm>
        </p:grpSpPr>
        <p:pic>
          <p:nvPicPr>
            <p:cNvPr id="3" name="Picture 2">
              <a:extLst>
                <a:ext uri="{FF2B5EF4-FFF2-40B4-BE49-F238E27FC236}">
                  <a16:creationId xmlns:a16="http://schemas.microsoft.com/office/drawing/2014/main" id="{81A45B7D-E745-DA10-2E4B-E4AB0A79A0E7}"/>
                </a:ext>
              </a:extLst>
            </p:cNvPr>
            <p:cNvPicPr>
              <a:picLocks noChangeAspect="1"/>
            </p:cNvPicPr>
            <p:nvPr/>
          </p:nvPicPr>
          <p:blipFill>
            <a:blip r:embed="rId5"/>
            <a:srcRect l="3700" t="5909" r="12808" b="4271"/>
            <a:stretch/>
          </p:blipFill>
          <p:spPr>
            <a:xfrm>
              <a:off x="193040" y="2065422"/>
              <a:ext cx="3774490" cy="3470869"/>
            </a:xfrm>
            <a:prstGeom prst="rect">
              <a:avLst/>
            </a:prstGeom>
          </p:spPr>
        </p:pic>
        <p:sp>
          <p:nvSpPr>
            <p:cNvPr id="9" name="TextBox 8">
              <a:extLst>
                <a:ext uri="{FF2B5EF4-FFF2-40B4-BE49-F238E27FC236}">
                  <a16:creationId xmlns:a16="http://schemas.microsoft.com/office/drawing/2014/main" id="{144579F9-FFE6-7134-C61E-03C84F99B3E0}"/>
                </a:ext>
              </a:extLst>
            </p:cNvPr>
            <p:cNvSpPr txBox="1"/>
            <p:nvPr/>
          </p:nvSpPr>
          <p:spPr>
            <a:xfrm>
              <a:off x="530860" y="5308600"/>
              <a:ext cx="1087120" cy="307777"/>
            </a:xfrm>
            <a:prstGeom prst="rect">
              <a:avLst/>
            </a:prstGeom>
            <a:solidFill>
              <a:schemeClr val="bg1"/>
            </a:solidFill>
          </p:spPr>
          <p:txBody>
            <a:bodyPr wrap="square" rtlCol="0">
              <a:spAutoFit/>
            </a:bodyPr>
            <a:lstStyle/>
            <a:p>
              <a:pPr algn="ctr"/>
              <a:r>
                <a:rPr lang="en-US" sz="1400" dirty="0">
                  <a:solidFill>
                    <a:srgbClr val="156082"/>
                  </a:solidFill>
                </a:rPr>
                <a:t>Manager</a:t>
              </a:r>
            </a:p>
          </p:txBody>
        </p:sp>
        <p:sp>
          <p:nvSpPr>
            <p:cNvPr id="12" name="TextBox 11">
              <a:extLst>
                <a:ext uri="{FF2B5EF4-FFF2-40B4-BE49-F238E27FC236}">
                  <a16:creationId xmlns:a16="http://schemas.microsoft.com/office/drawing/2014/main" id="{427B3F24-3A99-8C78-AF8F-2F20E794F6D4}"/>
                </a:ext>
              </a:extLst>
            </p:cNvPr>
            <p:cNvSpPr txBox="1"/>
            <p:nvPr/>
          </p:nvSpPr>
          <p:spPr>
            <a:xfrm>
              <a:off x="1617980" y="5308600"/>
              <a:ext cx="1087120" cy="307777"/>
            </a:xfrm>
            <a:prstGeom prst="rect">
              <a:avLst/>
            </a:prstGeom>
            <a:solidFill>
              <a:schemeClr val="bg1"/>
            </a:solidFill>
          </p:spPr>
          <p:txBody>
            <a:bodyPr wrap="square" rtlCol="0">
              <a:spAutoFit/>
            </a:bodyPr>
            <a:lstStyle/>
            <a:p>
              <a:pPr algn="ctr"/>
              <a:r>
                <a:rPr lang="en-US" sz="1400" dirty="0">
                  <a:solidFill>
                    <a:srgbClr val="156082"/>
                  </a:solidFill>
                </a:rPr>
                <a:t>Sales Exec</a:t>
              </a:r>
            </a:p>
          </p:txBody>
        </p:sp>
        <p:sp>
          <p:nvSpPr>
            <p:cNvPr id="13" name="TextBox 12">
              <a:extLst>
                <a:ext uri="{FF2B5EF4-FFF2-40B4-BE49-F238E27FC236}">
                  <a16:creationId xmlns:a16="http://schemas.microsoft.com/office/drawing/2014/main" id="{E68B51D2-3D4E-80FA-2160-F047B3F9904C}"/>
                </a:ext>
              </a:extLst>
            </p:cNvPr>
            <p:cNvSpPr txBox="1"/>
            <p:nvPr/>
          </p:nvSpPr>
          <p:spPr>
            <a:xfrm>
              <a:off x="2705100" y="5308600"/>
              <a:ext cx="1087120" cy="307777"/>
            </a:xfrm>
            <a:prstGeom prst="rect">
              <a:avLst/>
            </a:prstGeom>
            <a:solidFill>
              <a:schemeClr val="bg1"/>
            </a:solidFill>
          </p:spPr>
          <p:txBody>
            <a:bodyPr wrap="square" rtlCol="0">
              <a:spAutoFit/>
            </a:bodyPr>
            <a:lstStyle/>
            <a:p>
              <a:pPr algn="ctr"/>
              <a:r>
                <a:rPr lang="en-US" sz="1400" dirty="0">
                  <a:solidFill>
                    <a:srgbClr val="156082"/>
                  </a:solidFill>
                </a:rPr>
                <a:t>Sales Rep</a:t>
              </a:r>
            </a:p>
          </p:txBody>
        </p:sp>
        <p:sp>
          <p:nvSpPr>
            <p:cNvPr id="33" name="TextBox 32">
              <a:extLst>
                <a:ext uri="{FF2B5EF4-FFF2-40B4-BE49-F238E27FC236}">
                  <a16:creationId xmlns:a16="http://schemas.microsoft.com/office/drawing/2014/main" id="{17BCF335-DB47-C289-2977-43B7789DE8C4}"/>
                </a:ext>
              </a:extLst>
            </p:cNvPr>
            <p:cNvSpPr txBox="1"/>
            <p:nvPr/>
          </p:nvSpPr>
          <p:spPr>
            <a:xfrm rot="16200000">
              <a:off x="-108291" y="3298530"/>
              <a:ext cx="465704" cy="184666"/>
            </a:xfrm>
            <a:prstGeom prst="rect">
              <a:avLst/>
            </a:prstGeom>
            <a:solidFill>
              <a:schemeClr val="bg1"/>
            </a:solidFill>
          </p:spPr>
          <p:txBody>
            <a:bodyPr wrap="square" lIns="0" tIns="0" rIns="0" bIns="0" rtlCol="0">
              <a:spAutoFit/>
            </a:bodyPr>
            <a:lstStyle/>
            <a:p>
              <a:pPr algn="ctr"/>
              <a:r>
                <a:rPr lang="en-US" sz="1200" b="1" dirty="0">
                  <a:solidFill>
                    <a:srgbClr val="156082"/>
                  </a:solidFill>
                </a:rPr>
                <a:t>Count</a:t>
              </a:r>
            </a:p>
          </p:txBody>
        </p:sp>
      </p:grpSp>
      <p:sp>
        <p:nvSpPr>
          <p:cNvPr id="34" name="TextBox 33">
            <a:extLst>
              <a:ext uri="{FF2B5EF4-FFF2-40B4-BE49-F238E27FC236}">
                <a16:creationId xmlns:a16="http://schemas.microsoft.com/office/drawing/2014/main" id="{C5C5E565-BEB1-7E70-100C-806D5295E5E7}"/>
              </a:ext>
            </a:extLst>
          </p:cNvPr>
          <p:cNvSpPr txBox="1"/>
          <p:nvPr/>
        </p:nvSpPr>
        <p:spPr>
          <a:xfrm>
            <a:off x="1189488" y="1496074"/>
            <a:ext cx="1462445" cy="369332"/>
          </a:xfrm>
          <a:prstGeom prst="rect">
            <a:avLst/>
          </a:prstGeom>
          <a:solidFill>
            <a:schemeClr val="bg1"/>
          </a:solidFill>
        </p:spPr>
        <p:txBody>
          <a:bodyPr wrap="square" lIns="0" tIns="0" rIns="0" bIns="0" rtlCol="0">
            <a:spAutoFit/>
          </a:bodyPr>
          <a:lstStyle/>
          <a:p>
            <a:pPr algn="ctr"/>
            <a:r>
              <a:rPr lang="en-US" sz="2400" b="1" dirty="0">
                <a:solidFill>
                  <a:srgbClr val="156082"/>
                </a:solidFill>
              </a:rPr>
              <a:t>Sales</a:t>
            </a:r>
          </a:p>
        </p:txBody>
      </p:sp>
      <p:pic>
        <p:nvPicPr>
          <p:cNvPr id="7" name="Picture 6">
            <a:extLst>
              <a:ext uri="{FF2B5EF4-FFF2-40B4-BE49-F238E27FC236}">
                <a16:creationId xmlns:a16="http://schemas.microsoft.com/office/drawing/2014/main" id="{031147DB-EBA5-0263-C537-8FA358D407F6}"/>
              </a:ext>
            </a:extLst>
          </p:cNvPr>
          <p:cNvPicPr>
            <a:picLocks noChangeAspect="1"/>
          </p:cNvPicPr>
          <p:nvPr/>
        </p:nvPicPr>
        <p:blipFill>
          <a:blip r:embed="rId4">
            <a:extLst>
              <a:ext uri="{28A0092B-C50C-407E-A947-70E740481C1C}">
                <a14:useLocalDpi xmlns:a14="http://schemas.microsoft.com/office/drawing/2010/main" val="0"/>
              </a:ext>
            </a:extLst>
          </a:blip>
          <a:srcRect l="87634" t="38604" b="44154"/>
          <a:stretch/>
        </p:blipFill>
        <p:spPr>
          <a:xfrm>
            <a:off x="6726520" y="1980593"/>
            <a:ext cx="926768" cy="1104504"/>
          </a:xfrm>
          <a:prstGeom prst="rect">
            <a:avLst/>
          </a:prstGeom>
        </p:spPr>
      </p:pic>
      <p:sp>
        <p:nvSpPr>
          <p:cNvPr id="35" name="TextBox 34">
            <a:extLst>
              <a:ext uri="{FF2B5EF4-FFF2-40B4-BE49-F238E27FC236}">
                <a16:creationId xmlns:a16="http://schemas.microsoft.com/office/drawing/2014/main" id="{569377F3-1026-F3FD-00F2-F6C55F7A29AB}"/>
              </a:ext>
            </a:extLst>
          </p:cNvPr>
          <p:cNvSpPr txBox="1"/>
          <p:nvPr/>
        </p:nvSpPr>
        <p:spPr>
          <a:xfrm>
            <a:off x="4230589" y="1496074"/>
            <a:ext cx="3626662" cy="369332"/>
          </a:xfrm>
          <a:prstGeom prst="rect">
            <a:avLst/>
          </a:prstGeom>
          <a:solidFill>
            <a:schemeClr val="bg1"/>
          </a:solidFill>
        </p:spPr>
        <p:txBody>
          <a:bodyPr wrap="square" lIns="0" tIns="0" rIns="0" bIns="0" rtlCol="0">
            <a:spAutoFit/>
          </a:bodyPr>
          <a:lstStyle/>
          <a:p>
            <a:pPr algn="ctr"/>
            <a:r>
              <a:rPr lang="en-US" sz="2400" b="1" dirty="0">
                <a:solidFill>
                  <a:srgbClr val="156082"/>
                </a:solidFill>
              </a:rPr>
              <a:t>Human Resources</a:t>
            </a:r>
          </a:p>
        </p:txBody>
      </p:sp>
      <p:sp>
        <p:nvSpPr>
          <p:cNvPr id="36" name="TextBox 35">
            <a:extLst>
              <a:ext uri="{FF2B5EF4-FFF2-40B4-BE49-F238E27FC236}">
                <a16:creationId xmlns:a16="http://schemas.microsoft.com/office/drawing/2014/main" id="{25F28747-8D21-855A-43F7-B417E7D4248B}"/>
              </a:ext>
            </a:extLst>
          </p:cNvPr>
          <p:cNvSpPr txBox="1"/>
          <p:nvPr/>
        </p:nvSpPr>
        <p:spPr>
          <a:xfrm>
            <a:off x="8119340" y="1496074"/>
            <a:ext cx="3626662" cy="369332"/>
          </a:xfrm>
          <a:prstGeom prst="rect">
            <a:avLst/>
          </a:prstGeom>
          <a:noFill/>
        </p:spPr>
        <p:txBody>
          <a:bodyPr wrap="square" lIns="0" tIns="0" rIns="0" bIns="0" rtlCol="0">
            <a:spAutoFit/>
          </a:bodyPr>
          <a:lstStyle/>
          <a:p>
            <a:pPr algn="ctr"/>
            <a:r>
              <a:rPr lang="en-US" sz="2400" b="1" dirty="0">
                <a:solidFill>
                  <a:srgbClr val="156082"/>
                </a:solidFill>
              </a:rPr>
              <a:t>Research &amp; Development</a:t>
            </a:r>
          </a:p>
        </p:txBody>
      </p:sp>
      <p:cxnSp>
        <p:nvCxnSpPr>
          <p:cNvPr id="25" name="Straight Connector 24">
            <a:extLst>
              <a:ext uri="{FF2B5EF4-FFF2-40B4-BE49-F238E27FC236}">
                <a16:creationId xmlns:a16="http://schemas.microsoft.com/office/drawing/2014/main" id="{1F1223BF-6D3A-BBBC-65F2-30F5EB877F57}"/>
              </a:ext>
            </a:extLst>
          </p:cNvPr>
          <p:cNvCxnSpPr>
            <a:cxnSpLocks/>
          </p:cNvCxnSpPr>
          <p:nvPr/>
        </p:nvCxnSpPr>
        <p:spPr>
          <a:xfrm>
            <a:off x="7881620" y="731520"/>
            <a:ext cx="0" cy="6126480"/>
          </a:xfrm>
          <a:prstGeom prst="line">
            <a:avLst/>
          </a:prstGeom>
          <a:ln>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05B91FB-DE3B-FA21-544D-2A13CB0E1B3E}"/>
              </a:ext>
            </a:extLst>
          </p:cNvPr>
          <p:cNvCxnSpPr>
            <a:cxnSpLocks/>
          </p:cNvCxnSpPr>
          <p:nvPr/>
        </p:nvCxnSpPr>
        <p:spPr>
          <a:xfrm>
            <a:off x="4038650" y="934720"/>
            <a:ext cx="0" cy="5923280"/>
          </a:xfrm>
          <a:prstGeom prst="line">
            <a:avLst/>
          </a:prstGeom>
          <a:ln>
            <a:solidFill>
              <a:schemeClr val="accent1">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52A0F29-A4E9-588F-5F7E-26DD94787C7E}"/>
              </a:ext>
            </a:extLst>
          </p:cNvPr>
          <p:cNvSpPr txBox="1"/>
          <p:nvPr/>
        </p:nvSpPr>
        <p:spPr>
          <a:xfrm>
            <a:off x="0" y="6011575"/>
            <a:ext cx="7089732" cy="830997"/>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rPr>
              <a:t>Sales Executive and Research Scientist had the highest rates of attrition</a:t>
            </a:r>
          </a:p>
        </p:txBody>
      </p:sp>
      <p:sp>
        <p:nvSpPr>
          <p:cNvPr id="4" name="Rectangle 3">
            <a:extLst>
              <a:ext uri="{FF2B5EF4-FFF2-40B4-BE49-F238E27FC236}">
                <a16:creationId xmlns:a16="http://schemas.microsoft.com/office/drawing/2014/main" id="{A1A95919-E927-0B96-BC7B-2E4F30BDE791}"/>
              </a:ext>
            </a:extLst>
          </p:cNvPr>
          <p:cNvSpPr/>
          <p:nvPr/>
        </p:nvSpPr>
        <p:spPr>
          <a:xfrm>
            <a:off x="0" y="0"/>
            <a:ext cx="12192000" cy="14277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42" name="Rectangle 41">
            <a:extLst>
              <a:ext uri="{FF2B5EF4-FFF2-40B4-BE49-F238E27FC236}">
                <a16:creationId xmlns:a16="http://schemas.microsoft.com/office/drawing/2014/main" id="{B408AFAD-3843-D933-DF76-29DA9C688A4F}"/>
              </a:ext>
            </a:extLst>
          </p:cNvPr>
          <p:cNvSpPr/>
          <p:nvPr/>
        </p:nvSpPr>
        <p:spPr>
          <a:xfrm>
            <a:off x="1663588" y="2065422"/>
            <a:ext cx="1099871" cy="3616933"/>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45DC6D3-B03D-59C6-AD6A-783B17F2FABC}"/>
              </a:ext>
            </a:extLst>
          </p:cNvPr>
          <p:cNvSpPr/>
          <p:nvPr/>
        </p:nvSpPr>
        <p:spPr>
          <a:xfrm>
            <a:off x="11232841" y="1808480"/>
            <a:ext cx="579967" cy="3873875"/>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B47B95C6-E3AC-7E41-51D2-CD26BDF67E8C}"/>
              </a:ext>
            </a:extLst>
          </p:cNvPr>
          <p:cNvPicPr>
            <a:picLocks noChangeAspect="1"/>
          </p:cNvPicPr>
          <p:nvPr/>
        </p:nvPicPr>
        <p:blipFill>
          <a:blip r:embed="rId4">
            <a:extLst>
              <a:ext uri="{28A0092B-C50C-407E-A947-70E740481C1C}">
                <a14:useLocalDpi xmlns:a14="http://schemas.microsoft.com/office/drawing/2010/main" val="0"/>
              </a:ext>
            </a:extLst>
          </a:blip>
          <a:srcRect l="87634" t="38604" b="44154"/>
          <a:stretch/>
        </p:blipFill>
        <p:spPr>
          <a:xfrm>
            <a:off x="3013291" y="2079392"/>
            <a:ext cx="926768" cy="1104504"/>
          </a:xfrm>
          <a:prstGeom prst="rect">
            <a:avLst/>
          </a:prstGeom>
        </p:spPr>
      </p:pic>
      <p:sp>
        <p:nvSpPr>
          <p:cNvPr id="47" name="Title 4">
            <a:extLst>
              <a:ext uri="{FF2B5EF4-FFF2-40B4-BE49-F238E27FC236}">
                <a16:creationId xmlns:a16="http://schemas.microsoft.com/office/drawing/2014/main" id="{E009072C-E601-1BA2-E8F3-503BE859EA58}"/>
              </a:ext>
            </a:extLst>
          </p:cNvPr>
          <p:cNvSpPr txBox="1">
            <a:spLocks/>
          </p:cNvSpPr>
          <p:nvPr/>
        </p:nvSpPr>
        <p:spPr>
          <a:xfrm>
            <a:off x="990600" y="301416"/>
            <a:ext cx="10515600" cy="1129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800" b="1" spc="300">
                <a:solidFill>
                  <a:schemeClr val="bg1"/>
                </a:solidFill>
              </a:rPr>
              <a:t>Trends by Department</a:t>
            </a:r>
            <a:endParaRPr lang="en-US" sz="4800" b="1" spc="300" dirty="0">
              <a:solidFill>
                <a:schemeClr val="bg1"/>
              </a:solidFill>
            </a:endParaRPr>
          </a:p>
        </p:txBody>
      </p:sp>
    </p:spTree>
    <p:extLst>
      <p:ext uri="{BB962C8B-B14F-4D97-AF65-F5344CB8AC3E}">
        <p14:creationId xmlns:p14="http://schemas.microsoft.com/office/powerpoint/2010/main" val="337137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2" grpId="0" animBg="1"/>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95919-E927-0B96-BC7B-2E4F30BDE791}"/>
              </a:ext>
            </a:extLst>
          </p:cNvPr>
          <p:cNvSpPr/>
          <p:nvPr/>
        </p:nvSpPr>
        <p:spPr>
          <a:xfrm>
            <a:off x="0" y="-1"/>
            <a:ext cx="12192000" cy="4427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909B6240-868A-9345-21D2-94A2BFF78B41}"/>
              </a:ext>
            </a:extLst>
          </p:cNvPr>
          <p:cNvSpPr>
            <a:spLocks noGrp="1"/>
          </p:cNvSpPr>
          <p:nvPr>
            <p:ph type="title"/>
          </p:nvPr>
        </p:nvSpPr>
        <p:spPr>
          <a:xfrm>
            <a:off x="838200" y="3121692"/>
            <a:ext cx="10515600" cy="1305928"/>
          </a:xfrm>
        </p:spPr>
        <p:txBody>
          <a:bodyPr/>
          <a:lstStyle/>
          <a:p>
            <a:pPr algn="ctr"/>
            <a:r>
              <a:rPr lang="en-US" b="1" dirty="0">
                <a:solidFill>
                  <a:schemeClr val="bg1"/>
                </a:solidFill>
              </a:rPr>
              <a:t>Prediction Modeling</a:t>
            </a:r>
          </a:p>
        </p:txBody>
      </p:sp>
      <p:sp>
        <p:nvSpPr>
          <p:cNvPr id="3" name="Title 1">
            <a:extLst>
              <a:ext uri="{FF2B5EF4-FFF2-40B4-BE49-F238E27FC236}">
                <a16:creationId xmlns:a16="http://schemas.microsoft.com/office/drawing/2014/main" id="{53B7C41C-6FDB-C0E3-7009-293BC98573B0}"/>
              </a:ext>
            </a:extLst>
          </p:cNvPr>
          <p:cNvSpPr txBox="1">
            <a:spLocks/>
          </p:cNvSpPr>
          <p:nvPr/>
        </p:nvSpPr>
        <p:spPr>
          <a:xfrm>
            <a:off x="678366" y="4427620"/>
            <a:ext cx="10515600" cy="7886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400" b="1" dirty="0">
                <a:solidFill>
                  <a:srgbClr val="156082"/>
                </a:solidFill>
              </a:rPr>
              <a:t> via Naïve Bayes</a:t>
            </a:r>
          </a:p>
        </p:txBody>
      </p:sp>
    </p:spTree>
    <p:extLst>
      <p:ext uri="{BB962C8B-B14F-4D97-AF65-F5344CB8AC3E}">
        <p14:creationId xmlns:p14="http://schemas.microsoft.com/office/powerpoint/2010/main" val="337217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A18657-952B-53EB-B645-2C5F364FFBAD}"/>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6" name="Title 5">
            <a:extLst>
              <a:ext uri="{FF2B5EF4-FFF2-40B4-BE49-F238E27FC236}">
                <a16:creationId xmlns:a16="http://schemas.microsoft.com/office/drawing/2014/main" id="{3CFA5969-77E8-EA2F-497B-A1CB8803BA05}"/>
              </a:ext>
            </a:extLst>
          </p:cNvPr>
          <p:cNvSpPr>
            <a:spLocks noGrp="1"/>
          </p:cNvSpPr>
          <p:nvPr>
            <p:ph type="ctrTitle"/>
          </p:nvPr>
        </p:nvSpPr>
        <p:spPr>
          <a:xfrm>
            <a:off x="1524000" y="248444"/>
            <a:ext cx="9144000" cy="772007"/>
          </a:xfrm>
        </p:spPr>
        <p:txBody>
          <a:bodyPr>
            <a:normAutofit fontScale="90000"/>
          </a:bodyPr>
          <a:lstStyle/>
          <a:p>
            <a:r>
              <a:rPr lang="en-US" b="1" spc="300" dirty="0">
                <a:solidFill>
                  <a:schemeClr val="bg1"/>
                </a:solidFill>
              </a:rPr>
              <a:t>BACKGROUND</a:t>
            </a:r>
          </a:p>
        </p:txBody>
      </p:sp>
      <p:sp>
        <p:nvSpPr>
          <p:cNvPr id="8" name="Subtitle 7">
            <a:extLst>
              <a:ext uri="{FF2B5EF4-FFF2-40B4-BE49-F238E27FC236}">
                <a16:creationId xmlns:a16="http://schemas.microsoft.com/office/drawing/2014/main" id="{C50A19F7-0D37-9F0A-0612-EB041BC12625}"/>
              </a:ext>
            </a:extLst>
          </p:cNvPr>
          <p:cNvSpPr>
            <a:spLocks noGrp="1"/>
          </p:cNvSpPr>
          <p:nvPr>
            <p:ph type="subTitle" idx="1"/>
          </p:nvPr>
        </p:nvSpPr>
        <p:spPr>
          <a:xfrm>
            <a:off x="589280" y="1773238"/>
            <a:ext cx="6949440" cy="1655762"/>
          </a:xfrm>
        </p:spPr>
        <p:txBody>
          <a:bodyPr>
            <a:normAutofit lnSpcReduction="10000"/>
          </a:bodyPr>
          <a:lstStyle/>
          <a:p>
            <a:pPr algn="l"/>
            <a:r>
              <a:rPr lang="en-US" sz="4000" b="1" dirty="0">
                <a:solidFill>
                  <a:srgbClr val="156082"/>
                </a:solidFill>
              </a:rPr>
              <a:t>Who Are We? </a:t>
            </a:r>
          </a:p>
          <a:p>
            <a:pPr algn="l"/>
            <a:r>
              <a:rPr lang="en-US" b="1" dirty="0" err="1">
                <a:solidFill>
                  <a:srgbClr val="156082"/>
                </a:solidFill>
              </a:rPr>
              <a:t>DDSAnalytics</a:t>
            </a:r>
            <a:r>
              <a:rPr lang="en-US" b="1" dirty="0">
                <a:solidFill>
                  <a:srgbClr val="156082"/>
                </a:solidFill>
              </a:rPr>
              <a:t> </a:t>
            </a:r>
            <a:r>
              <a:rPr lang="en-US" i="1" dirty="0">
                <a:solidFill>
                  <a:srgbClr val="156082"/>
                </a:solidFill>
              </a:rPr>
              <a:t>- leveraging data science to provide talent management solutions for Fortune 100 companies</a:t>
            </a:r>
          </a:p>
        </p:txBody>
      </p:sp>
      <p:sp>
        <p:nvSpPr>
          <p:cNvPr id="9" name="Subtitle 7">
            <a:extLst>
              <a:ext uri="{FF2B5EF4-FFF2-40B4-BE49-F238E27FC236}">
                <a16:creationId xmlns:a16="http://schemas.microsoft.com/office/drawing/2014/main" id="{2E41970B-A8CA-FF86-9923-ACD6B1BAE80D}"/>
              </a:ext>
            </a:extLst>
          </p:cNvPr>
          <p:cNvSpPr txBox="1">
            <a:spLocks/>
          </p:cNvSpPr>
          <p:nvPr/>
        </p:nvSpPr>
        <p:spPr>
          <a:xfrm>
            <a:off x="589280" y="3933342"/>
            <a:ext cx="110134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solidFill>
                  <a:srgbClr val="156082"/>
                </a:solidFill>
              </a:rPr>
              <a:t>Purpose:</a:t>
            </a:r>
          </a:p>
          <a:p>
            <a:pPr algn="l"/>
            <a:r>
              <a:rPr lang="en-US" i="1" dirty="0">
                <a:solidFill>
                  <a:srgbClr val="156082"/>
                </a:solidFill>
              </a:rPr>
              <a:t>Optimize talent management at Frito Lay by identifying current attrition trends and predicting employee turnover using existing employee data</a:t>
            </a:r>
          </a:p>
        </p:txBody>
      </p:sp>
      <p:pic>
        <p:nvPicPr>
          <p:cNvPr id="3074" name="Picture 2" descr="Business Man Shaking Hands Stock Illustration - Download Image Now -  Handshake, Business, Agreement - iStock">
            <a:extLst>
              <a:ext uri="{FF2B5EF4-FFF2-40B4-BE49-F238E27FC236}">
                <a16:creationId xmlns:a16="http://schemas.microsoft.com/office/drawing/2014/main" id="{0E9674A0-C49E-E472-FB90-4ECACC203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200" y="1289215"/>
            <a:ext cx="3271520" cy="327152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rito-Lay - Wikipedia">
            <a:extLst>
              <a:ext uri="{FF2B5EF4-FFF2-40B4-BE49-F238E27FC236}">
                <a16:creationId xmlns:a16="http://schemas.microsoft.com/office/drawing/2014/main" id="{067B49B2-513E-5910-3DCF-79F855AC9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6290" y="2690978"/>
            <a:ext cx="354061" cy="2336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A4B093-A269-5979-397A-9B52098833E2}"/>
              </a:ext>
            </a:extLst>
          </p:cNvPr>
          <p:cNvSpPr txBox="1"/>
          <p:nvPr/>
        </p:nvSpPr>
        <p:spPr>
          <a:xfrm rot="851594">
            <a:off x="8296656" y="2573836"/>
            <a:ext cx="829056" cy="338554"/>
          </a:xfrm>
          <a:prstGeom prst="rect">
            <a:avLst/>
          </a:prstGeom>
          <a:noFill/>
        </p:spPr>
        <p:txBody>
          <a:bodyPr wrap="square" rtlCol="0">
            <a:spAutoFit/>
          </a:bodyPr>
          <a:lstStyle/>
          <a:p>
            <a:pPr algn="r"/>
            <a:r>
              <a:rPr lang="en-US" sz="1600" b="1" dirty="0">
                <a:solidFill>
                  <a:srgbClr val="B7C4D1"/>
                </a:solidFill>
              </a:rPr>
              <a:t>DDS</a:t>
            </a:r>
          </a:p>
        </p:txBody>
      </p:sp>
    </p:spTree>
    <p:extLst>
      <p:ext uri="{BB962C8B-B14F-4D97-AF65-F5344CB8AC3E}">
        <p14:creationId xmlns:p14="http://schemas.microsoft.com/office/powerpoint/2010/main" val="161265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C858AB-45D0-6B5B-2AFF-4F0690F2F44B}"/>
              </a:ext>
            </a:extLst>
          </p:cNvPr>
          <p:cNvPicPr>
            <a:picLocks noChangeAspect="1"/>
          </p:cNvPicPr>
          <p:nvPr/>
        </p:nvPicPr>
        <p:blipFill>
          <a:blip r:embed="rId3"/>
          <a:srcRect l="6923" t="8727" r="12678" b="9701"/>
          <a:stretch/>
        </p:blipFill>
        <p:spPr>
          <a:xfrm>
            <a:off x="1879909" y="1268741"/>
            <a:ext cx="8432182" cy="3822188"/>
          </a:xfrm>
          <a:prstGeom prst="rect">
            <a:avLst/>
          </a:prstGeom>
        </p:spPr>
      </p:pic>
      <p:sp>
        <p:nvSpPr>
          <p:cNvPr id="4" name="Rectangle 3">
            <a:extLst>
              <a:ext uri="{FF2B5EF4-FFF2-40B4-BE49-F238E27FC236}">
                <a16:creationId xmlns:a16="http://schemas.microsoft.com/office/drawing/2014/main" id="{A1A95919-E927-0B96-BC7B-2E4F30BDE791}"/>
              </a:ext>
            </a:extLst>
          </p:cNvPr>
          <p:cNvSpPr/>
          <p:nvPr/>
        </p:nvSpPr>
        <p:spPr>
          <a:xfrm>
            <a:off x="0" y="0"/>
            <a:ext cx="12192000" cy="9740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5" name="Title 4">
            <a:extLst>
              <a:ext uri="{FF2B5EF4-FFF2-40B4-BE49-F238E27FC236}">
                <a16:creationId xmlns:a16="http://schemas.microsoft.com/office/drawing/2014/main" id="{133650CC-C6C9-E91A-1733-5E8D16799FAE}"/>
              </a:ext>
            </a:extLst>
          </p:cNvPr>
          <p:cNvSpPr>
            <a:spLocks noGrp="1"/>
          </p:cNvSpPr>
          <p:nvPr>
            <p:ph type="title"/>
          </p:nvPr>
        </p:nvSpPr>
        <p:spPr>
          <a:xfrm>
            <a:off x="838200" y="149016"/>
            <a:ext cx="10515600" cy="825019"/>
          </a:xfrm>
        </p:spPr>
        <p:txBody>
          <a:bodyPr>
            <a:normAutofit/>
          </a:bodyPr>
          <a:lstStyle/>
          <a:p>
            <a:pPr algn="ctr"/>
            <a:r>
              <a:rPr lang="en-US" sz="4800" b="1" spc="300" dirty="0">
                <a:solidFill>
                  <a:schemeClr val="bg1"/>
                </a:solidFill>
              </a:rPr>
              <a:t>Prediction Results</a:t>
            </a:r>
          </a:p>
        </p:txBody>
      </p:sp>
      <p:graphicFrame>
        <p:nvGraphicFramePr>
          <p:cNvPr id="8" name="Table 7">
            <a:extLst>
              <a:ext uri="{FF2B5EF4-FFF2-40B4-BE49-F238E27FC236}">
                <a16:creationId xmlns:a16="http://schemas.microsoft.com/office/drawing/2014/main" id="{88FBC60D-7189-D38A-AA8F-5C9E408F7445}"/>
              </a:ext>
            </a:extLst>
          </p:cNvPr>
          <p:cNvGraphicFramePr>
            <a:graphicFrameLocks noGrp="1"/>
          </p:cNvGraphicFramePr>
          <p:nvPr>
            <p:extLst>
              <p:ext uri="{D42A27DB-BD31-4B8C-83A1-F6EECF244321}">
                <p14:modId xmlns:p14="http://schemas.microsoft.com/office/powerpoint/2010/main" val="3170320491"/>
              </p:ext>
            </p:extLst>
          </p:nvPr>
        </p:nvGraphicFramePr>
        <p:xfrm>
          <a:off x="2032000" y="5908940"/>
          <a:ext cx="8128000" cy="741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356132102"/>
                    </a:ext>
                  </a:extLst>
                </a:gridCol>
                <a:gridCol w="1625600">
                  <a:extLst>
                    <a:ext uri="{9D8B030D-6E8A-4147-A177-3AD203B41FA5}">
                      <a16:colId xmlns:a16="http://schemas.microsoft.com/office/drawing/2014/main" val="2293177534"/>
                    </a:ext>
                  </a:extLst>
                </a:gridCol>
                <a:gridCol w="1625600">
                  <a:extLst>
                    <a:ext uri="{9D8B030D-6E8A-4147-A177-3AD203B41FA5}">
                      <a16:colId xmlns:a16="http://schemas.microsoft.com/office/drawing/2014/main" val="2857192446"/>
                    </a:ext>
                  </a:extLst>
                </a:gridCol>
                <a:gridCol w="1625600">
                  <a:extLst>
                    <a:ext uri="{9D8B030D-6E8A-4147-A177-3AD203B41FA5}">
                      <a16:colId xmlns:a16="http://schemas.microsoft.com/office/drawing/2014/main" val="4008161398"/>
                    </a:ext>
                  </a:extLst>
                </a:gridCol>
                <a:gridCol w="1625600">
                  <a:extLst>
                    <a:ext uri="{9D8B030D-6E8A-4147-A177-3AD203B41FA5}">
                      <a16:colId xmlns:a16="http://schemas.microsoft.com/office/drawing/2014/main" val="679969453"/>
                    </a:ext>
                  </a:extLst>
                </a:gridCol>
              </a:tblGrid>
              <a:tr h="370840">
                <a:tc>
                  <a:txBody>
                    <a:bodyPr/>
                    <a:lstStyle/>
                    <a:p>
                      <a:endParaRPr lang="en-US"/>
                    </a:p>
                  </a:txBody>
                  <a:tcPr/>
                </a:tc>
                <a:tc>
                  <a:txBody>
                    <a:bodyPr/>
                    <a:lstStyle/>
                    <a:p>
                      <a:pPr algn="ctr"/>
                      <a:r>
                        <a:rPr lang="en-US" dirty="0">
                          <a:solidFill>
                            <a:schemeClr val="bg1"/>
                          </a:solidFill>
                        </a:rPr>
                        <a:t>Accuracy</a:t>
                      </a:r>
                    </a:p>
                  </a:txBody>
                  <a:tcPr>
                    <a:solidFill>
                      <a:srgbClr val="31859F"/>
                    </a:solidFill>
                  </a:tcPr>
                </a:tc>
                <a:tc>
                  <a:txBody>
                    <a:bodyPr/>
                    <a:lstStyle/>
                    <a:p>
                      <a:pPr algn="ctr"/>
                      <a:r>
                        <a:rPr lang="en-US" dirty="0">
                          <a:solidFill>
                            <a:schemeClr val="bg1"/>
                          </a:solidFill>
                        </a:rPr>
                        <a:t>Sensitivity</a:t>
                      </a:r>
                    </a:p>
                  </a:txBody>
                  <a:tcPr>
                    <a:solidFill>
                      <a:srgbClr val="31859F"/>
                    </a:solidFill>
                  </a:tcPr>
                </a:tc>
                <a:tc>
                  <a:txBody>
                    <a:bodyPr/>
                    <a:lstStyle/>
                    <a:p>
                      <a:pPr algn="ctr"/>
                      <a:r>
                        <a:rPr lang="en-US" dirty="0">
                          <a:solidFill>
                            <a:schemeClr val="bg1"/>
                          </a:solidFill>
                        </a:rPr>
                        <a:t>Specificity</a:t>
                      </a:r>
                    </a:p>
                  </a:txBody>
                  <a:tcPr>
                    <a:solidFill>
                      <a:srgbClr val="31859F"/>
                    </a:solidFill>
                  </a:tcPr>
                </a:tc>
                <a:tc>
                  <a:txBody>
                    <a:bodyPr/>
                    <a:lstStyle/>
                    <a:p>
                      <a:pPr algn="ctr"/>
                      <a:r>
                        <a:rPr lang="en-US" dirty="0">
                          <a:solidFill>
                            <a:schemeClr val="bg1"/>
                          </a:solidFill>
                        </a:rPr>
                        <a:t>F1</a:t>
                      </a:r>
                    </a:p>
                  </a:txBody>
                  <a:tcPr>
                    <a:solidFill>
                      <a:srgbClr val="31859F"/>
                    </a:solidFill>
                  </a:tcPr>
                </a:tc>
                <a:extLst>
                  <a:ext uri="{0D108BD9-81ED-4DB2-BD59-A6C34878D82A}">
                    <a16:rowId xmlns:a16="http://schemas.microsoft.com/office/drawing/2014/main" val="182604252"/>
                  </a:ext>
                </a:extLst>
              </a:tr>
              <a:tr h="370840">
                <a:tc>
                  <a:txBody>
                    <a:bodyPr/>
                    <a:lstStyle/>
                    <a:p>
                      <a:pPr algn="ctr"/>
                      <a:r>
                        <a:rPr lang="en-US" dirty="0"/>
                        <a:t>Results</a:t>
                      </a:r>
                    </a:p>
                  </a:txBody>
                  <a:tcPr>
                    <a:solidFill>
                      <a:srgbClr val="ADD8E6"/>
                    </a:solidFill>
                  </a:tcPr>
                </a:tc>
                <a:tc>
                  <a:txBody>
                    <a:bodyPr/>
                    <a:lstStyle/>
                    <a:p>
                      <a:pPr algn="ctr"/>
                      <a:r>
                        <a:rPr lang="en-US" dirty="0"/>
                        <a:t>79.9%</a:t>
                      </a:r>
                    </a:p>
                  </a:txBody>
                  <a:tcPr/>
                </a:tc>
                <a:tc>
                  <a:txBody>
                    <a:bodyPr/>
                    <a:lstStyle/>
                    <a:p>
                      <a:pPr algn="ctr"/>
                      <a:r>
                        <a:rPr lang="en-US" dirty="0"/>
                        <a:t>80.8%</a:t>
                      </a:r>
                    </a:p>
                  </a:txBody>
                  <a:tcPr/>
                </a:tc>
                <a:tc>
                  <a:txBody>
                    <a:bodyPr/>
                    <a:lstStyle/>
                    <a:p>
                      <a:pPr algn="ctr"/>
                      <a:r>
                        <a:rPr lang="en-US" dirty="0"/>
                        <a:t>75.0%</a:t>
                      </a:r>
                    </a:p>
                  </a:txBody>
                  <a:tcPr/>
                </a:tc>
                <a:tc>
                  <a:txBody>
                    <a:bodyPr/>
                    <a:lstStyle/>
                    <a:p>
                      <a:pPr algn="ctr"/>
                      <a:r>
                        <a:rPr lang="en-US" dirty="0"/>
                        <a:t>87.1%</a:t>
                      </a:r>
                    </a:p>
                  </a:txBody>
                  <a:tcPr/>
                </a:tc>
                <a:extLst>
                  <a:ext uri="{0D108BD9-81ED-4DB2-BD59-A6C34878D82A}">
                    <a16:rowId xmlns:a16="http://schemas.microsoft.com/office/drawing/2014/main" val="3179176504"/>
                  </a:ext>
                </a:extLst>
              </a:tr>
            </a:tbl>
          </a:graphicData>
        </a:graphic>
      </p:graphicFrame>
      <p:pic>
        <p:nvPicPr>
          <p:cNvPr id="9" name="Picture 8">
            <a:extLst>
              <a:ext uri="{FF2B5EF4-FFF2-40B4-BE49-F238E27FC236}">
                <a16:creationId xmlns:a16="http://schemas.microsoft.com/office/drawing/2014/main" id="{15728F79-64F4-E4D4-35CD-2CAAEE7EF22E}"/>
              </a:ext>
            </a:extLst>
          </p:cNvPr>
          <p:cNvPicPr>
            <a:picLocks noChangeAspect="1"/>
          </p:cNvPicPr>
          <p:nvPr/>
        </p:nvPicPr>
        <p:blipFill>
          <a:blip r:embed="rId3"/>
          <a:srcRect l="91851" t="34374" b="35900"/>
          <a:stretch/>
        </p:blipFill>
        <p:spPr>
          <a:xfrm>
            <a:off x="10531525" y="2273246"/>
            <a:ext cx="1165408" cy="1899230"/>
          </a:xfrm>
          <a:prstGeom prst="rect">
            <a:avLst/>
          </a:prstGeom>
        </p:spPr>
      </p:pic>
      <p:sp>
        <p:nvSpPr>
          <p:cNvPr id="10" name="TextBox 9">
            <a:extLst>
              <a:ext uri="{FF2B5EF4-FFF2-40B4-BE49-F238E27FC236}">
                <a16:creationId xmlns:a16="http://schemas.microsoft.com/office/drawing/2014/main" id="{CF54F92D-BDD8-8B1D-E290-7C357031C498}"/>
              </a:ext>
            </a:extLst>
          </p:cNvPr>
          <p:cNvSpPr txBox="1"/>
          <p:nvPr/>
        </p:nvSpPr>
        <p:spPr>
          <a:xfrm>
            <a:off x="4632072" y="5407711"/>
            <a:ext cx="3075014" cy="369332"/>
          </a:xfrm>
          <a:prstGeom prst="rect">
            <a:avLst/>
          </a:prstGeom>
          <a:noFill/>
        </p:spPr>
        <p:txBody>
          <a:bodyPr wrap="square" rtlCol="0">
            <a:spAutoFit/>
          </a:bodyPr>
          <a:lstStyle/>
          <a:p>
            <a:pPr algn="ctr"/>
            <a:r>
              <a:rPr lang="en-US" b="1" dirty="0">
                <a:solidFill>
                  <a:srgbClr val="156082"/>
                </a:solidFill>
              </a:rPr>
              <a:t>Actual</a:t>
            </a:r>
          </a:p>
        </p:txBody>
      </p:sp>
      <p:sp>
        <p:nvSpPr>
          <p:cNvPr id="11" name="TextBox 10">
            <a:extLst>
              <a:ext uri="{FF2B5EF4-FFF2-40B4-BE49-F238E27FC236}">
                <a16:creationId xmlns:a16="http://schemas.microsoft.com/office/drawing/2014/main" id="{2ACAEA66-2A32-F7E5-12C2-65038C098788}"/>
              </a:ext>
            </a:extLst>
          </p:cNvPr>
          <p:cNvSpPr txBox="1"/>
          <p:nvPr/>
        </p:nvSpPr>
        <p:spPr>
          <a:xfrm>
            <a:off x="1938839" y="5016303"/>
            <a:ext cx="4157161" cy="369332"/>
          </a:xfrm>
          <a:prstGeom prst="rect">
            <a:avLst/>
          </a:prstGeom>
          <a:noFill/>
        </p:spPr>
        <p:txBody>
          <a:bodyPr wrap="square" rtlCol="0">
            <a:spAutoFit/>
          </a:bodyPr>
          <a:lstStyle/>
          <a:p>
            <a:pPr algn="ctr"/>
            <a:r>
              <a:rPr lang="en-US" b="1" dirty="0">
                <a:solidFill>
                  <a:srgbClr val="156082"/>
                </a:solidFill>
              </a:rPr>
              <a:t>No</a:t>
            </a:r>
          </a:p>
        </p:txBody>
      </p:sp>
      <p:sp>
        <p:nvSpPr>
          <p:cNvPr id="14" name="TextBox 13">
            <a:extLst>
              <a:ext uri="{FF2B5EF4-FFF2-40B4-BE49-F238E27FC236}">
                <a16:creationId xmlns:a16="http://schemas.microsoft.com/office/drawing/2014/main" id="{091EA3E3-9D2A-2454-3DE4-0E5C8ACC7835}"/>
              </a:ext>
            </a:extLst>
          </p:cNvPr>
          <p:cNvSpPr txBox="1"/>
          <p:nvPr/>
        </p:nvSpPr>
        <p:spPr>
          <a:xfrm>
            <a:off x="6096000" y="5016303"/>
            <a:ext cx="4157161" cy="369332"/>
          </a:xfrm>
          <a:prstGeom prst="rect">
            <a:avLst/>
          </a:prstGeom>
          <a:noFill/>
        </p:spPr>
        <p:txBody>
          <a:bodyPr wrap="square" rtlCol="0">
            <a:spAutoFit/>
          </a:bodyPr>
          <a:lstStyle/>
          <a:p>
            <a:pPr algn="ctr"/>
            <a:r>
              <a:rPr lang="en-US" b="1" dirty="0">
                <a:solidFill>
                  <a:srgbClr val="156082"/>
                </a:solidFill>
              </a:rPr>
              <a:t>Yes</a:t>
            </a:r>
          </a:p>
        </p:txBody>
      </p:sp>
      <p:sp>
        <p:nvSpPr>
          <p:cNvPr id="15" name="TextBox 14">
            <a:extLst>
              <a:ext uri="{FF2B5EF4-FFF2-40B4-BE49-F238E27FC236}">
                <a16:creationId xmlns:a16="http://schemas.microsoft.com/office/drawing/2014/main" id="{EAEB9CC7-91FB-DAA6-91C7-F0EA0B92E1ED}"/>
              </a:ext>
            </a:extLst>
          </p:cNvPr>
          <p:cNvSpPr txBox="1"/>
          <p:nvPr/>
        </p:nvSpPr>
        <p:spPr>
          <a:xfrm>
            <a:off x="1257424" y="3987810"/>
            <a:ext cx="670675" cy="369332"/>
          </a:xfrm>
          <a:prstGeom prst="rect">
            <a:avLst/>
          </a:prstGeom>
          <a:noFill/>
        </p:spPr>
        <p:txBody>
          <a:bodyPr wrap="square" rtlCol="0">
            <a:spAutoFit/>
          </a:bodyPr>
          <a:lstStyle/>
          <a:p>
            <a:pPr algn="ctr"/>
            <a:r>
              <a:rPr lang="en-US" b="1" dirty="0">
                <a:solidFill>
                  <a:srgbClr val="156082"/>
                </a:solidFill>
              </a:rPr>
              <a:t>No</a:t>
            </a:r>
          </a:p>
        </p:txBody>
      </p:sp>
      <p:sp>
        <p:nvSpPr>
          <p:cNvPr id="16" name="TextBox 15">
            <a:extLst>
              <a:ext uri="{FF2B5EF4-FFF2-40B4-BE49-F238E27FC236}">
                <a16:creationId xmlns:a16="http://schemas.microsoft.com/office/drawing/2014/main" id="{B614601D-F5DF-1731-D1F9-95F42599678F}"/>
              </a:ext>
            </a:extLst>
          </p:cNvPr>
          <p:cNvSpPr txBox="1"/>
          <p:nvPr/>
        </p:nvSpPr>
        <p:spPr>
          <a:xfrm>
            <a:off x="1257423" y="2088580"/>
            <a:ext cx="670675" cy="369332"/>
          </a:xfrm>
          <a:prstGeom prst="rect">
            <a:avLst/>
          </a:prstGeom>
          <a:noFill/>
        </p:spPr>
        <p:txBody>
          <a:bodyPr wrap="square" rtlCol="0">
            <a:spAutoFit/>
          </a:bodyPr>
          <a:lstStyle/>
          <a:p>
            <a:pPr algn="ctr"/>
            <a:r>
              <a:rPr lang="en-US" b="1" dirty="0">
                <a:solidFill>
                  <a:srgbClr val="156082"/>
                </a:solidFill>
              </a:rPr>
              <a:t>Yes</a:t>
            </a:r>
          </a:p>
        </p:txBody>
      </p:sp>
      <p:sp>
        <p:nvSpPr>
          <p:cNvPr id="17" name="TextBox 16">
            <a:extLst>
              <a:ext uri="{FF2B5EF4-FFF2-40B4-BE49-F238E27FC236}">
                <a16:creationId xmlns:a16="http://schemas.microsoft.com/office/drawing/2014/main" id="{05F88BDF-A946-EEEB-8494-EE4B8D6B07C4}"/>
              </a:ext>
            </a:extLst>
          </p:cNvPr>
          <p:cNvSpPr txBox="1"/>
          <p:nvPr/>
        </p:nvSpPr>
        <p:spPr>
          <a:xfrm rot="16200000">
            <a:off x="-464750" y="2874479"/>
            <a:ext cx="3075014" cy="369332"/>
          </a:xfrm>
          <a:prstGeom prst="rect">
            <a:avLst/>
          </a:prstGeom>
          <a:noFill/>
        </p:spPr>
        <p:txBody>
          <a:bodyPr wrap="square" rtlCol="0">
            <a:spAutoFit/>
          </a:bodyPr>
          <a:lstStyle/>
          <a:p>
            <a:pPr algn="ctr"/>
            <a:r>
              <a:rPr lang="en-US" b="1" dirty="0">
                <a:solidFill>
                  <a:srgbClr val="156082"/>
                </a:solidFill>
              </a:rPr>
              <a:t>Predicted</a:t>
            </a:r>
          </a:p>
        </p:txBody>
      </p:sp>
      <p:sp>
        <p:nvSpPr>
          <p:cNvPr id="18" name="TextBox 17">
            <a:extLst>
              <a:ext uri="{FF2B5EF4-FFF2-40B4-BE49-F238E27FC236}">
                <a16:creationId xmlns:a16="http://schemas.microsoft.com/office/drawing/2014/main" id="{CFC77B3A-782B-025B-853B-CC0A05F31BFF}"/>
              </a:ext>
            </a:extLst>
          </p:cNvPr>
          <p:cNvSpPr txBox="1"/>
          <p:nvPr/>
        </p:nvSpPr>
        <p:spPr>
          <a:xfrm>
            <a:off x="3657987" y="2088580"/>
            <a:ext cx="670675" cy="400110"/>
          </a:xfrm>
          <a:prstGeom prst="rect">
            <a:avLst/>
          </a:prstGeom>
          <a:solidFill>
            <a:srgbClr val="F0F8FA"/>
          </a:solidFill>
        </p:spPr>
        <p:txBody>
          <a:bodyPr wrap="square" rtlCol="0">
            <a:spAutoFit/>
          </a:bodyPr>
          <a:lstStyle/>
          <a:p>
            <a:pPr algn="ctr"/>
            <a:r>
              <a:rPr lang="en-US" sz="2000" b="1" dirty="0">
                <a:solidFill>
                  <a:srgbClr val="156082"/>
                </a:solidFill>
              </a:rPr>
              <a:t>28</a:t>
            </a:r>
          </a:p>
        </p:txBody>
      </p:sp>
      <p:sp>
        <p:nvSpPr>
          <p:cNvPr id="19" name="TextBox 18">
            <a:extLst>
              <a:ext uri="{FF2B5EF4-FFF2-40B4-BE49-F238E27FC236}">
                <a16:creationId xmlns:a16="http://schemas.microsoft.com/office/drawing/2014/main" id="{89968F17-7AA4-5636-7348-D32B2F6B2F66}"/>
              </a:ext>
            </a:extLst>
          </p:cNvPr>
          <p:cNvSpPr txBox="1"/>
          <p:nvPr/>
        </p:nvSpPr>
        <p:spPr>
          <a:xfrm>
            <a:off x="7839241" y="2104567"/>
            <a:ext cx="670675" cy="400110"/>
          </a:xfrm>
          <a:prstGeom prst="rect">
            <a:avLst/>
          </a:prstGeom>
          <a:solidFill>
            <a:srgbClr val="F5FAFC"/>
          </a:solidFill>
        </p:spPr>
        <p:txBody>
          <a:bodyPr wrap="square" rtlCol="0">
            <a:spAutoFit/>
          </a:bodyPr>
          <a:lstStyle/>
          <a:p>
            <a:pPr algn="ctr"/>
            <a:r>
              <a:rPr lang="en-US" sz="2000" b="1" dirty="0">
                <a:solidFill>
                  <a:srgbClr val="156082"/>
                </a:solidFill>
              </a:rPr>
              <a:t>21</a:t>
            </a:r>
          </a:p>
        </p:txBody>
      </p:sp>
      <p:sp>
        <p:nvSpPr>
          <p:cNvPr id="20" name="TextBox 19">
            <a:extLst>
              <a:ext uri="{FF2B5EF4-FFF2-40B4-BE49-F238E27FC236}">
                <a16:creationId xmlns:a16="http://schemas.microsoft.com/office/drawing/2014/main" id="{ABD8F7EB-CA5A-BCF3-3A22-2BE9B49341E4}"/>
              </a:ext>
            </a:extLst>
          </p:cNvPr>
          <p:cNvSpPr txBox="1"/>
          <p:nvPr/>
        </p:nvSpPr>
        <p:spPr>
          <a:xfrm>
            <a:off x="7839241" y="3953214"/>
            <a:ext cx="670675" cy="400110"/>
          </a:xfrm>
          <a:prstGeom prst="rect">
            <a:avLst/>
          </a:prstGeom>
          <a:solidFill>
            <a:srgbClr val="FFFFFF"/>
          </a:solidFill>
        </p:spPr>
        <p:txBody>
          <a:bodyPr wrap="square" rtlCol="0">
            <a:spAutoFit/>
          </a:bodyPr>
          <a:lstStyle/>
          <a:p>
            <a:pPr algn="ctr"/>
            <a:r>
              <a:rPr lang="en-US" sz="2000" b="1" dirty="0">
                <a:solidFill>
                  <a:srgbClr val="156082"/>
                </a:solidFill>
              </a:rPr>
              <a:t>7</a:t>
            </a:r>
          </a:p>
        </p:txBody>
      </p:sp>
      <p:sp>
        <p:nvSpPr>
          <p:cNvPr id="21" name="TextBox 20">
            <a:extLst>
              <a:ext uri="{FF2B5EF4-FFF2-40B4-BE49-F238E27FC236}">
                <a16:creationId xmlns:a16="http://schemas.microsoft.com/office/drawing/2014/main" id="{9C9D7FB9-4874-2D7D-809F-96E349689996}"/>
              </a:ext>
            </a:extLst>
          </p:cNvPr>
          <p:cNvSpPr txBox="1"/>
          <p:nvPr/>
        </p:nvSpPr>
        <p:spPr>
          <a:xfrm>
            <a:off x="3682085" y="3953214"/>
            <a:ext cx="670675" cy="400110"/>
          </a:xfrm>
          <a:prstGeom prst="rect">
            <a:avLst/>
          </a:prstGeom>
          <a:solidFill>
            <a:srgbClr val="ADD8E6"/>
          </a:solidFill>
        </p:spPr>
        <p:txBody>
          <a:bodyPr wrap="square" rtlCol="0">
            <a:spAutoFit/>
          </a:bodyPr>
          <a:lstStyle/>
          <a:p>
            <a:pPr algn="ctr"/>
            <a:r>
              <a:rPr lang="en-US" sz="2000" b="1" dirty="0">
                <a:solidFill>
                  <a:srgbClr val="156082"/>
                </a:solidFill>
              </a:rPr>
              <a:t>118</a:t>
            </a:r>
          </a:p>
        </p:txBody>
      </p:sp>
      <p:grpSp>
        <p:nvGrpSpPr>
          <p:cNvPr id="36" name="Group 35">
            <a:extLst>
              <a:ext uri="{FF2B5EF4-FFF2-40B4-BE49-F238E27FC236}">
                <a16:creationId xmlns:a16="http://schemas.microsoft.com/office/drawing/2014/main" id="{E4CB3F08-809B-1A7A-9C43-CE91A6A9AF25}"/>
              </a:ext>
            </a:extLst>
          </p:cNvPr>
          <p:cNvGrpSpPr/>
          <p:nvPr/>
        </p:nvGrpSpPr>
        <p:grpSpPr>
          <a:xfrm>
            <a:off x="1943146" y="1344196"/>
            <a:ext cx="8325061" cy="3609278"/>
            <a:chOff x="1950268" y="1326996"/>
            <a:chExt cx="8325061" cy="3609278"/>
          </a:xfrm>
        </p:grpSpPr>
        <p:sp>
          <p:nvSpPr>
            <p:cNvPr id="37" name="Rectangle 36">
              <a:extLst>
                <a:ext uri="{FF2B5EF4-FFF2-40B4-BE49-F238E27FC236}">
                  <a16:creationId xmlns:a16="http://schemas.microsoft.com/office/drawing/2014/main" id="{CE5428E2-8EB7-41A2-52FB-A2B2A6056A01}"/>
                </a:ext>
              </a:extLst>
            </p:cNvPr>
            <p:cNvSpPr/>
            <p:nvPr/>
          </p:nvSpPr>
          <p:spPr>
            <a:xfrm>
              <a:off x="1950268" y="1326996"/>
              <a:ext cx="4157161" cy="1795346"/>
            </a:xfrm>
            <a:prstGeom prst="rect">
              <a:avLst/>
            </a:prstGeom>
            <a:solidFill>
              <a:srgbClr val="FFFFFF">
                <a:alpha val="5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07DFFCC-F307-BAF2-D5B4-DD3EE2ACCFAB}"/>
                </a:ext>
              </a:extLst>
            </p:cNvPr>
            <p:cNvSpPr/>
            <p:nvPr/>
          </p:nvSpPr>
          <p:spPr>
            <a:xfrm>
              <a:off x="6118168" y="3122342"/>
              <a:ext cx="4157161" cy="1813932"/>
            </a:xfrm>
            <a:prstGeom prst="rect">
              <a:avLst/>
            </a:prstGeom>
            <a:solidFill>
              <a:srgbClr val="FFFFFF">
                <a:alpha val="5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5C2A93B-6223-539E-AFBA-B1413206B849}"/>
                </a:ext>
              </a:extLst>
            </p:cNvPr>
            <p:cNvCxnSpPr>
              <a:cxnSpLocks/>
            </p:cNvCxnSpPr>
            <p:nvPr/>
          </p:nvCxnSpPr>
          <p:spPr>
            <a:xfrm flipH="1">
              <a:off x="4465510" y="3283859"/>
              <a:ext cx="1038996" cy="710088"/>
            </a:xfrm>
            <a:prstGeom prst="straightConnector1">
              <a:avLst/>
            </a:prstGeom>
            <a:ln w="5715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32015D8-A750-FE24-FDF2-1237E4141061}"/>
                </a:ext>
              </a:extLst>
            </p:cNvPr>
            <p:cNvCxnSpPr>
              <a:cxnSpLocks/>
            </p:cNvCxnSpPr>
            <p:nvPr/>
          </p:nvCxnSpPr>
          <p:spPr>
            <a:xfrm flipV="1">
              <a:off x="7023164" y="2397644"/>
              <a:ext cx="872452" cy="696743"/>
            </a:xfrm>
            <a:prstGeom prst="straightConnector1">
              <a:avLst/>
            </a:prstGeom>
            <a:ln w="5715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6D192CDD-5F09-3973-968B-36631FF9CF63}"/>
                </a:ext>
              </a:extLst>
            </p:cNvPr>
            <p:cNvSpPr txBox="1"/>
            <p:nvPr/>
          </p:nvSpPr>
          <p:spPr>
            <a:xfrm>
              <a:off x="4617172" y="3004222"/>
              <a:ext cx="3570514" cy="369332"/>
            </a:xfrm>
            <a:prstGeom prst="rect">
              <a:avLst/>
            </a:prstGeom>
            <a:solidFill>
              <a:srgbClr val="FA8072"/>
            </a:solidFill>
          </p:spPr>
          <p:txBody>
            <a:bodyPr wrap="square" rtlCol="0">
              <a:spAutoFit/>
            </a:bodyPr>
            <a:lstStyle/>
            <a:p>
              <a:pPr algn="ctr"/>
              <a:r>
                <a:rPr lang="en-US" b="1" dirty="0">
                  <a:solidFill>
                    <a:schemeClr val="accent2">
                      <a:lumMod val="20000"/>
                      <a:lumOff val="80000"/>
                    </a:schemeClr>
                  </a:solidFill>
                </a:rPr>
                <a:t>Correctly predicted instances</a:t>
              </a:r>
            </a:p>
          </p:txBody>
        </p:sp>
      </p:grpSp>
      <p:grpSp>
        <p:nvGrpSpPr>
          <p:cNvPr id="35" name="Group 34">
            <a:extLst>
              <a:ext uri="{FF2B5EF4-FFF2-40B4-BE49-F238E27FC236}">
                <a16:creationId xmlns:a16="http://schemas.microsoft.com/office/drawing/2014/main" id="{F283F7CB-82F5-38DF-25A1-83BE97380BEA}"/>
              </a:ext>
            </a:extLst>
          </p:cNvPr>
          <p:cNvGrpSpPr/>
          <p:nvPr/>
        </p:nvGrpSpPr>
        <p:grpSpPr>
          <a:xfrm>
            <a:off x="1938838" y="1326995"/>
            <a:ext cx="8324000" cy="3624147"/>
            <a:chOff x="1938838" y="1326995"/>
            <a:chExt cx="8324000" cy="3624147"/>
          </a:xfrm>
        </p:grpSpPr>
        <p:sp>
          <p:nvSpPr>
            <p:cNvPr id="24" name="Rectangle 23">
              <a:extLst>
                <a:ext uri="{FF2B5EF4-FFF2-40B4-BE49-F238E27FC236}">
                  <a16:creationId xmlns:a16="http://schemas.microsoft.com/office/drawing/2014/main" id="{5305C21F-A22C-327C-418B-38243D28F98B}"/>
                </a:ext>
              </a:extLst>
            </p:cNvPr>
            <p:cNvSpPr/>
            <p:nvPr/>
          </p:nvSpPr>
          <p:spPr>
            <a:xfrm>
              <a:off x="1938838" y="3155796"/>
              <a:ext cx="4157161" cy="1795346"/>
            </a:xfrm>
            <a:prstGeom prst="rect">
              <a:avLst/>
            </a:prstGeom>
            <a:solidFill>
              <a:srgbClr val="FFFFFF">
                <a:alpha val="5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33BEFC-9FD1-2759-4B04-D7215CFDFC3A}"/>
                </a:ext>
              </a:extLst>
            </p:cNvPr>
            <p:cNvSpPr/>
            <p:nvPr/>
          </p:nvSpPr>
          <p:spPr>
            <a:xfrm>
              <a:off x="6105677" y="1326995"/>
              <a:ext cx="4157161" cy="1813932"/>
            </a:xfrm>
            <a:prstGeom prst="rect">
              <a:avLst/>
            </a:prstGeom>
            <a:solidFill>
              <a:srgbClr val="FFFFFF">
                <a:alpha val="5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0ED72ED-BBD0-A89C-378E-3D4B80EED0DD}"/>
                </a:ext>
              </a:extLst>
            </p:cNvPr>
            <p:cNvCxnSpPr>
              <a:cxnSpLocks/>
            </p:cNvCxnSpPr>
            <p:nvPr/>
          </p:nvCxnSpPr>
          <p:spPr>
            <a:xfrm flipH="1" flipV="1">
              <a:off x="4212771" y="2457912"/>
              <a:ext cx="780694" cy="601233"/>
            </a:xfrm>
            <a:prstGeom prst="straightConnector1">
              <a:avLst/>
            </a:prstGeom>
            <a:ln w="5715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91838AA-A21C-D542-7381-8FA3EADD11E6}"/>
                </a:ext>
              </a:extLst>
            </p:cNvPr>
            <p:cNvCxnSpPr>
              <a:cxnSpLocks/>
            </p:cNvCxnSpPr>
            <p:nvPr/>
          </p:nvCxnSpPr>
          <p:spPr>
            <a:xfrm>
              <a:off x="7088078" y="3386708"/>
              <a:ext cx="797478" cy="580676"/>
            </a:xfrm>
            <a:prstGeom prst="straightConnector1">
              <a:avLst/>
            </a:prstGeom>
            <a:ln w="5715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EC035DC-D7DB-5F53-AC1C-1D1DF146EA9D}"/>
                </a:ext>
              </a:extLst>
            </p:cNvPr>
            <p:cNvSpPr txBox="1"/>
            <p:nvPr/>
          </p:nvSpPr>
          <p:spPr>
            <a:xfrm>
              <a:off x="4604064" y="3027982"/>
              <a:ext cx="3570514" cy="369332"/>
            </a:xfrm>
            <a:prstGeom prst="rect">
              <a:avLst/>
            </a:prstGeom>
            <a:solidFill>
              <a:srgbClr val="FA8072"/>
            </a:solidFill>
          </p:spPr>
          <p:txBody>
            <a:bodyPr wrap="square" rtlCol="0">
              <a:spAutoFit/>
            </a:bodyPr>
            <a:lstStyle/>
            <a:p>
              <a:pPr algn="ctr"/>
              <a:r>
                <a:rPr lang="en-US" b="1" dirty="0">
                  <a:solidFill>
                    <a:schemeClr val="accent2">
                      <a:lumMod val="20000"/>
                      <a:lumOff val="80000"/>
                    </a:schemeClr>
                  </a:solidFill>
                </a:rPr>
                <a:t>Incorrectly predicted instances</a:t>
              </a:r>
            </a:p>
          </p:txBody>
        </p:sp>
      </p:grpSp>
      <p:sp>
        <p:nvSpPr>
          <p:cNvPr id="46" name="Rectangle 45">
            <a:extLst>
              <a:ext uri="{FF2B5EF4-FFF2-40B4-BE49-F238E27FC236}">
                <a16:creationId xmlns:a16="http://schemas.microsoft.com/office/drawing/2014/main" id="{1F68D186-D19B-EC5D-9164-2D68335F41F6}"/>
              </a:ext>
            </a:extLst>
          </p:cNvPr>
          <p:cNvSpPr/>
          <p:nvPr/>
        </p:nvSpPr>
        <p:spPr>
          <a:xfrm>
            <a:off x="6095999" y="1326995"/>
            <a:ext cx="4152855" cy="3624147"/>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8175EAF-6BE7-6610-A1D7-AE8B450F03BD}"/>
              </a:ext>
            </a:extLst>
          </p:cNvPr>
          <p:cNvSpPr/>
          <p:nvPr/>
        </p:nvSpPr>
        <p:spPr>
          <a:xfrm>
            <a:off x="1940990" y="1326995"/>
            <a:ext cx="4152855" cy="3624147"/>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68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E5A94-E83A-8774-0134-145E746C370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2D1493-132A-6856-245B-F45E592310D2}"/>
              </a:ext>
            </a:extLst>
          </p:cNvPr>
          <p:cNvSpPr/>
          <p:nvPr/>
        </p:nvSpPr>
        <p:spPr>
          <a:xfrm>
            <a:off x="0" y="-1"/>
            <a:ext cx="12192000" cy="4427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67EAF0B5-B4BF-2D47-80DE-AEB7C0DD56AF}"/>
              </a:ext>
            </a:extLst>
          </p:cNvPr>
          <p:cNvSpPr>
            <a:spLocks noGrp="1"/>
          </p:cNvSpPr>
          <p:nvPr>
            <p:ph type="title"/>
          </p:nvPr>
        </p:nvSpPr>
        <p:spPr>
          <a:xfrm>
            <a:off x="838200" y="3121692"/>
            <a:ext cx="10515600" cy="1305928"/>
          </a:xfrm>
        </p:spPr>
        <p:txBody>
          <a:bodyPr/>
          <a:lstStyle/>
          <a:p>
            <a:pPr algn="ctr"/>
            <a:r>
              <a:rPr lang="en-US" b="1" dirty="0">
                <a:solidFill>
                  <a:schemeClr val="bg1"/>
                </a:solidFill>
              </a:rPr>
              <a:t>Next Steps</a:t>
            </a:r>
          </a:p>
        </p:txBody>
      </p:sp>
    </p:spTree>
    <p:extLst>
      <p:ext uri="{BB962C8B-B14F-4D97-AF65-F5344CB8AC3E}">
        <p14:creationId xmlns:p14="http://schemas.microsoft.com/office/powerpoint/2010/main" val="414186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7EC11-6A0B-20BB-9D90-3E7E95EC9B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CE4FBC1-8591-9372-B22C-F88B5E77EB8E}"/>
              </a:ext>
            </a:extLst>
          </p:cNvPr>
          <p:cNvSpPr/>
          <p:nvPr/>
        </p:nvSpPr>
        <p:spPr>
          <a:xfrm>
            <a:off x="0" y="0"/>
            <a:ext cx="12192000" cy="9740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5" name="Title 4">
            <a:extLst>
              <a:ext uri="{FF2B5EF4-FFF2-40B4-BE49-F238E27FC236}">
                <a16:creationId xmlns:a16="http://schemas.microsoft.com/office/drawing/2014/main" id="{AA3BB46E-0C56-330D-ED0D-ACEF6D81DBDD}"/>
              </a:ext>
            </a:extLst>
          </p:cNvPr>
          <p:cNvSpPr>
            <a:spLocks noGrp="1"/>
          </p:cNvSpPr>
          <p:nvPr>
            <p:ph type="title"/>
          </p:nvPr>
        </p:nvSpPr>
        <p:spPr>
          <a:xfrm>
            <a:off x="838200" y="149016"/>
            <a:ext cx="10515600" cy="825019"/>
          </a:xfrm>
        </p:spPr>
        <p:txBody>
          <a:bodyPr>
            <a:normAutofit/>
          </a:bodyPr>
          <a:lstStyle/>
          <a:p>
            <a:pPr algn="ctr"/>
            <a:r>
              <a:rPr lang="en-US" sz="4800" b="1" spc="300" dirty="0">
                <a:solidFill>
                  <a:schemeClr val="bg1"/>
                </a:solidFill>
              </a:rPr>
              <a:t>Next Steps</a:t>
            </a:r>
          </a:p>
        </p:txBody>
      </p:sp>
      <p:sp>
        <p:nvSpPr>
          <p:cNvPr id="2" name="Title 4">
            <a:extLst>
              <a:ext uri="{FF2B5EF4-FFF2-40B4-BE49-F238E27FC236}">
                <a16:creationId xmlns:a16="http://schemas.microsoft.com/office/drawing/2014/main" id="{B0850BE2-6AFE-3BEA-D95F-95E0A9377799}"/>
              </a:ext>
            </a:extLst>
          </p:cNvPr>
          <p:cNvSpPr txBox="1">
            <a:spLocks/>
          </p:cNvSpPr>
          <p:nvPr/>
        </p:nvSpPr>
        <p:spPr>
          <a:xfrm>
            <a:off x="592015" y="2604448"/>
            <a:ext cx="9056077" cy="332742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nSpc>
                <a:spcPct val="100000"/>
              </a:lnSpc>
              <a:spcAft>
                <a:spcPts val="600"/>
              </a:spcAft>
              <a:buFont typeface="Arial" panose="020B0604020202020204" pitchFamily="34" charset="0"/>
              <a:buChar char="•"/>
            </a:pPr>
            <a:r>
              <a:rPr lang="en-US" sz="3200" dirty="0">
                <a:solidFill>
                  <a:srgbClr val="156082"/>
                </a:solidFill>
                <a:latin typeface="+mn-lt"/>
              </a:rPr>
              <a:t>Focus on top 3 factors identified: </a:t>
            </a:r>
          </a:p>
          <a:p>
            <a:pPr marL="1195388" indent="-571500">
              <a:lnSpc>
                <a:spcPct val="100000"/>
              </a:lnSpc>
              <a:spcAft>
                <a:spcPts val="600"/>
              </a:spcAft>
              <a:buFont typeface="Arial" panose="020B0604020202020204" pitchFamily="34" charset="0"/>
              <a:buChar char="•"/>
            </a:pPr>
            <a:r>
              <a:rPr lang="en-US" sz="3200" dirty="0">
                <a:solidFill>
                  <a:srgbClr val="156082"/>
                </a:solidFill>
                <a:latin typeface="+mn-lt"/>
              </a:rPr>
              <a:t>Age</a:t>
            </a:r>
          </a:p>
          <a:p>
            <a:pPr marL="1195388" indent="-571500">
              <a:lnSpc>
                <a:spcPct val="100000"/>
              </a:lnSpc>
              <a:spcAft>
                <a:spcPts val="600"/>
              </a:spcAft>
              <a:buFont typeface="Arial" panose="020B0604020202020204" pitchFamily="34" charset="0"/>
              <a:buChar char="•"/>
            </a:pPr>
            <a:r>
              <a:rPr lang="en-US" sz="3200" dirty="0">
                <a:solidFill>
                  <a:srgbClr val="156082"/>
                </a:solidFill>
                <a:latin typeface="+mn-lt"/>
              </a:rPr>
              <a:t>Monthly Income</a:t>
            </a:r>
          </a:p>
          <a:p>
            <a:pPr marL="1195388" indent="-571500">
              <a:lnSpc>
                <a:spcPct val="100000"/>
              </a:lnSpc>
              <a:spcAft>
                <a:spcPts val="200"/>
              </a:spcAft>
              <a:buFont typeface="Arial" panose="020B0604020202020204" pitchFamily="34" charset="0"/>
              <a:buChar char="•"/>
            </a:pPr>
            <a:r>
              <a:rPr lang="en-US" sz="3200" dirty="0">
                <a:solidFill>
                  <a:srgbClr val="156082"/>
                </a:solidFill>
                <a:latin typeface="+mn-lt"/>
              </a:rPr>
              <a:t>Job Roles (i.e., Sales Executive, Research Scientist)</a:t>
            </a:r>
          </a:p>
          <a:p>
            <a:pPr marL="1028700" lvl="1" indent="-571500">
              <a:lnSpc>
                <a:spcPct val="120000"/>
              </a:lnSpc>
              <a:spcAft>
                <a:spcPts val="600"/>
              </a:spcAft>
              <a:buFont typeface="Arial" panose="020B0604020202020204" pitchFamily="34" charset="0"/>
              <a:buChar char="•"/>
            </a:pPr>
            <a:endParaRPr lang="en-US" sz="3200" dirty="0">
              <a:solidFill>
                <a:srgbClr val="156082"/>
              </a:solidFill>
              <a:latin typeface="+mn-lt"/>
            </a:endParaRPr>
          </a:p>
          <a:p>
            <a:pPr marL="1028700" lvl="1" indent="-571500">
              <a:lnSpc>
                <a:spcPct val="120000"/>
              </a:lnSpc>
              <a:spcAft>
                <a:spcPts val="600"/>
              </a:spcAft>
              <a:buFont typeface="Arial" panose="020B0604020202020204" pitchFamily="34" charset="0"/>
              <a:buChar char="•"/>
            </a:pPr>
            <a:endParaRPr lang="en-US" sz="3200" dirty="0">
              <a:solidFill>
                <a:srgbClr val="156082"/>
              </a:solidFill>
            </a:endParaRPr>
          </a:p>
          <a:p>
            <a:pPr marL="1028700" lvl="1" indent="-571500">
              <a:lnSpc>
                <a:spcPct val="120000"/>
              </a:lnSpc>
              <a:spcAft>
                <a:spcPts val="600"/>
              </a:spcAft>
              <a:buFont typeface="Arial" panose="020B0604020202020204" pitchFamily="34" charset="0"/>
              <a:buChar char="•"/>
            </a:pPr>
            <a:endParaRPr lang="en-US" sz="3200" dirty="0">
              <a:solidFill>
                <a:srgbClr val="156082"/>
              </a:solidFill>
              <a:latin typeface="+mn-lt"/>
            </a:endParaRPr>
          </a:p>
          <a:p>
            <a:pPr marL="1028700" lvl="1" indent="-571500">
              <a:lnSpc>
                <a:spcPct val="120000"/>
              </a:lnSpc>
              <a:spcAft>
                <a:spcPts val="600"/>
              </a:spcAft>
              <a:buFont typeface="Arial" panose="020B0604020202020204" pitchFamily="34" charset="0"/>
              <a:buChar char="•"/>
            </a:pPr>
            <a:endParaRPr lang="en-US" sz="3200" dirty="0">
              <a:solidFill>
                <a:srgbClr val="156082"/>
              </a:solidFill>
              <a:latin typeface="+mn-lt"/>
            </a:endParaRPr>
          </a:p>
        </p:txBody>
      </p:sp>
      <p:sp>
        <p:nvSpPr>
          <p:cNvPr id="3" name="Title 4">
            <a:extLst>
              <a:ext uri="{FF2B5EF4-FFF2-40B4-BE49-F238E27FC236}">
                <a16:creationId xmlns:a16="http://schemas.microsoft.com/office/drawing/2014/main" id="{20E1D888-D1D3-F922-B2D5-02B93ACEB507}"/>
              </a:ext>
            </a:extLst>
          </p:cNvPr>
          <p:cNvSpPr txBox="1">
            <a:spLocks/>
          </p:cNvSpPr>
          <p:nvPr/>
        </p:nvSpPr>
        <p:spPr>
          <a:xfrm>
            <a:off x="592015" y="1454213"/>
            <a:ext cx="10515600" cy="8250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Arial" panose="020B0604020202020204" pitchFamily="34" charset="0"/>
              <a:buChar char="•"/>
            </a:pPr>
            <a:r>
              <a:rPr lang="en-US" sz="3200" dirty="0">
                <a:solidFill>
                  <a:srgbClr val="156082"/>
                </a:solidFill>
                <a:latin typeface="+mn-lt"/>
              </a:rPr>
              <a:t>Reduce attrition</a:t>
            </a:r>
          </a:p>
          <a:p>
            <a:pPr marL="1028700" lvl="1" indent="-571500">
              <a:buFont typeface="Arial" panose="020B0604020202020204" pitchFamily="34" charset="0"/>
              <a:buChar char="•"/>
            </a:pPr>
            <a:r>
              <a:rPr lang="en-US" sz="100" dirty="0">
                <a:solidFill>
                  <a:srgbClr val="156082"/>
                </a:solidFill>
                <a:latin typeface="+mn-lt"/>
              </a:rPr>
              <a:t> </a:t>
            </a:r>
          </a:p>
          <a:p>
            <a:pPr marL="1028700" lvl="1" indent="-571500">
              <a:buFont typeface="Arial" panose="020B0604020202020204" pitchFamily="34" charset="0"/>
              <a:buChar char="•"/>
            </a:pPr>
            <a:endParaRPr lang="en-US" sz="100" dirty="0">
              <a:solidFill>
                <a:srgbClr val="156082"/>
              </a:solidFill>
              <a:latin typeface="+mn-lt"/>
            </a:endParaRPr>
          </a:p>
          <a:p>
            <a:pPr marL="1028700" lvl="1" indent="-571500">
              <a:buFont typeface="Arial" panose="020B0604020202020204" pitchFamily="34" charset="0"/>
              <a:buChar char="•"/>
            </a:pPr>
            <a:endParaRPr lang="en-US" sz="100" dirty="0">
              <a:solidFill>
                <a:srgbClr val="156082"/>
              </a:solidFill>
            </a:endParaRPr>
          </a:p>
          <a:p>
            <a:pPr marL="1028700" lvl="1" indent="-571500">
              <a:buFont typeface="Arial" panose="020B0604020202020204" pitchFamily="34" charset="0"/>
              <a:buChar char="•"/>
            </a:pPr>
            <a:endParaRPr lang="en-US" sz="100" dirty="0">
              <a:solidFill>
                <a:srgbClr val="156082"/>
              </a:solidFill>
              <a:latin typeface="+mn-lt"/>
            </a:endParaRPr>
          </a:p>
          <a:p>
            <a:pPr marL="1028700" lvl="1" indent="-571500">
              <a:buFont typeface="Arial" panose="020B0604020202020204" pitchFamily="34" charset="0"/>
              <a:buChar char="•"/>
            </a:pPr>
            <a:endParaRPr lang="en-US" sz="100" dirty="0">
              <a:solidFill>
                <a:srgbClr val="156082"/>
              </a:solidFill>
              <a:latin typeface="+mn-lt"/>
            </a:endParaRPr>
          </a:p>
        </p:txBody>
      </p:sp>
      <p:sp>
        <p:nvSpPr>
          <p:cNvPr id="7" name="Title 4">
            <a:extLst>
              <a:ext uri="{FF2B5EF4-FFF2-40B4-BE49-F238E27FC236}">
                <a16:creationId xmlns:a16="http://schemas.microsoft.com/office/drawing/2014/main" id="{E4B35F61-AD89-6B6C-E4B0-63E2154CD628}"/>
              </a:ext>
            </a:extLst>
          </p:cNvPr>
          <p:cNvSpPr txBox="1">
            <a:spLocks/>
          </p:cNvSpPr>
          <p:nvPr/>
        </p:nvSpPr>
        <p:spPr>
          <a:xfrm>
            <a:off x="592015" y="5462954"/>
            <a:ext cx="10515600" cy="9378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Arial" panose="020B0604020202020204" pitchFamily="34" charset="0"/>
              <a:buChar char="•"/>
            </a:pPr>
            <a:r>
              <a:rPr lang="en-US" sz="3200" dirty="0">
                <a:solidFill>
                  <a:srgbClr val="156082"/>
                </a:solidFill>
                <a:latin typeface="+mn-lt"/>
              </a:rPr>
              <a:t>Utilize the proposed model to predict attrition  </a:t>
            </a:r>
          </a:p>
          <a:p>
            <a:pPr marL="1028700" lvl="1" indent="-571500">
              <a:buFont typeface="Arial" panose="020B0604020202020204" pitchFamily="34" charset="0"/>
              <a:buChar char="•"/>
            </a:pPr>
            <a:r>
              <a:rPr lang="en-US" sz="100" dirty="0">
                <a:solidFill>
                  <a:srgbClr val="156082"/>
                </a:solidFill>
                <a:latin typeface="+mn-lt"/>
              </a:rPr>
              <a:t> </a:t>
            </a:r>
          </a:p>
          <a:p>
            <a:pPr marL="1028700" lvl="1" indent="-571500">
              <a:buFont typeface="Arial" panose="020B0604020202020204" pitchFamily="34" charset="0"/>
              <a:buChar char="•"/>
            </a:pPr>
            <a:endParaRPr lang="en-US" sz="100" dirty="0">
              <a:solidFill>
                <a:srgbClr val="156082"/>
              </a:solidFill>
              <a:latin typeface="+mn-lt"/>
            </a:endParaRPr>
          </a:p>
          <a:p>
            <a:pPr marL="1028700" lvl="1" indent="-571500">
              <a:buFont typeface="Arial" panose="020B0604020202020204" pitchFamily="34" charset="0"/>
              <a:buChar char="•"/>
            </a:pPr>
            <a:endParaRPr lang="en-US" sz="100" dirty="0">
              <a:solidFill>
                <a:srgbClr val="156082"/>
              </a:solidFill>
            </a:endParaRPr>
          </a:p>
          <a:p>
            <a:pPr marL="1028700" lvl="1" indent="-571500">
              <a:buFont typeface="Arial" panose="020B0604020202020204" pitchFamily="34" charset="0"/>
              <a:buChar char="•"/>
            </a:pPr>
            <a:endParaRPr lang="en-US" sz="100" dirty="0">
              <a:solidFill>
                <a:srgbClr val="156082"/>
              </a:solidFill>
              <a:latin typeface="+mn-lt"/>
            </a:endParaRPr>
          </a:p>
          <a:p>
            <a:pPr marL="1028700" lvl="1" indent="-571500">
              <a:buFont typeface="Arial" panose="020B0604020202020204" pitchFamily="34" charset="0"/>
              <a:buChar char="•"/>
            </a:pPr>
            <a:endParaRPr lang="en-US" sz="100" dirty="0">
              <a:solidFill>
                <a:srgbClr val="156082"/>
              </a:solidFill>
              <a:latin typeface="+mn-lt"/>
            </a:endParaRPr>
          </a:p>
        </p:txBody>
      </p:sp>
      <p:pic>
        <p:nvPicPr>
          <p:cNvPr id="12" name="Picture 11">
            <a:extLst>
              <a:ext uri="{FF2B5EF4-FFF2-40B4-BE49-F238E27FC236}">
                <a16:creationId xmlns:a16="http://schemas.microsoft.com/office/drawing/2014/main" id="{760BD48D-954D-B316-9354-7E4E64193A0A}"/>
              </a:ext>
            </a:extLst>
          </p:cNvPr>
          <p:cNvPicPr>
            <a:picLocks noChangeAspect="1"/>
          </p:cNvPicPr>
          <p:nvPr/>
        </p:nvPicPr>
        <p:blipFill>
          <a:blip r:embed="rId3"/>
          <a:stretch>
            <a:fillRect/>
          </a:stretch>
        </p:blipFill>
        <p:spPr>
          <a:xfrm>
            <a:off x="8815754" y="1299251"/>
            <a:ext cx="2784231" cy="2784231"/>
          </a:xfrm>
          <a:prstGeom prst="rect">
            <a:avLst/>
          </a:prstGeom>
        </p:spPr>
      </p:pic>
    </p:spTree>
    <p:extLst>
      <p:ext uri="{BB962C8B-B14F-4D97-AF65-F5344CB8AC3E}">
        <p14:creationId xmlns:p14="http://schemas.microsoft.com/office/powerpoint/2010/main" val="279435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95919-E927-0B96-BC7B-2E4F30BDE791}"/>
              </a:ext>
            </a:extLst>
          </p:cNvPr>
          <p:cNvSpPr/>
          <p:nvPr/>
        </p:nvSpPr>
        <p:spPr>
          <a:xfrm>
            <a:off x="0" y="-1"/>
            <a:ext cx="12192000" cy="4427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909B6240-868A-9345-21D2-94A2BFF78B41}"/>
              </a:ext>
            </a:extLst>
          </p:cNvPr>
          <p:cNvSpPr>
            <a:spLocks noGrp="1"/>
          </p:cNvSpPr>
          <p:nvPr>
            <p:ph type="title"/>
          </p:nvPr>
        </p:nvSpPr>
        <p:spPr>
          <a:xfrm>
            <a:off x="838200" y="2776036"/>
            <a:ext cx="10515600" cy="1305928"/>
          </a:xfrm>
        </p:spPr>
        <p:txBody>
          <a:bodyPr/>
          <a:lstStyle/>
          <a:p>
            <a:pPr algn="ctr"/>
            <a:r>
              <a:rPr lang="en-US" b="1" dirty="0">
                <a:solidFill>
                  <a:schemeClr val="bg1"/>
                </a:solidFill>
              </a:rPr>
              <a:t>Thank you!</a:t>
            </a:r>
          </a:p>
        </p:txBody>
      </p:sp>
      <p:sp>
        <p:nvSpPr>
          <p:cNvPr id="3" name="Title 1">
            <a:extLst>
              <a:ext uri="{FF2B5EF4-FFF2-40B4-BE49-F238E27FC236}">
                <a16:creationId xmlns:a16="http://schemas.microsoft.com/office/drawing/2014/main" id="{BF624483-F4FC-561B-725A-9FA03C63EE9E}"/>
              </a:ext>
            </a:extLst>
          </p:cNvPr>
          <p:cNvSpPr txBox="1">
            <a:spLocks/>
          </p:cNvSpPr>
          <p:nvPr/>
        </p:nvSpPr>
        <p:spPr>
          <a:xfrm>
            <a:off x="838200" y="4975601"/>
            <a:ext cx="10515600" cy="13059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000" b="1" dirty="0">
                <a:solidFill>
                  <a:schemeClr val="accent1"/>
                </a:solidFill>
              </a:rPr>
              <a:t>Please do not hesitate to contact me: </a:t>
            </a:r>
          </a:p>
          <a:p>
            <a:pPr algn="ctr"/>
            <a:r>
              <a:rPr lang="en-US" sz="3000" dirty="0">
                <a:solidFill>
                  <a:schemeClr val="accent1"/>
                </a:solidFill>
              </a:rPr>
              <a:t>Katherine Nguyen  |  nguyenkh@smu.edu</a:t>
            </a:r>
          </a:p>
        </p:txBody>
      </p:sp>
    </p:spTree>
    <p:extLst>
      <p:ext uri="{BB962C8B-B14F-4D97-AF65-F5344CB8AC3E}">
        <p14:creationId xmlns:p14="http://schemas.microsoft.com/office/powerpoint/2010/main" val="36916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FA5969-77E8-EA2F-497B-A1CB8803BA05}"/>
              </a:ext>
            </a:extLst>
          </p:cNvPr>
          <p:cNvSpPr>
            <a:spLocks noGrp="1"/>
          </p:cNvSpPr>
          <p:nvPr>
            <p:ph type="ctrTitle"/>
          </p:nvPr>
        </p:nvSpPr>
        <p:spPr>
          <a:xfrm>
            <a:off x="1524000" y="1305084"/>
            <a:ext cx="9144000" cy="772007"/>
          </a:xfrm>
        </p:spPr>
        <p:txBody>
          <a:bodyPr>
            <a:noAutofit/>
          </a:bodyPr>
          <a:lstStyle/>
          <a:p>
            <a:r>
              <a:rPr lang="en-US" sz="9600" b="1" spc="300" dirty="0">
                <a:solidFill>
                  <a:schemeClr val="bg1"/>
                </a:solidFill>
              </a:rPr>
              <a:t>OBJECTIVES</a:t>
            </a:r>
          </a:p>
        </p:txBody>
      </p:sp>
      <p:sp>
        <p:nvSpPr>
          <p:cNvPr id="3" name="Arrow: Chevron 2">
            <a:extLst>
              <a:ext uri="{FF2B5EF4-FFF2-40B4-BE49-F238E27FC236}">
                <a16:creationId xmlns:a16="http://schemas.microsoft.com/office/drawing/2014/main" id="{072EF268-18EC-85CC-BEDE-570266C50F54}"/>
              </a:ext>
            </a:extLst>
          </p:cNvPr>
          <p:cNvSpPr/>
          <p:nvPr/>
        </p:nvSpPr>
        <p:spPr>
          <a:xfrm>
            <a:off x="314960" y="2489126"/>
            <a:ext cx="4348478" cy="2336800"/>
          </a:xfrm>
          <a:prstGeom prst="chevron">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156082"/>
                </a:solidFill>
              </a:rPr>
              <a:t>Identify the top 3 factors contributing to turnover</a:t>
            </a:r>
          </a:p>
        </p:txBody>
      </p:sp>
      <p:sp>
        <p:nvSpPr>
          <p:cNvPr id="5" name="Arrow: Chevron 4">
            <a:extLst>
              <a:ext uri="{FF2B5EF4-FFF2-40B4-BE49-F238E27FC236}">
                <a16:creationId xmlns:a16="http://schemas.microsoft.com/office/drawing/2014/main" id="{81390FBD-4ED9-A819-D794-9E3A8BBAB71F}"/>
              </a:ext>
            </a:extLst>
          </p:cNvPr>
          <p:cNvSpPr/>
          <p:nvPr/>
        </p:nvSpPr>
        <p:spPr>
          <a:xfrm>
            <a:off x="3921761" y="2489126"/>
            <a:ext cx="4348478" cy="2336800"/>
          </a:xfrm>
          <a:prstGeom prst="chevron">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0" rIns="0" bIns="0" rtlCol="0" anchor="ctr"/>
          <a:lstStyle/>
          <a:p>
            <a:pPr algn="ctr"/>
            <a:r>
              <a:rPr lang="en-US" sz="2400" dirty="0">
                <a:solidFill>
                  <a:srgbClr val="156082"/>
                </a:solidFill>
              </a:rPr>
              <a:t>Highlight specific job role trends that may exist in the data set</a:t>
            </a:r>
          </a:p>
        </p:txBody>
      </p:sp>
      <p:sp>
        <p:nvSpPr>
          <p:cNvPr id="7" name="Arrow: Chevron 6">
            <a:extLst>
              <a:ext uri="{FF2B5EF4-FFF2-40B4-BE49-F238E27FC236}">
                <a16:creationId xmlns:a16="http://schemas.microsoft.com/office/drawing/2014/main" id="{469446FA-96FB-9619-E0CC-BAE0FC6953C1}"/>
              </a:ext>
            </a:extLst>
          </p:cNvPr>
          <p:cNvSpPr/>
          <p:nvPr/>
        </p:nvSpPr>
        <p:spPr>
          <a:xfrm>
            <a:off x="7528562" y="2489126"/>
            <a:ext cx="4348478" cy="2336800"/>
          </a:xfrm>
          <a:prstGeom prst="chevron">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0" rIns="0" bIns="0" rtlCol="0" anchor="ctr"/>
          <a:lstStyle/>
          <a:p>
            <a:pPr algn="ctr"/>
            <a:r>
              <a:rPr lang="en-US" sz="2400" dirty="0">
                <a:solidFill>
                  <a:srgbClr val="156082"/>
                </a:solidFill>
              </a:rPr>
              <a:t>Predict attrition based on Naïve Bayes model</a:t>
            </a:r>
          </a:p>
        </p:txBody>
      </p:sp>
    </p:spTree>
    <p:extLst>
      <p:ext uri="{BB962C8B-B14F-4D97-AF65-F5344CB8AC3E}">
        <p14:creationId xmlns:p14="http://schemas.microsoft.com/office/powerpoint/2010/main" val="94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A18657-952B-53EB-B645-2C5F364FFBAD}"/>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6" name="Title 5">
            <a:extLst>
              <a:ext uri="{FF2B5EF4-FFF2-40B4-BE49-F238E27FC236}">
                <a16:creationId xmlns:a16="http://schemas.microsoft.com/office/drawing/2014/main" id="{3CFA5969-77E8-EA2F-497B-A1CB8803BA05}"/>
              </a:ext>
            </a:extLst>
          </p:cNvPr>
          <p:cNvSpPr>
            <a:spLocks noGrp="1"/>
          </p:cNvSpPr>
          <p:nvPr>
            <p:ph type="ctrTitle"/>
          </p:nvPr>
        </p:nvSpPr>
        <p:spPr>
          <a:xfrm>
            <a:off x="1524000" y="352144"/>
            <a:ext cx="9144000" cy="772007"/>
          </a:xfrm>
        </p:spPr>
        <p:txBody>
          <a:bodyPr>
            <a:normAutofit fontScale="90000"/>
          </a:bodyPr>
          <a:lstStyle/>
          <a:p>
            <a:r>
              <a:rPr lang="en-US" b="1" spc="300" dirty="0">
                <a:solidFill>
                  <a:schemeClr val="bg1"/>
                </a:solidFill>
              </a:rPr>
              <a:t>EXISTING DATA</a:t>
            </a:r>
          </a:p>
        </p:txBody>
      </p:sp>
      <p:sp>
        <p:nvSpPr>
          <p:cNvPr id="2" name="Rectangle 1">
            <a:extLst>
              <a:ext uri="{FF2B5EF4-FFF2-40B4-BE49-F238E27FC236}">
                <a16:creationId xmlns:a16="http://schemas.microsoft.com/office/drawing/2014/main" id="{E8E7E1E1-3597-2400-D3A2-C1991DEA18A8}"/>
              </a:ext>
            </a:extLst>
          </p:cNvPr>
          <p:cNvSpPr/>
          <p:nvPr/>
        </p:nvSpPr>
        <p:spPr>
          <a:xfrm>
            <a:off x="0" y="1343608"/>
            <a:ext cx="4034415" cy="551439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C1D6B7E-117D-E667-3BC8-F736831AD655}"/>
              </a:ext>
            </a:extLst>
          </p:cNvPr>
          <p:cNvSpPr/>
          <p:nvPr/>
        </p:nvSpPr>
        <p:spPr>
          <a:xfrm>
            <a:off x="4078792" y="1343608"/>
            <a:ext cx="4034415" cy="551439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D02D91-2FB8-5059-6712-625C98972CAB}"/>
              </a:ext>
            </a:extLst>
          </p:cNvPr>
          <p:cNvSpPr/>
          <p:nvPr/>
        </p:nvSpPr>
        <p:spPr>
          <a:xfrm>
            <a:off x="8157585" y="1343608"/>
            <a:ext cx="4034415" cy="551439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7">
            <a:extLst>
              <a:ext uri="{FF2B5EF4-FFF2-40B4-BE49-F238E27FC236}">
                <a16:creationId xmlns:a16="http://schemas.microsoft.com/office/drawing/2014/main" id="{62C85A14-A5BD-71F5-4D72-16D5DEBE7A38}"/>
              </a:ext>
            </a:extLst>
          </p:cNvPr>
          <p:cNvSpPr txBox="1">
            <a:spLocks/>
          </p:cNvSpPr>
          <p:nvPr/>
        </p:nvSpPr>
        <p:spPr>
          <a:xfrm>
            <a:off x="329451" y="3727951"/>
            <a:ext cx="3375511" cy="21528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156082"/>
                </a:solidFill>
              </a:rPr>
              <a:t>870 anonymously surveyed employees</a:t>
            </a:r>
          </a:p>
        </p:txBody>
      </p:sp>
      <p:sp>
        <p:nvSpPr>
          <p:cNvPr id="7" name="Subtitle 7">
            <a:extLst>
              <a:ext uri="{FF2B5EF4-FFF2-40B4-BE49-F238E27FC236}">
                <a16:creationId xmlns:a16="http://schemas.microsoft.com/office/drawing/2014/main" id="{E72B8349-8462-5965-C979-6F3B46DE6880}"/>
              </a:ext>
            </a:extLst>
          </p:cNvPr>
          <p:cNvSpPr txBox="1">
            <a:spLocks/>
          </p:cNvSpPr>
          <p:nvPr/>
        </p:nvSpPr>
        <p:spPr>
          <a:xfrm>
            <a:off x="4363866" y="3727950"/>
            <a:ext cx="3375511" cy="2881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156082"/>
                </a:solidFill>
              </a:rPr>
              <a:t>35 survey questions covering topics such as education/career background, demographics, job satisfaction, training time, etc.</a:t>
            </a:r>
          </a:p>
        </p:txBody>
      </p:sp>
      <p:sp>
        <p:nvSpPr>
          <p:cNvPr id="8" name="Subtitle 7">
            <a:extLst>
              <a:ext uri="{FF2B5EF4-FFF2-40B4-BE49-F238E27FC236}">
                <a16:creationId xmlns:a16="http://schemas.microsoft.com/office/drawing/2014/main" id="{26CAA398-0115-006F-ECA5-3BA84236BF4F}"/>
              </a:ext>
            </a:extLst>
          </p:cNvPr>
          <p:cNvSpPr txBox="1">
            <a:spLocks/>
          </p:cNvSpPr>
          <p:nvPr/>
        </p:nvSpPr>
        <p:spPr>
          <a:xfrm>
            <a:off x="8487038" y="3727950"/>
            <a:ext cx="3375511" cy="2881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156082"/>
                </a:solidFill>
              </a:rPr>
              <a:t>Limited to jobs in Sales, Research &amp; Development, and Human Resources</a:t>
            </a:r>
          </a:p>
        </p:txBody>
      </p:sp>
      <p:grpSp>
        <p:nvGrpSpPr>
          <p:cNvPr id="21" name="Group 20">
            <a:extLst>
              <a:ext uri="{FF2B5EF4-FFF2-40B4-BE49-F238E27FC236}">
                <a16:creationId xmlns:a16="http://schemas.microsoft.com/office/drawing/2014/main" id="{CE2C9E7D-E375-CB31-314A-5A9EC79B3844}"/>
              </a:ext>
            </a:extLst>
          </p:cNvPr>
          <p:cNvGrpSpPr/>
          <p:nvPr/>
        </p:nvGrpSpPr>
        <p:grpSpPr>
          <a:xfrm>
            <a:off x="1097566" y="1759697"/>
            <a:ext cx="1839279" cy="1552165"/>
            <a:chOff x="1185797" y="2410267"/>
            <a:chExt cx="3407658" cy="2875717"/>
          </a:xfrm>
        </p:grpSpPr>
        <p:sp>
          <p:nvSpPr>
            <p:cNvPr id="12" name="Freeform: Shape 11">
              <a:extLst>
                <a:ext uri="{FF2B5EF4-FFF2-40B4-BE49-F238E27FC236}">
                  <a16:creationId xmlns:a16="http://schemas.microsoft.com/office/drawing/2014/main" id="{FF203068-4389-88DC-DF34-67455507E264}"/>
                </a:ext>
              </a:extLst>
            </p:cNvPr>
            <p:cNvSpPr/>
            <p:nvPr/>
          </p:nvSpPr>
          <p:spPr>
            <a:xfrm>
              <a:off x="1185797" y="3628373"/>
              <a:ext cx="1127343" cy="1657611"/>
            </a:xfrm>
            <a:custGeom>
              <a:avLst/>
              <a:gdLst>
                <a:gd name="connsiteX0" fmla="*/ 16702 w 1127343"/>
                <a:gd name="connsiteY0" fmla="*/ 183715 h 1657611"/>
                <a:gd name="connsiteX1" fmla="*/ 0 w 1127343"/>
                <a:gd name="connsiteY1" fmla="*/ 747386 h 1657611"/>
                <a:gd name="connsiteX2" fmla="*/ 70981 w 1127343"/>
                <a:gd name="connsiteY2" fmla="*/ 889348 h 1657611"/>
                <a:gd name="connsiteX3" fmla="*/ 212943 w 1127343"/>
                <a:gd name="connsiteY3" fmla="*/ 943627 h 1657611"/>
                <a:gd name="connsiteX4" fmla="*/ 237995 w 1127343"/>
                <a:gd name="connsiteY4" fmla="*/ 254695 h 1657611"/>
                <a:gd name="connsiteX5" fmla="*/ 225469 w 1127343"/>
                <a:gd name="connsiteY5" fmla="*/ 1507298 h 1657611"/>
                <a:gd name="connsiteX6" fmla="*/ 283924 w 1127343"/>
                <a:gd name="connsiteY6" fmla="*/ 1611682 h 1657611"/>
                <a:gd name="connsiteX7" fmla="*/ 421710 w 1127343"/>
                <a:gd name="connsiteY7" fmla="*/ 1657611 h 1657611"/>
                <a:gd name="connsiteX8" fmla="*/ 542795 w 1127343"/>
                <a:gd name="connsiteY8" fmla="*/ 1553227 h 1657611"/>
                <a:gd name="connsiteX9" fmla="*/ 559496 w 1127343"/>
                <a:gd name="connsiteY9" fmla="*/ 1386213 h 1657611"/>
                <a:gd name="connsiteX10" fmla="*/ 559496 w 1127343"/>
                <a:gd name="connsiteY10" fmla="*/ 922750 h 1657611"/>
                <a:gd name="connsiteX11" fmla="*/ 572022 w 1127343"/>
                <a:gd name="connsiteY11" fmla="*/ 1553227 h 1657611"/>
                <a:gd name="connsiteX12" fmla="*/ 676406 w 1127343"/>
                <a:gd name="connsiteY12" fmla="*/ 1636734 h 1657611"/>
                <a:gd name="connsiteX13" fmla="*/ 764088 w 1127343"/>
                <a:gd name="connsiteY13" fmla="*/ 1640909 h 1657611"/>
                <a:gd name="connsiteX14" fmla="*/ 843419 w 1127343"/>
                <a:gd name="connsiteY14" fmla="*/ 1620032 h 1657611"/>
                <a:gd name="connsiteX15" fmla="*/ 910225 w 1127343"/>
                <a:gd name="connsiteY15" fmla="*/ 1544876 h 1657611"/>
                <a:gd name="connsiteX16" fmla="*/ 935277 w 1127343"/>
                <a:gd name="connsiteY16" fmla="*/ 1511474 h 1657611"/>
                <a:gd name="connsiteX17" fmla="*/ 918576 w 1127343"/>
                <a:gd name="connsiteY17" fmla="*/ 275572 h 1657611"/>
                <a:gd name="connsiteX18" fmla="*/ 926926 w 1127343"/>
                <a:gd name="connsiteY18" fmla="*/ 906049 h 1657611"/>
                <a:gd name="connsiteX19" fmla="*/ 1014608 w 1127343"/>
                <a:gd name="connsiteY19" fmla="*/ 876822 h 1657611"/>
                <a:gd name="connsiteX20" fmla="*/ 1089765 w 1127343"/>
                <a:gd name="connsiteY20" fmla="*/ 805841 h 1657611"/>
                <a:gd name="connsiteX21" fmla="*/ 1123167 w 1127343"/>
                <a:gd name="connsiteY21" fmla="*/ 659704 h 1657611"/>
                <a:gd name="connsiteX22" fmla="*/ 1127343 w 1127343"/>
                <a:gd name="connsiteY22" fmla="*/ 459287 h 1657611"/>
                <a:gd name="connsiteX23" fmla="*/ 1118992 w 1127343"/>
                <a:gd name="connsiteY23" fmla="*/ 271397 h 1657611"/>
                <a:gd name="connsiteX24" fmla="*/ 1064713 w 1127343"/>
                <a:gd name="connsiteY24" fmla="*/ 83506 h 1657611"/>
                <a:gd name="connsiteX25" fmla="*/ 951978 w 1127343"/>
                <a:gd name="connsiteY25" fmla="*/ 4175 h 1657611"/>
                <a:gd name="connsiteX26" fmla="*/ 722335 w 1127343"/>
                <a:gd name="connsiteY26" fmla="*/ 0 h 1657611"/>
                <a:gd name="connsiteX27" fmla="*/ 208767 w 1127343"/>
                <a:gd name="connsiteY27" fmla="*/ 12526 h 1657611"/>
                <a:gd name="connsiteX28" fmla="*/ 116910 w 1127343"/>
                <a:gd name="connsiteY28" fmla="*/ 50104 h 1657611"/>
                <a:gd name="connsiteX29" fmla="*/ 66806 w 1127343"/>
                <a:gd name="connsiteY29" fmla="*/ 83506 h 1657611"/>
                <a:gd name="connsiteX30" fmla="*/ 16702 w 1127343"/>
                <a:gd name="connsiteY30" fmla="*/ 183715 h 165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27343" h="1657611">
                  <a:moveTo>
                    <a:pt x="16702" y="183715"/>
                  </a:moveTo>
                  <a:lnTo>
                    <a:pt x="0" y="747386"/>
                  </a:lnTo>
                  <a:lnTo>
                    <a:pt x="70981" y="889348"/>
                  </a:lnTo>
                  <a:lnTo>
                    <a:pt x="212943" y="943627"/>
                  </a:lnTo>
                  <a:lnTo>
                    <a:pt x="237995" y="254695"/>
                  </a:lnTo>
                  <a:lnTo>
                    <a:pt x="225469" y="1507298"/>
                  </a:lnTo>
                  <a:lnTo>
                    <a:pt x="283924" y="1611682"/>
                  </a:lnTo>
                  <a:lnTo>
                    <a:pt x="421710" y="1657611"/>
                  </a:lnTo>
                  <a:lnTo>
                    <a:pt x="542795" y="1553227"/>
                  </a:lnTo>
                  <a:lnTo>
                    <a:pt x="559496" y="1386213"/>
                  </a:lnTo>
                  <a:lnTo>
                    <a:pt x="559496" y="922750"/>
                  </a:lnTo>
                  <a:lnTo>
                    <a:pt x="572022" y="1553227"/>
                  </a:lnTo>
                  <a:lnTo>
                    <a:pt x="676406" y="1636734"/>
                  </a:lnTo>
                  <a:lnTo>
                    <a:pt x="764088" y="1640909"/>
                  </a:lnTo>
                  <a:lnTo>
                    <a:pt x="843419" y="1620032"/>
                  </a:lnTo>
                  <a:lnTo>
                    <a:pt x="910225" y="1544876"/>
                  </a:lnTo>
                  <a:lnTo>
                    <a:pt x="935277" y="1511474"/>
                  </a:lnTo>
                  <a:lnTo>
                    <a:pt x="918576" y="275572"/>
                  </a:lnTo>
                  <a:lnTo>
                    <a:pt x="926926" y="906049"/>
                  </a:lnTo>
                  <a:lnTo>
                    <a:pt x="1014608" y="876822"/>
                  </a:lnTo>
                  <a:lnTo>
                    <a:pt x="1089765" y="805841"/>
                  </a:lnTo>
                  <a:lnTo>
                    <a:pt x="1123167" y="659704"/>
                  </a:lnTo>
                  <a:lnTo>
                    <a:pt x="1127343" y="459287"/>
                  </a:lnTo>
                  <a:lnTo>
                    <a:pt x="1118992" y="271397"/>
                  </a:lnTo>
                  <a:lnTo>
                    <a:pt x="1064713" y="83506"/>
                  </a:lnTo>
                  <a:lnTo>
                    <a:pt x="951978" y="4175"/>
                  </a:lnTo>
                  <a:lnTo>
                    <a:pt x="722335" y="0"/>
                  </a:lnTo>
                  <a:lnTo>
                    <a:pt x="208767" y="12526"/>
                  </a:lnTo>
                  <a:lnTo>
                    <a:pt x="116910" y="50104"/>
                  </a:lnTo>
                  <a:lnTo>
                    <a:pt x="66806" y="83506"/>
                  </a:lnTo>
                  <a:lnTo>
                    <a:pt x="16702" y="183715"/>
                  </a:ln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F2BB12-A8C4-6A99-EE6E-AA2E1006688F}"/>
                </a:ext>
              </a:extLst>
            </p:cNvPr>
            <p:cNvSpPr/>
            <p:nvPr/>
          </p:nvSpPr>
          <p:spPr>
            <a:xfrm>
              <a:off x="2325954" y="3612800"/>
              <a:ext cx="1127343" cy="1657611"/>
            </a:xfrm>
            <a:custGeom>
              <a:avLst/>
              <a:gdLst>
                <a:gd name="connsiteX0" fmla="*/ 16702 w 1127343"/>
                <a:gd name="connsiteY0" fmla="*/ 183715 h 1657611"/>
                <a:gd name="connsiteX1" fmla="*/ 0 w 1127343"/>
                <a:gd name="connsiteY1" fmla="*/ 747386 h 1657611"/>
                <a:gd name="connsiteX2" fmla="*/ 70981 w 1127343"/>
                <a:gd name="connsiteY2" fmla="*/ 889348 h 1657611"/>
                <a:gd name="connsiteX3" fmla="*/ 212943 w 1127343"/>
                <a:gd name="connsiteY3" fmla="*/ 943627 h 1657611"/>
                <a:gd name="connsiteX4" fmla="*/ 237995 w 1127343"/>
                <a:gd name="connsiteY4" fmla="*/ 254695 h 1657611"/>
                <a:gd name="connsiteX5" fmla="*/ 225469 w 1127343"/>
                <a:gd name="connsiteY5" fmla="*/ 1507298 h 1657611"/>
                <a:gd name="connsiteX6" fmla="*/ 283924 w 1127343"/>
                <a:gd name="connsiteY6" fmla="*/ 1611682 h 1657611"/>
                <a:gd name="connsiteX7" fmla="*/ 421710 w 1127343"/>
                <a:gd name="connsiteY7" fmla="*/ 1657611 h 1657611"/>
                <a:gd name="connsiteX8" fmla="*/ 542795 w 1127343"/>
                <a:gd name="connsiteY8" fmla="*/ 1553227 h 1657611"/>
                <a:gd name="connsiteX9" fmla="*/ 559496 w 1127343"/>
                <a:gd name="connsiteY9" fmla="*/ 1386213 h 1657611"/>
                <a:gd name="connsiteX10" fmla="*/ 559496 w 1127343"/>
                <a:gd name="connsiteY10" fmla="*/ 922750 h 1657611"/>
                <a:gd name="connsiteX11" fmla="*/ 572022 w 1127343"/>
                <a:gd name="connsiteY11" fmla="*/ 1553227 h 1657611"/>
                <a:gd name="connsiteX12" fmla="*/ 676406 w 1127343"/>
                <a:gd name="connsiteY12" fmla="*/ 1636734 h 1657611"/>
                <a:gd name="connsiteX13" fmla="*/ 764088 w 1127343"/>
                <a:gd name="connsiteY13" fmla="*/ 1640909 h 1657611"/>
                <a:gd name="connsiteX14" fmla="*/ 843419 w 1127343"/>
                <a:gd name="connsiteY14" fmla="*/ 1620032 h 1657611"/>
                <a:gd name="connsiteX15" fmla="*/ 910225 w 1127343"/>
                <a:gd name="connsiteY15" fmla="*/ 1544876 h 1657611"/>
                <a:gd name="connsiteX16" fmla="*/ 935277 w 1127343"/>
                <a:gd name="connsiteY16" fmla="*/ 1511474 h 1657611"/>
                <a:gd name="connsiteX17" fmla="*/ 918576 w 1127343"/>
                <a:gd name="connsiteY17" fmla="*/ 275572 h 1657611"/>
                <a:gd name="connsiteX18" fmla="*/ 926926 w 1127343"/>
                <a:gd name="connsiteY18" fmla="*/ 906049 h 1657611"/>
                <a:gd name="connsiteX19" fmla="*/ 1014608 w 1127343"/>
                <a:gd name="connsiteY19" fmla="*/ 876822 h 1657611"/>
                <a:gd name="connsiteX20" fmla="*/ 1089765 w 1127343"/>
                <a:gd name="connsiteY20" fmla="*/ 805841 h 1657611"/>
                <a:gd name="connsiteX21" fmla="*/ 1123167 w 1127343"/>
                <a:gd name="connsiteY21" fmla="*/ 659704 h 1657611"/>
                <a:gd name="connsiteX22" fmla="*/ 1127343 w 1127343"/>
                <a:gd name="connsiteY22" fmla="*/ 459287 h 1657611"/>
                <a:gd name="connsiteX23" fmla="*/ 1118992 w 1127343"/>
                <a:gd name="connsiteY23" fmla="*/ 271397 h 1657611"/>
                <a:gd name="connsiteX24" fmla="*/ 1064713 w 1127343"/>
                <a:gd name="connsiteY24" fmla="*/ 83506 h 1657611"/>
                <a:gd name="connsiteX25" fmla="*/ 951978 w 1127343"/>
                <a:gd name="connsiteY25" fmla="*/ 4175 h 1657611"/>
                <a:gd name="connsiteX26" fmla="*/ 722335 w 1127343"/>
                <a:gd name="connsiteY26" fmla="*/ 0 h 1657611"/>
                <a:gd name="connsiteX27" fmla="*/ 208767 w 1127343"/>
                <a:gd name="connsiteY27" fmla="*/ 12526 h 1657611"/>
                <a:gd name="connsiteX28" fmla="*/ 116910 w 1127343"/>
                <a:gd name="connsiteY28" fmla="*/ 50104 h 1657611"/>
                <a:gd name="connsiteX29" fmla="*/ 66806 w 1127343"/>
                <a:gd name="connsiteY29" fmla="*/ 83506 h 1657611"/>
                <a:gd name="connsiteX30" fmla="*/ 16702 w 1127343"/>
                <a:gd name="connsiteY30" fmla="*/ 183715 h 165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27343" h="1657611">
                  <a:moveTo>
                    <a:pt x="16702" y="183715"/>
                  </a:moveTo>
                  <a:lnTo>
                    <a:pt x="0" y="747386"/>
                  </a:lnTo>
                  <a:lnTo>
                    <a:pt x="70981" y="889348"/>
                  </a:lnTo>
                  <a:lnTo>
                    <a:pt x="212943" y="943627"/>
                  </a:lnTo>
                  <a:lnTo>
                    <a:pt x="237995" y="254695"/>
                  </a:lnTo>
                  <a:lnTo>
                    <a:pt x="225469" y="1507298"/>
                  </a:lnTo>
                  <a:lnTo>
                    <a:pt x="283924" y="1611682"/>
                  </a:lnTo>
                  <a:lnTo>
                    <a:pt x="421710" y="1657611"/>
                  </a:lnTo>
                  <a:lnTo>
                    <a:pt x="542795" y="1553227"/>
                  </a:lnTo>
                  <a:lnTo>
                    <a:pt x="559496" y="1386213"/>
                  </a:lnTo>
                  <a:lnTo>
                    <a:pt x="559496" y="922750"/>
                  </a:lnTo>
                  <a:lnTo>
                    <a:pt x="572022" y="1553227"/>
                  </a:lnTo>
                  <a:lnTo>
                    <a:pt x="676406" y="1636734"/>
                  </a:lnTo>
                  <a:lnTo>
                    <a:pt x="764088" y="1640909"/>
                  </a:lnTo>
                  <a:lnTo>
                    <a:pt x="843419" y="1620032"/>
                  </a:lnTo>
                  <a:lnTo>
                    <a:pt x="910225" y="1544876"/>
                  </a:lnTo>
                  <a:lnTo>
                    <a:pt x="935277" y="1511474"/>
                  </a:lnTo>
                  <a:lnTo>
                    <a:pt x="918576" y="275572"/>
                  </a:lnTo>
                  <a:lnTo>
                    <a:pt x="926926" y="906049"/>
                  </a:lnTo>
                  <a:lnTo>
                    <a:pt x="1014608" y="876822"/>
                  </a:lnTo>
                  <a:lnTo>
                    <a:pt x="1089765" y="805841"/>
                  </a:lnTo>
                  <a:lnTo>
                    <a:pt x="1123167" y="659704"/>
                  </a:lnTo>
                  <a:lnTo>
                    <a:pt x="1127343" y="459287"/>
                  </a:lnTo>
                  <a:lnTo>
                    <a:pt x="1118992" y="271397"/>
                  </a:lnTo>
                  <a:lnTo>
                    <a:pt x="1064713" y="83506"/>
                  </a:lnTo>
                  <a:lnTo>
                    <a:pt x="951978" y="4175"/>
                  </a:lnTo>
                  <a:lnTo>
                    <a:pt x="722335" y="0"/>
                  </a:lnTo>
                  <a:lnTo>
                    <a:pt x="208767" y="12526"/>
                  </a:lnTo>
                  <a:lnTo>
                    <a:pt x="116910" y="50104"/>
                  </a:lnTo>
                  <a:lnTo>
                    <a:pt x="66806" y="83506"/>
                  </a:lnTo>
                  <a:lnTo>
                    <a:pt x="16702" y="183715"/>
                  </a:ln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F48EA7-FA15-705B-F08B-B447A032A39D}"/>
                </a:ext>
              </a:extLst>
            </p:cNvPr>
            <p:cNvSpPr/>
            <p:nvPr/>
          </p:nvSpPr>
          <p:spPr>
            <a:xfrm>
              <a:off x="3466112" y="3612801"/>
              <a:ext cx="1127343" cy="1657611"/>
            </a:xfrm>
            <a:custGeom>
              <a:avLst/>
              <a:gdLst>
                <a:gd name="connsiteX0" fmla="*/ 16702 w 1127343"/>
                <a:gd name="connsiteY0" fmla="*/ 183715 h 1657611"/>
                <a:gd name="connsiteX1" fmla="*/ 0 w 1127343"/>
                <a:gd name="connsiteY1" fmla="*/ 747386 h 1657611"/>
                <a:gd name="connsiteX2" fmla="*/ 70981 w 1127343"/>
                <a:gd name="connsiteY2" fmla="*/ 889348 h 1657611"/>
                <a:gd name="connsiteX3" fmla="*/ 212943 w 1127343"/>
                <a:gd name="connsiteY3" fmla="*/ 943627 h 1657611"/>
                <a:gd name="connsiteX4" fmla="*/ 237995 w 1127343"/>
                <a:gd name="connsiteY4" fmla="*/ 254695 h 1657611"/>
                <a:gd name="connsiteX5" fmla="*/ 225469 w 1127343"/>
                <a:gd name="connsiteY5" fmla="*/ 1507298 h 1657611"/>
                <a:gd name="connsiteX6" fmla="*/ 283924 w 1127343"/>
                <a:gd name="connsiteY6" fmla="*/ 1611682 h 1657611"/>
                <a:gd name="connsiteX7" fmla="*/ 421710 w 1127343"/>
                <a:gd name="connsiteY7" fmla="*/ 1657611 h 1657611"/>
                <a:gd name="connsiteX8" fmla="*/ 542795 w 1127343"/>
                <a:gd name="connsiteY8" fmla="*/ 1553227 h 1657611"/>
                <a:gd name="connsiteX9" fmla="*/ 559496 w 1127343"/>
                <a:gd name="connsiteY9" fmla="*/ 1386213 h 1657611"/>
                <a:gd name="connsiteX10" fmla="*/ 559496 w 1127343"/>
                <a:gd name="connsiteY10" fmla="*/ 922750 h 1657611"/>
                <a:gd name="connsiteX11" fmla="*/ 572022 w 1127343"/>
                <a:gd name="connsiteY11" fmla="*/ 1553227 h 1657611"/>
                <a:gd name="connsiteX12" fmla="*/ 676406 w 1127343"/>
                <a:gd name="connsiteY12" fmla="*/ 1636734 h 1657611"/>
                <a:gd name="connsiteX13" fmla="*/ 764088 w 1127343"/>
                <a:gd name="connsiteY13" fmla="*/ 1640909 h 1657611"/>
                <a:gd name="connsiteX14" fmla="*/ 843419 w 1127343"/>
                <a:gd name="connsiteY14" fmla="*/ 1620032 h 1657611"/>
                <a:gd name="connsiteX15" fmla="*/ 910225 w 1127343"/>
                <a:gd name="connsiteY15" fmla="*/ 1544876 h 1657611"/>
                <a:gd name="connsiteX16" fmla="*/ 935277 w 1127343"/>
                <a:gd name="connsiteY16" fmla="*/ 1511474 h 1657611"/>
                <a:gd name="connsiteX17" fmla="*/ 918576 w 1127343"/>
                <a:gd name="connsiteY17" fmla="*/ 275572 h 1657611"/>
                <a:gd name="connsiteX18" fmla="*/ 926926 w 1127343"/>
                <a:gd name="connsiteY18" fmla="*/ 906049 h 1657611"/>
                <a:gd name="connsiteX19" fmla="*/ 1014608 w 1127343"/>
                <a:gd name="connsiteY19" fmla="*/ 876822 h 1657611"/>
                <a:gd name="connsiteX20" fmla="*/ 1089765 w 1127343"/>
                <a:gd name="connsiteY20" fmla="*/ 805841 h 1657611"/>
                <a:gd name="connsiteX21" fmla="*/ 1123167 w 1127343"/>
                <a:gd name="connsiteY21" fmla="*/ 659704 h 1657611"/>
                <a:gd name="connsiteX22" fmla="*/ 1127343 w 1127343"/>
                <a:gd name="connsiteY22" fmla="*/ 459287 h 1657611"/>
                <a:gd name="connsiteX23" fmla="*/ 1118992 w 1127343"/>
                <a:gd name="connsiteY23" fmla="*/ 271397 h 1657611"/>
                <a:gd name="connsiteX24" fmla="*/ 1064713 w 1127343"/>
                <a:gd name="connsiteY24" fmla="*/ 83506 h 1657611"/>
                <a:gd name="connsiteX25" fmla="*/ 951978 w 1127343"/>
                <a:gd name="connsiteY25" fmla="*/ 4175 h 1657611"/>
                <a:gd name="connsiteX26" fmla="*/ 722335 w 1127343"/>
                <a:gd name="connsiteY26" fmla="*/ 0 h 1657611"/>
                <a:gd name="connsiteX27" fmla="*/ 208767 w 1127343"/>
                <a:gd name="connsiteY27" fmla="*/ 12526 h 1657611"/>
                <a:gd name="connsiteX28" fmla="*/ 116910 w 1127343"/>
                <a:gd name="connsiteY28" fmla="*/ 50104 h 1657611"/>
                <a:gd name="connsiteX29" fmla="*/ 66806 w 1127343"/>
                <a:gd name="connsiteY29" fmla="*/ 83506 h 1657611"/>
                <a:gd name="connsiteX30" fmla="*/ 16702 w 1127343"/>
                <a:gd name="connsiteY30" fmla="*/ 183715 h 165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27343" h="1657611">
                  <a:moveTo>
                    <a:pt x="16702" y="183715"/>
                  </a:moveTo>
                  <a:lnTo>
                    <a:pt x="0" y="747386"/>
                  </a:lnTo>
                  <a:lnTo>
                    <a:pt x="70981" y="889348"/>
                  </a:lnTo>
                  <a:lnTo>
                    <a:pt x="212943" y="943627"/>
                  </a:lnTo>
                  <a:lnTo>
                    <a:pt x="237995" y="254695"/>
                  </a:lnTo>
                  <a:lnTo>
                    <a:pt x="225469" y="1507298"/>
                  </a:lnTo>
                  <a:lnTo>
                    <a:pt x="283924" y="1611682"/>
                  </a:lnTo>
                  <a:lnTo>
                    <a:pt x="421710" y="1657611"/>
                  </a:lnTo>
                  <a:lnTo>
                    <a:pt x="542795" y="1553227"/>
                  </a:lnTo>
                  <a:lnTo>
                    <a:pt x="559496" y="1386213"/>
                  </a:lnTo>
                  <a:lnTo>
                    <a:pt x="559496" y="922750"/>
                  </a:lnTo>
                  <a:lnTo>
                    <a:pt x="572022" y="1553227"/>
                  </a:lnTo>
                  <a:lnTo>
                    <a:pt x="676406" y="1636734"/>
                  </a:lnTo>
                  <a:lnTo>
                    <a:pt x="764088" y="1640909"/>
                  </a:lnTo>
                  <a:lnTo>
                    <a:pt x="843419" y="1620032"/>
                  </a:lnTo>
                  <a:lnTo>
                    <a:pt x="910225" y="1544876"/>
                  </a:lnTo>
                  <a:lnTo>
                    <a:pt x="935277" y="1511474"/>
                  </a:lnTo>
                  <a:lnTo>
                    <a:pt x="918576" y="275572"/>
                  </a:lnTo>
                  <a:lnTo>
                    <a:pt x="926926" y="906049"/>
                  </a:lnTo>
                  <a:lnTo>
                    <a:pt x="1014608" y="876822"/>
                  </a:lnTo>
                  <a:lnTo>
                    <a:pt x="1089765" y="805841"/>
                  </a:lnTo>
                  <a:lnTo>
                    <a:pt x="1123167" y="659704"/>
                  </a:lnTo>
                  <a:lnTo>
                    <a:pt x="1127343" y="459287"/>
                  </a:lnTo>
                  <a:lnTo>
                    <a:pt x="1118992" y="271397"/>
                  </a:lnTo>
                  <a:lnTo>
                    <a:pt x="1064713" y="83506"/>
                  </a:lnTo>
                  <a:lnTo>
                    <a:pt x="951978" y="4175"/>
                  </a:lnTo>
                  <a:lnTo>
                    <a:pt x="722335" y="0"/>
                  </a:lnTo>
                  <a:lnTo>
                    <a:pt x="208767" y="12526"/>
                  </a:lnTo>
                  <a:lnTo>
                    <a:pt x="116910" y="50104"/>
                  </a:lnTo>
                  <a:lnTo>
                    <a:pt x="66806" y="83506"/>
                  </a:lnTo>
                  <a:lnTo>
                    <a:pt x="16702" y="183715"/>
                  </a:ln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2C5C2A4-86E5-B927-18BD-46F046D4457E}"/>
                </a:ext>
              </a:extLst>
            </p:cNvPr>
            <p:cNvSpPr/>
            <p:nvPr/>
          </p:nvSpPr>
          <p:spPr>
            <a:xfrm>
              <a:off x="1426779" y="2963917"/>
              <a:ext cx="646387" cy="61000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408247F-EF7D-3079-8F19-199C2489E1FC}"/>
                </a:ext>
              </a:extLst>
            </p:cNvPr>
            <p:cNvSpPr/>
            <p:nvPr/>
          </p:nvSpPr>
          <p:spPr>
            <a:xfrm>
              <a:off x="2017206" y="2410267"/>
              <a:ext cx="646387" cy="61000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4AF1DBF-8823-0581-1DF7-B29E2D3E75B7}"/>
                </a:ext>
              </a:extLst>
            </p:cNvPr>
            <p:cNvSpPr/>
            <p:nvPr/>
          </p:nvSpPr>
          <p:spPr>
            <a:xfrm>
              <a:off x="3124084" y="2410267"/>
              <a:ext cx="646387" cy="61000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4328A2-7BED-7DDE-51CB-E1E263A7FCB2}"/>
                </a:ext>
              </a:extLst>
            </p:cNvPr>
            <p:cNvSpPr/>
            <p:nvPr/>
          </p:nvSpPr>
          <p:spPr>
            <a:xfrm>
              <a:off x="2577474" y="2973673"/>
              <a:ext cx="646387" cy="61000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240AE0-D485-2C15-B19A-4D887324B259}"/>
                </a:ext>
              </a:extLst>
            </p:cNvPr>
            <p:cNvSpPr/>
            <p:nvPr/>
          </p:nvSpPr>
          <p:spPr>
            <a:xfrm>
              <a:off x="3714511" y="2963714"/>
              <a:ext cx="646387" cy="610006"/>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3009733-F1B5-B916-71F2-F8C24572C1E1}"/>
              </a:ext>
            </a:extLst>
          </p:cNvPr>
          <p:cNvGrpSpPr/>
          <p:nvPr/>
        </p:nvGrpSpPr>
        <p:grpSpPr>
          <a:xfrm>
            <a:off x="5190949" y="1759697"/>
            <a:ext cx="1721343" cy="1543760"/>
            <a:chOff x="6065300" y="4011930"/>
            <a:chExt cx="1461563" cy="1310780"/>
          </a:xfrm>
        </p:grpSpPr>
        <p:sp>
          <p:nvSpPr>
            <p:cNvPr id="22" name="Freeform: Shape 21">
              <a:extLst>
                <a:ext uri="{FF2B5EF4-FFF2-40B4-BE49-F238E27FC236}">
                  <a16:creationId xmlns:a16="http://schemas.microsoft.com/office/drawing/2014/main" id="{5A7B40F6-0E77-3B2B-A7BB-2B090E3B7E36}"/>
                </a:ext>
              </a:extLst>
            </p:cNvPr>
            <p:cNvSpPr/>
            <p:nvPr/>
          </p:nvSpPr>
          <p:spPr>
            <a:xfrm>
              <a:off x="6065300" y="4740214"/>
              <a:ext cx="666495" cy="555413"/>
            </a:xfrm>
            <a:custGeom>
              <a:avLst/>
              <a:gdLst>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97994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16446 w 670998"/>
                <a:gd name="connsiteY23" fmla="*/ 55916 h 569033"/>
                <a:gd name="connsiteX24" fmla="*/ 36181 w 670998"/>
                <a:gd name="connsiteY24" fmla="*/ 23024 h 569033"/>
                <a:gd name="connsiteX25" fmla="*/ 69073 w 670998"/>
                <a:gd name="connsiteY25" fmla="*/ 9867 h 569033"/>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88280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16446 w 670998"/>
                <a:gd name="connsiteY23" fmla="*/ 55916 h 569033"/>
                <a:gd name="connsiteX24" fmla="*/ 36181 w 670998"/>
                <a:gd name="connsiteY24" fmla="*/ 23024 h 569033"/>
                <a:gd name="connsiteX25" fmla="*/ 69073 w 670998"/>
                <a:gd name="connsiteY25" fmla="*/ 9867 h 569033"/>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88280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9970 w 670998"/>
                <a:gd name="connsiteY23" fmla="*/ 51059 h 569033"/>
                <a:gd name="connsiteX24" fmla="*/ 36181 w 670998"/>
                <a:gd name="connsiteY24" fmla="*/ 23024 h 569033"/>
                <a:gd name="connsiteX25" fmla="*/ 69073 w 670998"/>
                <a:gd name="connsiteY25" fmla="*/ 9867 h 569033"/>
                <a:gd name="connsiteX0" fmla="*/ 69073 w 670998"/>
                <a:gd name="connsiteY0" fmla="*/ 1772 h 560938"/>
                <a:gd name="connsiteX1" fmla="*/ 292739 w 670998"/>
                <a:gd name="connsiteY1" fmla="*/ 0 h 560938"/>
                <a:gd name="connsiteX2" fmla="*/ 325631 w 670998"/>
                <a:gd name="connsiteY2" fmla="*/ 24797 h 560938"/>
                <a:gd name="connsiteX3" fmla="*/ 345367 w 670998"/>
                <a:gd name="connsiteY3" fmla="*/ 60978 h 560938"/>
                <a:gd name="connsiteX4" fmla="*/ 345367 w 670998"/>
                <a:gd name="connsiteY4" fmla="*/ 80713 h 560938"/>
                <a:gd name="connsiteX5" fmla="*/ 355234 w 670998"/>
                <a:gd name="connsiteY5" fmla="*/ 251752 h 560938"/>
                <a:gd name="connsiteX6" fmla="*/ 621660 w 670998"/>
                <a:gd name="connsiteY6" fmla="*/ 251752 h 560938"/>
                <a:gd name="connsiteX7" fmla="*/ 670998 w 670998"/>
                <a:gd name="connsiteY7" fmla="*/ 278066 h 560938"/>
                <a:gd name="connsiteX8" fmla="*/ 670998 w 670998"/>
                <a:gd name="connsiteY8" fmla="*/ 320826 h 560938"/>
                <a:gd name="connsiteX9" fmla="*/ 667709 w 670998"/>
                <a:gd name="connsiteY9" fmla="*/ 370164 h 560938"/>
                <a:gd name="connsiteX10" fmla="*/ 654552 w 670998"/>
                <a:gd name="connsiteY10" fmla="*/ 373453 h 560938"/>
                <a:gd name="connsiteX11" fmla="*/ 226955 w 670998"/>
                <a:gd name="connsiteY11" fmla="*/ 380031 h 560938"/>
                <a:gd name="connsiteX12" fmla="*/ 230244 w 670998"/>
                <a:gd name="connsiteY12" fmla="*/ 182679 h 560938"/>
                <a:gd name="connsiteX13" fmla="*/ 230244 w 670998"/>
                <a:gd name="connsiteY13" fmla="*/ 376742 h 560938"/>
                <a:gd name="connsiteX14" fmla="*/ 430886 w 670998"/>
                <a:gd name="connsiteY14" fmla="*/ 380185 h 560938"/>
                <a:gd name="connsiteX15" fmla="*/ 463778 w 670998"/>
                <a:gd name="connsiteY15" fmla="*/ 419502 h 560938"/>
                <a:gd name="connsiteX16" fmla="*/ 499959 w 670998"/>
                <a:gd name="connsiteY16" fmla="*/ 478708 h 560938"/>
                <a:gd name="connsiteX17" fmla="*/ 526273 w 670998"/>
                <a:gd name="connsiteY17" fmla="*/ 544492 h 560938"/>
                <a:gd name="connsiteX18" fmla="*/ 526273 w 670998"/>
                <a:gd name="connsiteY18" fmla="*/ 560938 h 560938"/>
                <a:gd name="connsiteX19" fmla="*/ 29603 w 670998"/>
                <a:gd name="connsiteY19" fmla="*/ 554360 h 560938"/>
                <a:gd name="connsiteX20" fmla="*/ 3289 w 670998"/>
                <a:gd name="connsiteY20" fmla="*/ 521467 h 560938"/>
                <a:gd name="connsiteX21" fmla="*/ 3289 w 670998"/>
                <a:gd name="connsiteY21" fmla="*/ 462262 h 560938"/>
                <a:gd name="connsiteX22" fmla="*/ 0 w 670998"/>
                <a:gd name="connsiteY22" fmla="*/ 84003 h 560938"/>
                <a:gd name="connsiteX23" fmla="*/ 9970 w 670998"/>
                <a:gd name="connsiteY23" fmla="*/ 42964 h 560938"/>
                <a:gd name="connsiteX24" fmla="*/ 36181 w 670998"/>
                <a:gd name="connsiteY24" fmla="*/ 14929 h 560938"/>
                <a:gd name="connsiteX25" fmla="*/ 69073 w 670998"/>
                <a:gd name="connsiteY25" fmla="*/ 1772 h 560938"/>
                <a:gd name="connsiteX0" fmla="*/ 69073 w 670998"/>
                <a:gd name="connsiteY0" fmla="*/ 0 h 559166"/>
                <a:gd name="connsiteX1" fmla="*/ 292739 w 670998"/>
                <a:gd name="connsiteY1" fmla="*/ 4704 h 559166"/>
                <a:gd name="connsiteX2" fmla="*/ 325631 w 670998"/>
                <a:gd name="connsiteY2" fmla="*/ 23025 h 559166"/>
                <a:gd name="connsiteX3" fmla="*/ 345367 w 670998"/>
                <a:gd name="connsiteY3" fmla="*/ 59206 h 559166"/>
                <a:gd name="connsiteX4" fmla="*/ 345367 w 670998"/>
                <a:gd name="connsiteY4" fmla="*/ 78941 h 559166"/>
                <a:gd name="connsiteX5" fmla="*/ 355234 w 670998"/>
                <a:gd name="connsiteY5" fmla="*/ 249980 h 559166"/>
                <a:gd name="connsiteX6" fmla="*/ 621660 w 670998"/>
                <a:gd name="connsiteY6" fmla="*/ 249980 h 559166"/>
                <a:gd name="connsiteX7" fmla="*/ 670998 w 670998"/>
                <a:gd name="connsiteY7" fmla="*/ 276294 h 559166"/>
                <a:gd name="connsiteX8" fmla="*/ 670998 w 670998"/>
                <a:gd name="connsiteY8" fmla="*/ 319054 h 559166"/>
                <a:gd name="connsiteX9" fmla="*/ 667709 w 670998"/>
                <a:gd name="connsiteY9" fmla="*/ 368392 h 559166"/>
                <a:gd name="connsiteX10" fmla="*/ 654552 w 670998"/>
                <a:gd name="connsiteY10" fmla="*/ 371681 h 559166"/>
                <a:gd name="connsiteX11" fmla="*/ 226955 w 670998"/>
                <a:gd name="connsiteY11" fmla="*/ 378259 h 559166"/>
                <a:gd name="connsiteX12" fmla="*/ 230244 w 670998"/>
                <a:gd name="connsiteY12" fmla="*/ 180907 h 559166"/>
                <a:gd name="connsiteX13" fmla="*/ 230244 w 670998"/>
                <a:gd name="connsiteY13" fmla="*/ 374970 h 559166"/>
                <a:gd name="connsiteX14" fmla="*/ 430886 w 670998"/>
                <a:gd name="connsiteY14" fmla="*/ 378413 h 559166"/>
                <a:gd name="connsiteX15" fmla="*/ 463778 w 670998"/>
                <a:gd name="connsiteY15" fmla="*/ 417730 h 559166"/>
                <a:gd name="connsiteX16" fmla="*/ 499959 w 670998"/>
                <a:gd name="connsiteY16" fmla="*/ 476936 h 559166"/>
                <a:gd name="connsiteX17" fmla="*/ 526273 w 670998"/>
                <a:gd name="connsiteY17" fmla="*/ 542720 h 559166"/>
                <a:gd name="connsiteX18" fmla="*/ 526273 w 670998"/>
                <a:gd name="connsiteY18" fmla="*/ 559166 h 559166"/>
                <a:gd name="connsiteX19" fmla="*/ 29603 w 670998"/>
                <a:gd name="connsiteY19" fmla="*/ 552588 h 559166"/>
                <a:gd name="connsiteX20" fmla="*/ 3289 w 670998"/>
                <a:gd name="connsiteY20" fmla="*/ 519695 h 559166"/>
                <a:gd name="connsiteX21" fmla="*/ 3289 w 670998"/>
                <a:gd name="connsiteY21" fmla="*/ 460490 h 559166"/>
                <a:gd name="connsiteX22" fmla="*/ 0 w 670998"/>
                <a:gd name="connsiteY22" fmla="*/ 82231 h 559166"/>
                <a:gd name="connsiteX23" fmla="*/ 9970 w 670998"/>
                <a:gd name="connsiteY23" fmla="*/ 41192 h 559166"/>
                <a:gd name="connsiteX24" fmla="*/ 36181 w 670998"/>
                <a:gd name="connsiteY24" fmla="*/ 13157 h 559166"/>
                <a:gd name="connsiteX25" fmla="*/ 69073 w 670998"/>
                <a:gd name="connsiteY25" fmla="*/ 0 h 559166"/>
                <a:gd name="connsiteX0" fmla="*/ 69073 w 670998"/>
                <a:gd name="connsiteY0" fmla="*/ 0 h 559166"/>
                <a:gd name="connsiteX1" fmla="*/ 292739 w 670998"/>
                <a:gd name="connsiteY1" fmla="*/ 4704 h 559166"/>
                <a:gd name="connsiteX2" fmla="*/ 325631 w 670998"/>
                <a:gd name="connsiteY2" fmla="*/ 23025 h 559166"/>
                <a:gd name="connsiteX3" fmla="*/ 345367 w 670998"/>
                <a:gd name="connsiteY3" fmla="*/ 59206 h 559166"/>
                <a:gd name="connsiteX4" fmla="*/ 345367 w 670998"/>
                <a:gd name="connsiteY4" fmla="*/ 78941 h 559166"/>
                <a:gd name="connsiteX5" fmla="*/ 355234 w 670998"/>
                <a:gd name="connsiteY5" fmla="*/ 249980 h 559166"/>
                <a:gd name="connsiteX6" fmla="*/ 621660 w 670998"/>
                <a:gd name="connsiteY6" fmla="*/ 249980 h 559166"/>
                <a:gd name="connsiteX7" fmla="*/ 670998 w 670998"/>
                <a:gd name="connsiteY7" fmla="*/ 276294 h 559166"/>
                <a:gd name="connsiteX8" fmla="*/ 670998 w 670998"/>
                <a:gd name="connsiteY8" fmla="*/ 319054 h 559166"/>
                <a:gd name="connsiteX9" fmla="*/ 667709 w 670998"/>
                <a:gd name="connsiteY9" fmla="*/ 368392 h 559166"/>
                <a:gd name="connsiteX10" fmla="*/ 654552 w 670998"/>
                <a:gd name="connsiteY10" fmla="*/ 371681 h 559166"/>
                <a:gd name="connsiteX11" fmla="*/ 226955 w 670998"/>
                <a:gd name="connsiteY11" fmla="*/ 378259 h 559166"/>
                <a:gd name="connsiteX12" fmla="*/ 230244 w 670998"/>
                <a:gd name="connsiteY12" fmla="*/ 180907 h 559166"/>
                <a:gd name="connsiteX13" fmla="*/ 230244 w 670998"/>
                <a:gd name="connsiteY13" fmla="*/ 378208 h 559166"/>
                <a:gd name="connsiteX14" fmla="*/ 430886 w 670998"/>
                <a:gd name="connsiteY14" fmla="*/ 378413 h 559166"/>
                <a:gd name="connsiteX15" fmla="*/ 463778 w 670998"/>
                <a:gd name="connsiteY15" fmla="*/ 417730 h 559166"/>
                <a:gd name="connsiteX16" fmla="*/ 499959 w 670998"/>
                <a:gd name="connsiteY16" fmla="*/ 476936 h 559166"/>
                <a:gd name="connsiteX17" fmla="*/ 526273 w 670998"/>
                <a:gd name="connsiteY17" fmla="*/ 542720 h 559166"/>
                <a:gd name="connsiteX18" fmla="*/ 526273 w 670998"/>
                <a:gd name="connsiteY18" fmla="*/ 559166 h 559166"/>
                <a:gd name="connsiteX19" fmla="*/ 29603 w 670998"/>
                <a:gd name="connsiteY19" fmla="*/ 552588 h 559166"/>
                <a:gd name="connsiteX20" fmla="*/ 3289 w 670998"/>
                <a:gd name="connsiteY20" fmla="*/ 519695 h 559166"/>
                <a:gd name="connsiteX21" fmla="*/ 3289 w 670998"/>
                <a:gd name="connsiteY21" fmla="*/ 460490 h 559166"/>
                <a:gd name="connsiteX22" fmla="*/ 0 w 670998"/>
                <a:gd name="connsiteY22" fmla="*/ 82231 h 559166"/>
                <a:gd name="connsiteX23" fmla="*/ 9970 w 670998"/>
                <a:gd name="connsiteY23" fmla="*/ 41192 h 559166"/>
                <a:gd name="connsiteX24" fmla="*/ 36181 w 670998"/>
                <a:gd name="connsiteY24" fmla="*/ 13157 h 559166"/>
                <a:gd name="connsiteX25" fmla="*/ 69073 w 670998"/>
                <a:gd name="connsiteY25" fmla="*/ 0 h 55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998" h="559166">
                  <a:moveTo>
                    <a:pt x="69073" y="0"/>
                  </a:moveTo>
                  <a:lnTo>
                    <a:pt x="292739" y="4704"/>
                  </a:lnTo>
                  <a:lnTo>
                    <a:pt x="325631" y="23025"/>
                  </a:lnTo>
                  <a:lnTo>
                    <a:pt x="345367" y="59206"/>
                  </a:lnTo>
                  <a:lnTo>
                    <a:pt x="345367" y="78941"/>
                  </a:lnTo>
                  <a:lnTo>
                    <a:pt x="355234" y="249980"/>
                  </a:lnTo>
                  <a:lnTo>
                    <a:pt x="621660" y="249980"/>
                  </a:lnTo>
                  <a:lnTo>
                    <a:pt x="670998" y="276294"/>
                  </a:lnTo>
                  <a:lnTo>
                    <a:pt x="670998" y="319054"/>
                  </a:lnTo>
                  <a:lnTo>
                    <a:pt x="667709" y="368392"/>
                  </a:lnTo>
                  <a:lnTo>
                    <a:pt x="654552" y="371681"/>
                  </a:lnTo>
                  <a:lnTo>
                    <a:pt x="226955" y="378259"/>
                  </a:lnTo>
                  <a:cubicBezTo>
                    <a:pt x="228051" y="312475"/>
                    <a:pt x="229148" y="246691"/>
                    <a:pt x="230244" y="180907"/>
                  </a:cubicBezTo>
                  <a:lnTo>
                    <a:pt x="230244" y="378208"/>
                  </a:lnTo>
                  <a:lnTo>
                    <a:pt x="430886" y="378413"/>
                  </a:lnTo>
                  <a:lnTo>
                    <a:pt x="463778" y="417730"/>
                  </a:lnTo>
                  <a:lnTo>
                    <a:pt x="499959" y="476936"/>
                  </a:lnTo>
                  <a:lnTo>
                    <a:pt x="526273" y="542720"/>
                  </a:lnTo>
                  <a:lnTo>
                    <a:pt x="526273" y="559166"/>
                  </a:lnTo>
                  <a:lnTo>
                    <a:pt x="29603" y="552588"/>
                  </a:lnTo>
                  <a:lnTo>
                    <a:pt x="3289" y="519695"/>
                  </a:lnTo>
                  <a:lnTo>
                    <a:pt x="3289" y="460490"/>
                  </a:lnTo>
                  <a:cubicBezTo>
                    <a:pt x="2193" y="334404"/>
                    <a:pt x="1096" y="208317"/>
                    <a:pt x="0" y="82231"/>
                  </a:cubicBezTo>
                  <a:lnTo>
                    <a:pt x="9970" y="41192"/>
                  </a:lnTo>
                  <a:cubicBezTo>
                    <a:pt x="16548" y="30228"/>
                    <a:pt x="28509" y="23386"/>
                    <a:pt x="36181" y="13157"/>
                  </a:cubicBezTo>
                  <a:cubicBezTo>
                    <a:pt x="38553" y="9994"/>
                    <a:pt x="46049" y="6579"/>
                    <a:pt x="69073" y="0"/>
                  </a:cubicBez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054149-7648-AF77-23C1-5E4989A55559}"/>
                </a:ext>
              </a:extLst>
            </p:cNvPr>
            <p:cNvSpPr/>
            <p:nvPr/>
          </p:nvSpPr>
          <p:spPr>
            <a:xfrm flipH="1">
              <a:off x="6860368" y="4745965"/>
              <a:ext cx="666495" cy="555413"/>
            </a:xfrm>
            <a:custGeom>
              <a:avLst/>
              <a:gdLst>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97994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16446 w 670998"/>
                <a:gd name="connsiteY23" fmla="*/ 55916 h 569033"/>
                <a:gd name="connsiteX24" fmla="*/ 36181 w 670998"/>
                <a:gd name="connsiteY24" fmla="*/ 23024 h 569033"/>
                <a:gd name="connsiteX25" fmla="*/ 69073 w 670998"/>
                <a:gd name="connsiteY25" fmla="*/ 9867 h 569033"/>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88280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16446 w 670998"/>
                <a:gd name="connsiteY23" fmla="*/ 55916 h 569033"/>
                <a:gd name="connsiteX24" fmla="*/ 36181 w 670998"/>
                <a:gd name="connsiteY24" fmla="*/ 23024 h 569033"/>
                <a:gd name="connsiteX25" fmla="*/ 69073 w 670998"/>
                <a:gd name="connsiteY25" fmla="*/ 9867 h 569033"/>
                <a:gd name="connsiteX0" fmla="*/ 69073 w 670998"/>
                <a:gd name="connsiteY0" fmla="*/ 9867 h 569033"/>
                <a:gd name="connsiteX1" fmla="*/ 292739 w 670998"/>
                <a:gd name="connsiteY1" fmla="*/ 0 h 569033"/>
                <a:gd name="connsiteX2" fmla="*/ 325631 w 670998"/>
                <a:gd name="connsiteY2" fmla="*/ 32892 h 569033"/>
                <a:gd name="connsiteX3" fmla="*/ 345367 w 670998"/>
                <a:gd name="connsiteY3" fmla="*/ 69073 h 569033"/>
                <a:gd name="connsiteX4" fmla="*/ 345367 w 670998"/>
                <a:gd name="connsiteY4" fmla="*/ 88808 h 569033"/>
                <a:gd name="connsiteX5" fmla="*/ 355234 w 670998"/>
                <a:gd name="connsiteY5" fmla="*/ 259847 h 569033"/>
                <a:gd name="connsiteX6" fmla="*/ 621660 w 670998"/>
                <a:gd name="connsiteY6" fmla="*/ 259847 h 569033"/>
                <a:gd name="connsiteX7" fmla="*/ 670998 w 670998"/>
                <a:gd name="connsiteY7" fmla="*/ 286161 h 569033"/>
                <a:gd name="connsiteX8" fmla="*/ 670998 w 670998"/>
                <a:gd name="connsiteY8" fmla="*/ 328921 h 569033"/>
                <a:gd name="connsiteX9" fmla="*/ 667709 w 670998"/>
                <a:gd name="connsiteY9" fmla="*/ 378259 h 569033"/>
                <a:gd name="connsiteX10" fmla="*/ 654552 w 670998"/>
                <a:gd name="connsiteY10" fmla="*/ 381548 h 569033"/>
                <a:gd name="connsiteX11" fmla="*/ 226955 w 670998"/>
                <a:gd name="connsiteY11" fmla="*/ 388126 h 569033"/>
                <a:gd name="connsiteX12" fmla="*/ 230244 w 670998"/>
                <a:gd name="connsiteY12" fmla="*/ 190774 h 569033"/>
                <a:gd name="connsiteX13" fmla="*/ 230244 w 670998"/>
                <a:gd name="connsiteY13" fmla="*/ 384837 h 569033"/>
                <a:gd name="connsiteX14" fmla="*/ 430886 w 670998"/>
                <a:gd name="connsiteY14" fmla="*/ 388280 h 569033"/>
                <a:gd name="connsiteX15" fmla="*/ 463778 w 670998"/>
                <a:gd name="connsiteY15" fmla="*/ 427597 h 569033"/>
                <a:gd name="connsiteX16" fmla="*/ 499959 w 670998"/>
                <a:gd name="connsiteY16" fmla="*/ 486803 h 569033"/>
                <a:gd name="connsiteX17" fmla="*/ 526273 w 670998"/>
                <a:gd name="connsiteY17" fmla="*/ 552587 h 569033"/>
                <a:gd name="connsiteX18" fmla="*/ 526273 w 670998"/>
                <a:gd name="connsiteY18" fmla="*/ 569033 h 569033"/>
                <a:gd name="connsiteX19" fmla="*/ 29603 w 670998"/>
                <a:gd name="connsiteY19" fmla="*/ 562455 h 569033"/>
                <a:gd name="connsiteX20" fmla="*/ 3289 w 670998"/>
                <a:gd name="connsiteY20" fmla="*/ 529562 h 569033"/>
                <a:gd name="connsiteX21" fmla="*/ 3289 w 670998"/>
                <a:gd name="connsiteY21" fmla="*/ 470357 h 569033"/>
                <a:gd name="connsiteX22" fmla="*/ 0 w 670998"/>
                <a:gd name="connsiteY22" fmla="*/ 92098 h 569033"/>
                <a:gd name="connsiteX23" fmla="*/ 9970 w 670998"/>
                <a:gd name="connsiteY23" fmla="*/ 51059 h 569033"/>
                <a:gd name="connsiteX24" fmla="*/ 36181 w 670998"/>
                <a:gd name="connsiteY24" fmla="*/ 23024 h 569033"/>
                <a:gd name="connsiteX25" fmla="*/ 69073 w 670998"/>
                <a:gd name="connsiteY25" fmla="*/ 9867 h 569033"/>
                <a:gd name="connsiteX0" fmla="*/ 69073 w 670998"/>
                <a:gd name="connsiteY0" fmla="*/ 1772 h 560938"/>
                <a:gd name="connsiteX1" fmla="*/ 292739 w 670998"/>
                <a:gd name="connsiteY1" fmla="*/ 0 h 560938"/>
                <a:gd name="connsiteX2" fmla="*/ 325631 w 670998"/>
                <a:gd name="connsiteY2" fmla="*/ 24797 h 560938"/>
                <a:gd name="connsiteX3" fmla="*/ 345367 w 670998"/>
                <a:gd name="connsiteY3" fmla="*/ 60978 h 560938"/>
                <a:gd name="connsiteX4" fmla="*/ 345367 w 670998"/>
                <a:gd name="connsiteY4" fmla="*/ 80713 h 560938"/>
                <a:gd name="connsiteX5" fmla="*/ 355234 w 670998"/>
                <a:gd name="connsiteY5" fmla="*/ 251752 h 560938"/>
                <a:gd name="connsiteX6" fmla="*/ 621660 w 670998"/>
                <a:gd name="connsiteY6" fmla="*/ 251752 h 560938"/>
                <a:gd name="connsiteX7" fmla="*/ 670998 w 670998"/>
                <a:gd name="connsiteY7" fmla="*/ 278066 h 560938"/>
                <a:gd name="connsiteX8" fmla="*/ 670998 w 670998"/>
                <a:gd name="connsiteY8" fmla="*/ 320826 h 560938"/>
                <a:gd name="connsiteX9" fmla="*/ 667709 w 670998"/>
                <a:gd name="connsiteY9" fmla="*/ 370164 h 560938"/>
                <a:gd name="connsiteX10" fmla="*/ 654552 w 670998"/>
                <a:gd name="connsiteY10" fmla="*/ 373453 h 560938"/>
                <a:gd name="connsiteX11" fmla="*/ 226955 w 670998"/>
                <a:gd name="connsiteY11" fmla="*/ 380031 h 560938"/>
                <a:gd name="connsiteX12" fmla="*/ 230244 w 670998"/>
                <a:gd name="connsiteY12" fmla="*/ 182679 h 560938"/>
                <a:gd name="connsiteX13" fmla="*/ 230244 w 670998"/>
                <a:gd name="connsiteY13" fmla="*/ 376742 h 560938"/>
                <a:gd name="connsiteX14" fmla="*/ 430886 w 670998"/>
                <a:gd name="connsiteY14" fmla="*/ 380185 h 560938"/>
                <a:gd name="connsiteX15" fmla="*/ 463778 w 670998"/>
                <a:gd name="connsiteY15" fmla="*/ 419502 h 560938"/>
                <a:gd name="connsiteX16" fmla="*/ 499959 w 670998"/>
                <a:gd name="connsiteY16" fmla="*/ 478708 h 560938"/>
                <a:gd name="connsiteX17" fmla="*/ 526273 w 670998"/>
                <a:gd name="connsiteY17" fmla="*/ 544492 h 560938"/>
                <a:gd name="connsiteX18" fmla="*/ 526273 w 670998"/>
                <a:gd name="connsiteY18" fmla="*/ 560938 h 560938"/>
                <a:gd name="connsiteX19" fmla="*/ 29603 w 670998"/>
                <a:gd name="connsiteY19" fmla="*/ 554360 h 560938"/>
                <a:gd name="connsiteX20" fmla="*/ 3289 w 670998"/>
                <a:gd name="connsiteY20" fmla="*/ 521467 h 560938"/>
                <a:gd name="connsiteX21" fmla="*/ 3289 w 670998"/>
                <a:gd name="connsiteY21" fmla="*/ 462262 h 560938"/>
                <a:gd name="connsiteX22" fmla="*/ 0 w 670998"/>
                <a:gd name="connsiteY22" fmla="*/ 84003 h 560938"/>
                <a:gd name="connsiteX23" fmla="*/ 9970 w 670998"/>
                <a:gd name="connsiteY23" fmla="*/ 42964 h 560938"/>
                <a:gd name="connsiteX24" fmla="*/ 36181 w 670998"/>
                <a:gd name="connsiteY24" fmla="*/ 14929 h 560938"/>
                <a:gd name="connsiteX25" fmla="*/ 69073 w 670998"/>
                <a:gd name="connsiteY25" fmla="*/ 1772 h 560938"/>
                <a:gd name="connsiteX0" fmla="*/ 69073 w 670998"/>
                <a:gd name="connsiteY0" fmla="*/ 0 h 559166"/>
                <a:gd name="connsiteX1" fmla="*/ 292739 w 670998"/>
                <a:gd name="connsiteY1" fmla="*/ 4704 h 559166"/>
                <a:gd name="connsiteX2" fmla="*/ 325631 w 670998"/>
                <a:gd name="connsiteY2" fmla="*/ 23025 h 559166"/>
                <a:gd name="connsiteX3" fmla="*/ 345367 w 670998"/>
                <a:gd name="connsiteY3" fmla="*/ 59206 h 559166"/>
                <a:gd name="connsiteX4" fmla="*/ 345367 w 670998"/>
                <a:gd name="connsiteY4" fmla="*/ 78941 h 559166"/>
                <a:gd name="connsiteX5" fmla="*/ 355234 w 670998"/>
                <a:gd name="connsiteY5" fmla="*/ 249980 h 559166"/>
                <a:gd name="connsiteX6" fmla="*/ 621660 w 670998"/>
                <a:gd name="connsiteY6" fmla="*/ 249980 h 559166"/>
                <a:gd name="connsiteX7" fmla="*/ 670998 w 670998"/>
                <a:gd name="connsiteY7" fmla="*/ 276294 h 559166"/>
                <a:gd name="connsiteX8" fmla="*/ 670998 w 670998"/>
                <a:gd name="connsiteY8" fmla="*/ 319054 h 559166"/>
                <a:gd name="connsiteX9" fmla="*/ 667709 w 670998"/>
                <a:gd name="connsiteY9" fmla="*/ 368392 h 559166"/>
                <a:gd name="connsiteX10" fmla="*/ 654552 w 670998"/>
                <a:gd name="connsiteY10" fmla="*/ 371681 h 559166"/>
                <a:gd name="connsiteX11" fmla="*/ 226955 w 670998"/>
                <a:gd name="connsiteY11" fmla="*/ 378259 h 559166"/>
                <a:gd name="connsiteX12" fmla="*/ 230244 w 670998"/>
                <a:gd name="connsiteY12" fmla="*/ 180907 h 559166"/>
                <a:gd name="connsiteX13" fmla="*/ 230244 w 670998"/>
                <a:gd name="connsiteY13" fmla="*/ 374970 h 559166"/>
                <a:gd name="connsiteX14" fmla="*/ 430886 w 670998"/>
                <a:gd name="connsiteY14" fmla="*/ 378413 h 559166"/>
                <a:gd name="connsiteX15" fmla="*/ 463778 w 670998"/>
                <a:gd name="connsiteY15" fmla="*/ 417730 h 559166"/>
                <a:gd name="connsiteX16" fmla="*/ 499959 w 670998"/>
                <a:gd name="connsiteY16" fmla="*/ 476936 h 559166"/>
                <a:gd name="connsiteX17" fmla="*/ 526273 w 670998"/>
                <a:gd name="connsiteY17" fmla="*/ 542720 h 559166"/>
                <a:gd name="connsiteX18" fmla="*/ 526273 w 670998"/>
                <a:gd name="connsiteY18" fmla="*/ 559166 h 559166"/>
                <a:gd name="connsiteX19" fmla="*/ 29603 w 670998"/>
                <a:gd name="connsiteY19" fmla="*/ 552588 h 559166"/>
                <a:gd name="connsiteX20" fmla="*/ 3289 w 670998"/>
                <a:gd name="connsiteY20" fmla="*/ 519695 h 559166"/>
                <a:gd name="connsiteX21" fmla="*/ 3289 w 670998"/>
                <a:gd name="connsiteY21" fmla="*/ 460490 h 559166"/>
                <a:gd name="connsiteX22" fmla="*/ 0 w 670998"/>
                <a:gd name="connsiteY22" fmla="*/ 82231 h 559166"/>
                <a:gd name="connsiteX23" fmla="*/ 9970 w 670998"/>
                <a:gd name="connsiteY23" fmla="*/ 41192 h 559166"/>
                <a:gd name="connsiteX24" fmla="*/ 36181 w 670998"/>
                <a:gd name="connsiteY24" fmla="*/ 13157 h 559166"/>
                <a:gd name="connsiteX25" fmla="*/ 69073 w 670998"/>
                <a:gd name="connsiteY25" fmla="*/ 0 h 559166"/>
                <a:gd name="connsiteX0" fmla="*/ 69073 w 670998"/>
                <a:gd name="connsiteY0" fmla="*/ 0 h 559166"/>
                <a:gd name="connsiteX1" fmla="*/ 292739 w 670998"/>
                <a:gd name="connsiteY1" fmla="*/ 4704 h 559166"/>
                <a:gd name="connsiteX2" fmla="*/ 325631 w 670998"/>
                <a:gd name="connsiteY2" fmla="*/ 23025 h 559166"/>
                <a:gd name="connsiteX3" fmla="*/ 345367 w 670998"/>
                <a:gd name="connsiteY3" fmla="*/ 59206 h 559166"/>
                <a:gd name="connsiteX4" fmla="*/ 345367 w 670998"/>
                <a:gd name="connsiteY4" fmla="*/ 78941 h 559166"/>
                <a:gd name="connsiteX5" fmla="*/ 355234 w 670998"/>
                <a:gd name="connsiteY5" fmla="*/ 249980 h 559166"/>
                <a:gd name="connsiteX6" fmla="*/ 621660 w 670998"/>
                <a:gd name="connsiteY6" fmla="*/ 249980 h 559166"/>
                <a:gd name="connsiteX7" fmla="*/ 670998 w 670998"/>
                <a:gd name="connsiteY7" fmla="*/ 276294 h 559166"/>
                <a:gd name="connsiteX8" fmla="*/ 670998 w 670998"/>
                <a:gd name="connsiteY8" fmla="*/ 319054 h 559166"/>
                <a:gd name="connsiteX9" fmla="*/ 667709 w 670998"/>
                <a:gd name="connsiteY9" fmla="*/ 368392 h 559166"/>
                <a:gd name="connsiteX10" fmla="*/ 654552 w 670998"/>
                <a:gd name="connsiteY10" fmla="*/ 371681 h 559166"/>
                <a:gd name="connsiteX11" fmla="*/ 226955 w 670998"/>
                <a:gd name="connsiteY11" fmla="*/ 378259 h 559166"/>
                <a:gd name="connsiteX12" fmla="*/ 230244 w 670998"/>
                <a:gd name="connsiteY12" fmla="*/ 180907 h 559166"/>
                <a:gd name="connsiteX13" fmla="*/ 230244 w 670998"/>
                <a:gd name="connsiteY13" fmla="*/ 378208 h 559166"/>
                <a:gd name="connsiteX14" fmla="*/ 430886 w 670998"/>
                <a:gd name="connsiteY14" fmla="*/ 378413 h 559166"/>
                <a:gd name="connsiteX15" fmla="*/ 463778 w 670998"/>
                <a:gd name="connsiteY15" fmla="*/ 417730 h 559166"/>
                <a:gd name="connsiteX16" fmla="*/ 499959 w 670998"/>
                <a:gd name="connsiteY16" fmla="*/ 476936 h 559166"/>
                <a:gd name="connsiteX17" fmla="*/ 526273 w 670998"/>
                <a:gd name="connsiteY17" fmla="*/ 542720 h 559166"/>
                <a:gd name="connsiteX18" fmla="*/ 526273 w 670998"/>
                <a:gd name="connsiteY18" fmla="*/ 559166 h 559166"/>
                <a:gd name="connsiteX19" fmla="*/ 29603 w 670998"/>
                <a:gd name="connsiteY19" fmla="*/ 552588 h 559166"/>
                <a:gd name="connsiteX20" fmla="*/ 3289 w 670998"/>
                <a:gd name="connsiteY20" fmla="*/ 519695 h 559166"/>
                <a:gd name="connsiteX21" fmla="*/ 3289 w 670998"/>
                <a:gd name="connsiteY21" fmla="*/ 460490 h 559166"/>
                <a:gd name="connsiteX22" fmla="*/ 0 w 670998"/>
                <a:gd name="connsiteY22" fmla="*/ 82231 h 559166"/>
                <a:gd name="connsiteX23" fmla="*/ 9970 w 670998"/>
                <a:gd name="connsiteY23" fmla="*/ 41192 h 559166"/>
                <a:gd name="connsiteX24" fmla="*/ 36181 w 670998"/>
                <a:gd name="connsiteY24" fmla="*/ 13157 h 559166"/>
                <a:gd name="connsiteX25" fmla="*/ 69073 w 670998"/>
                <a:gd name="connsiteY25" fmla="*/ 0 h 55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998" h="559166">
                  <a:moveTo>
                    <a:pt x="69073" y="0"/>
                  </a:moveTo>
                  <a:lnTo>
                    <a:pt x="292739" y="4704"/>
                  </a:lnTo>
                  <a:lnTo>
                    <a:pt x="325631" y="23025"/>
                  </a:lnTo>
                  <a:lnTo>
                    <a:pt x="345367" y="59206"/>
                  </a:lnTo>
                  <a:lnTo>
                    <a:pt x="345367" y="78941"/>
                  </a:lnTo>
                  <a:lnTo>
                    <a:pt x="355234" y="249980"/>
                  </a:lnTo>
                  <a:lnTo>
                    <a:pt x="621660" y="249980"/>
                  </a:lnTo>
                  <a:lnTo>
                    <a:pt x="670998" y="276294"/>
                  </a:lnTo>
                  <a:lnTo>
                    <a:pt x="670998" y="319054"/>
                  </a:lnTo>
                  <a:lnTo>
                    <a:pt x="667709" y="368392"/>
                  </a:lnTo>
                  <a:lnTo>
                    <a:pt x="654552" y="371681"/>
                  </a:lnTo>
                  <a:lnTo>
                    <a:pt x="226955" y="378259"/>
                  </a:lnTo>
                  <a:cubicBezTo>
                    <a:pt x="228051" y="312475"/>
                    <a:pt x="229148" y="246691"/>
                    <a:pt x="230244" y="180907"/>
                  </a:cubicBezTo>
                  <a:lnTo>
                    <a:pt x="230244" y="378208"/>
                  </a:lnTo>
                  <a:lnTo>
                    <a:pt x="430886" y="378413"/>
                  </a:lnTo>
                  <a:lnTo>
                    <a:pt x="463778" y="417730"/>
                  </a:lnTo>
                  <a:lnTo>
                    <a:pt x="499959" y="476936"/>
                  </a:lnTo>
                  <a:lnTo>
                    <a:pt x="526273" y="542720"/>
                  </a:lnTo>
                  <a:lnTo>
                    <a:pt x="526273" y="559166"/>
                  </a:lnTo>
                  <a:lnTo>
                    <a:pt x="29603" y="552588"/>
                  </a:lnTo>
                  <a:lnTo>
                    <a:pt x="3289" y="519695"/>
                  </a:lnTo>
                  <a:lnTo>
                    <a:pt x="3289" y="460490"/>
                  </a:lnTo>
                  <a:cubicBezTo>
                    <a:pt x="2193" y="334404"/>
                    <a:pt x="1096" y="208317"/>
                    <a:pt x="0" y="82231"/>
                  </a:cubicBezTo>
                  <a:lnTo>
                    <a:pt x="9970" y="41192"/>
                  </a:lnTo>
                  <a:cubicBezTo>
                    <a:pt x="16548" y="30228"/>
                    <a:pt x="28509" y="23386"/>
                    <a:pt x="36181" y="13157"/>
                  </a:cubicBezTo>
                  <a:cubicBezTo>
                    <a:pt x="38553" y="9994"/>
                    <a:pt x="46049" y="6579"/>
                    <a:pt x="69073" y="0"/>
                  </a:cubicBez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5323829-9EAB-1755-E539-A98781E90778}"/>
                </a:ext>
              </a:extLst>
            </p:cNvPr>
            <p:cNvSpPr/>
            <p:nvPr/>
          </p:nvSpPr>
          <p:spPr>
            <a:xfrm>
              <a:off x="6520815" y="4011930"/>
              <a:ext cx="550545" cy="556260"/>
            </a:xfrm>
            <a:custGeom>
              <a:avLst/>
              <a:gdLst>
                <a:gd name="connsiteX0" fmla="*/ 3810 w 550545"/>
                <a:gd name="connsiteY0" fmla="*/ 546735 h 556260"/>
                <a:gd name="connsiteX1" fmla="*/ 74295 w 550545"/>
                <a:gd name="connsiteY1" fmla="*/ 466725 h 556260"/>
                <a:gd name="connsiteX2" fmla="*/ 22860 w 550545"/>
                <a:gd name="connsiteY2" fmla="*/ 382905 h 556260"/>
                <a:gd name="connsiteX3" fmla="*/ 19050 w 550545"/>
                <a:gd name="connsiteY3" fmla="*/ 365760 h 556260"/>
                <a:gd name="connsiteX4" fmla="*/ 13335 w 550545"/>
                <a:gd name="connsiteY4" fmla="*/ 356235 h 556260"/>
                <a:gd name="connsiteX5" fmla="*/ 5715 w 550545"/>
                <a:gd name="connsiteY5" fmla="*/ 331470 h 556260"/>
                <a:gd name="connsiteX6" fmla="*/ 5715 w 550545"/>
                <a:gd name="connsiteY6" fmla="*/ 331470 h 556260"/>
                <a:gd name="connsiteX7" fmla="*/ 1905 w 550545"/>
                <a:gd name="connsiteY7" fmla="*/ 289560 h 556260"/>
                <a:gd name="connsiteX8" fmla="*/ 0 w 550545"/>
                <a:gd name="connsiteY8" fmla="*/ 220980 h 556260"/>
                <a:gd name="connsiteX9" fmla="*/ 22860 w 550545"/>
                <a:gd name="connsiteY9" fmla="*/ 137160 h 556260"/>
                <a:gd name="connsiteX10" fmla="*/ 97155 w 550545"/>
                <a:gd name="connsiteY10" fmla="*/ 62865 h 556260"/>
                <a:gd name="connsiteX11" fmla="*/ 161925 w 550545"/>
                <a:gd name="connsiteY11" fmla="*/ 26670 h 556260"/>
                <a:gd name="connsiteX12" fmla="*/ 249555 w 550545"/>
                <a:gd name="connsiteY12" fmla="*/ 0 h 556260"/>
                <a:gd name="connsiteX13" fmla="*/ 356235 w 550545"/>
                <a:gd name="connsiteY13" fmla="*/ 3810 h 556260"/>
                <a:gd name="connsiteX14" fmla="*/ 421005 w 550545"/>
                <a:gd name="connsiteY14" fmla="*/ 40005 h 556260"/>
                <a:gd name="connsiteX15" fmla="*/ 485775 w 550545"/>
                <a:gd name="connsiteY15" fmla="*/ 106680 h 556260"/>
                <a:gd name="connsiteX16" fmla="*/ 527685 w 550545"/>
                <a:gd name="connsiteY16" fmla="*/ 160020 h 556260"/>
                <a:gd name="connsiteX17" fmla="*/ 548640 w 550545"/>
                <a:gd name="connsiteY17" fmla="*/ 241935 h 556260"/>
                <a:gd name="connsiteX18" fmla="*/ 550545 w 550545"/>
                <a:gd name="connsiteY18" fmla="*/ 344805 h 556260"/>
                <a:gd name="connsiteX19" fmla="*/ 518160 w 550545"/>
                <a:gd name="connsiteY19" fmla="*/ 422910 h 556260"/>
                <a:gd name="connsiteX20" fmla="*/ 462915 w 550545"/>
                <a:gd name="connsiteY20" fmla="*/ 485775 h 556260"/>
                <a:gd name="connsiteX21" fmla="*/ 392430 w 550545"/>
                <a:gd name="connsiteY21" fmla="*/ 518160 h 556260"/>
                <a:gd name="connsiteX22" fmla="*/ 327660 w 550545"/>
                <a:gd name="connsiteY22" fmla="*/ 552450 h 556260"/>
                <a:gd name="connsiteX23" fmla="*/ 306705 w 550545"/>
                <a:gd name="connsiteY23" fmla="*/ 556260 h 556260"/>
                <a:gd name="connsiteX24" fmla="*/ 3810 w 550545"/>
                <a:gd name="connsiteY24" fmla="*/ 546735 h 55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0545" h="556260">
                  <a:moveTo>
                    <a:pt x="3810" y="546735"/>
                  </a:moveTo>
                  <a:lnTo>
                    <a:pt x="74295" y="466725"/>
                  </a:lnTo>
                  <a:lnTo>
                    <a:pt x="22860" y="382905"/>
                  </a:lnTo>
                  <a:cubicBezTo>
                    <a:pt x="21590" y="377190"/>
                    <a:pt x="21019" y="371273"/>
                    <a:pt x="19050" y="365760"/>
                  </a:cubicBezTo>
                  <a:cubicBezTo>
                    <a:pt x="17805" y="362273"/>
                    <a:pt x="14567" y="359727"/>
                    <a:pt x="13335" y="356235"/>
                  </a:cubicBezTo>
                  <a:cubicBezTo>
                    <a:pt x="3627" y="328728"/>
                    <a:pt x="13606" y="339361"/>
                    <a:pt x="5715" y="331470"/>
                  </a:cubicBezTo>
                  <a:lnTo>
                    <a:pt x="5715" y="331470"/>
                  </a:lnTo>
                  <a:lnTo>
                    <a:pt x="1905" y="289560"/>
                  </a:lnTo>
                  <a:lnTo>
                    <a:pt x="0" y="220980"/>
                  </a:lnTo>
                  <a:lnTo>
                    <a:pt x="22860" y="137160"/>
                  </a:lnTo>
                  <a:lnTo>
                    <a:pt x="97155" y="62865"/>
                  </a:lnTo>
                  <a:lnTo>
                    <a:pt x="161925" y="26670"/>
                  </a:lnTo>
                  <a:lnTo>
                    <a:pt x="249555" y="0"/>
                  </a:lnTo>
                  <a:lnTo>
                    <a:pt x="356235" y="3810"/>
                  </a:lnTo>
                  <a:lnTo>
                    <a:pt x="421005" y="40005"/>
                  </a:lnTo>
                  <a:lnTo>
                    <a:pt x="485775" y="106680"/>
                  </a:lnTo>
                  <a:lnTo>
                    <a:pt x="527685" y="160020"/>
                  </a:lnTo>
                  <a:lnTo>
                    <a:pt x="548640" y="241935"/>
                  </a:lnTo>
                  <a:lnTo>
                    <a:pt x="550545" y="344805"/>
                  </a:lnTo>
                  <a:lnTo>
                    <a:pt x="518160" y="422910"/>
                  </a:lnTo>
                  <a:lnTo>
                    <a:pt x="462915" y="485775"/>
                  </a:lnTo>
                  <a:lnTo>
                    <a:pt x="392430" y="518160"/>
                  </a:lnTo>
                  <a:lnTo>
                    <a:pt x="327660" y="552450"/>
                  </a:lnTo>
                  <a:lnTo>
                    <a:pt x="306705" y="556260"/>
                  </a:lnTo>
                  <a:lnTo>
                    <a:pt x="3810" y="546735"/>
                  </a:ln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0087FAF-69C4-7FB0-B7EA-D2C06DD3FF6A}"/>
                </a:ext>
              </a:extLst>
            </p:cNvPr>
            <p:cNvSpPr/>
            <p:nvPr/>
          </p:nvSpPr>
          <p:spPr>
            <a:xfrm>
              <a:off x="6096000" y="4408170"/>
              <a:ext cx="340042" cy="320040"/>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02B3191-9F9D-1289-5D79-C66569B1BEB4}"/>
                </a:ext>
              </a:extLst>
            </p:cNvPr>
            <p:cNvSpPr/>
            <p:nvPr/>
          </p:nvSpPr>
          <p:spPr>
            <a:xfrm>
              <a:off x="7156133" y="4411223"/>
              <a:ext cx="340042" cy="320040"/>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94B1983-0187-10F7-FB22-9A65FFD493FF}"/>
                </a:ext>
              </a:extLst>
            </p:cNvPr>
            <p:cNvSpPr/>
            <p:nvPr/>
          </p:nvSpPr>
          <p:spPr>
            <a:xfrm>
              <a:off x="6651532" y="4260642"/>
              <a:ext cx="60722" cy="57150"/>
            </a:xfrm>
            <a:prstGeom prst="ellipse">
              <a:avLst/>
            </a:prstGeom>
            <a:solidFill>
              <a:schemeClr val="accent1"/>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1D1F63-7407-FCB9-407E-3606E4BE9225}"/>
                </a:ext>
              </a:extLst>
            </p:cNvPr>
            <p:cNvSpPr/>
            <p:nvPr/>
          </p:nvSpPr>
          <p:spPr>
            <a:xfrm>
              <a:off x="6765726" y="4260642"/>
              <a:ext cx="60722" cy="57150"/>
            </a:xfrm>
            <a:prstGeom prst="ellipse">
              <a:avLst/>
            </a:prstGeom>
            <a:solidFill>
              <a:schemeClr val="accent1"/>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B0C40C6-EF15-0DAD-78EF-CD2977D2DF81}"/>
                </a:ext>
              </a:extLst>
            </p:cNvPr>
            <p:cNvSpPr/>
            <p:nvPr/>
          </p:nvSpPr>
          <p:spPr>
            <a:xfrm>
              <a:off x="6881875" y="4260642"/>
              <a:ext cx="60722" cy="57150"/>
            </a:xfrm>
            <a:prstGeom prst="ellipse">
              <a:avLst/>
            </a:prstGeom>
            <a:solidFill>
              <a:schemeClr val="accent1"/>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52F0650-368A-86AB-6C45-8E3DC89D7C1C}"/>
                </a:ext>
              </a:extLst>
            </p:cNvPr>
            <p:cNvCxnSpPr>
              <a:cxnSpLocks/>
            </p:cNvCxnSpPr>
            <p:nvPr/>
          </p:nvCxnSpPr>
          <p:spPr>
            <a:xfrm>
              <a:off x="6523426" y="5122120"/>
              <a:ext cx="540231" cy="5751"/>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9556B40-C0D5-AEE3-D9A9-7D188DE2AA73}"/>
                </a:ext>
              </a:extLst>
            </p:cNvPr>
            <p:cNvCxnSpPr>
              <a:cxnSpLocks/>
            </p:cNvCxnSpPr>
            <p:nvPr/>
          </p:nvCxnSpPr>
          <p:spPr>
            <a:xfrm>
              <a:off x="6793541" y="5122120"/>
              <a:ext cx="0" cy="20059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4099" name="Group 4098">
            <a:extLst>
              <a:ext uri="{FF2B5EF4-FFF2-40B4-BE49-F238E27FC236}">
                <a16:creationId xmlns:a16="http://schemas.microsoft.com/office/drawing/2014/main" id="{09891750-DC5F-E12E-E014-C1CC02576ECD}"/>
              </a:ext>
            </a:extLst>
          </p:cNvPr>
          <p:cNvGrpSpPr/>
          <p:nvPr/>
        </p:nvGrpSpPr>
        <p:grpSpPr>
          <a:xfrm>
            <a:off x="9499707" y="1759696"/>
            <a:ext cx="1334603" cy="1511863"/>
            <a:chOff x="8704659" y="1782366"/>
            <a:chExt cx="1350169" cy="1529496"/>
          </a:xfrm>
        </p:grpSpPr>
        <p:sp>
          <p:nvSpPr>
            <p:cNvPr id="38" name="Freeform: Shape 37">
              <a:extLst>
                <a:ext uri="{FF2B5EF4-FFF2-40B4-BE49-F238E27FC236}">
                  <a16:creationId xmlns:a16="http://schemas.microsoft.com/office/drawing/2014/main" id="{AC0E014B-DFEC-8AD1-B548-82918D6D9BD1}"/>
                </a:ext>
              </a:extLst>
            </p:cNvPr>
            <p:cNvSpPr/>
            <p:nvPr/>
          </p:nvSpPr>
          <p:spPr>
            <a:xfrm>
              <a:off x="8704659" y="1782366"/>
              <a:ext cx="1350169" cy="1525190"/>
            </a:xfrm>
            <a:custGeom>
              <a:avLst/>
              <a:gdLst>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53579 w 1350169"/>
                <a:gd name="connsiteY8" fmla="*/ 1193006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78607 w 1350169"/>
                <a:gd name="connsiteY18" fmla="*/ 100369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07194 w 1350169"/>
                <a:gd name="connsiteY22" fmla="*/ 964406 h 1525190"/>
                <a:gd name="connsiteX23" fmla="*/ 407194 w 1350169"/>
                <a:gd name="connsiteY23" fmla="*/ 964406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38339 w 1350169"/>
                <a:gd name="connsiteY8" fmla="*/ 1189196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78607 w 1350169"/>
                <a:gd name="connsiteY18" fmla="*/ 100369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07194 w 1350169"/>
                <a:gd name="connsiteY22" fmla="*/ 964406 h 1525190"/>
                <a:gd name="connsiteX23" fmla="*/ 407194 w 1350169"/>
                <a:gd name="connsiteY23" fmla="*/ 964406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78607 w 1350169"/>
                <a:gd name="connsiteY18" fmla="*/ 100369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07194 w 1350169"/>
                <a:gd name="connsiteY22" fmla="*/ 964406 h 1525190"/>
                <a:gd name="connsiteX23" fmla="*/ 407194 w 1350169"/>
                <a:gd name="connsiteY23" fmla="*/ 964406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07194 w 1350169"/>
                <a:gd name="connsiteY22" fmla="*/ 964406 h 1525190"/>
                <a:gd name="connsiteX23" fmla="*/ 407194 w 1350169"/>
                <a:gd name="connsiteY23" fmla="*/ 964406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07194 w 1350169"/>
                <a:gd name="connsiteY22" fmla="*/ 964406 h 1525190"/>
                <a:gd name="connsiteX23" fmla="*/ 407194 w 1350169"/>
                <a:gd name="connsiteY23" fmla="*/ 954881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443389 w 1350169"/>
                <a:gd name="connsiteY22" fmla="*/ 1040606 h 1525190"/>
                <a:gd name="connsiteX23" fmla="*/ 407194 w 1350169"/>
                <a:gd name="connsiteY23" fmla="*/ 954881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64406 h 1525190"/>
                <a:gd name="connsiteX22" fmla="*/ 391954 w 1350169"/>
                <a:gd name="connsiteY22" fmla="*/ 968216 h 1525190"/>
                <a:gd name="connsiteX23" fmla="*/ 407194 w 1350169"/>
                <a:gd name="connsiteY23" fmla="*/ 954881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72026 h 1525190"/>
                <a:gd name="connsiteX22" fmla="*/ 391954 w 1350169"/>
                <a:gd name="connsiteY22" fmla="*/ 968216 h 1525190"/>
                <a:gd name="connsiteX23" fmla="*/ 407194 w 1350169"/>
                <a:gd name="connsiteY23" fmla="*/ 954881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 name="connsiteX0" fmla="*/ 0 w 1350169"/>
                <a:gd name="connsiteY0" fmla="*/ 1521618 h 1525190"/>
                <a:gd name="connsiteX1" fmla="*/ 0 w 1350169"/>
                <a:gd name="connsiteY1" fmla="*/ 1521618 h 1525190"/>
                <a:gd name="connsiteX2" fmla="*/ 3572 w 1350169"/>
                <a:gd name="connsiteY2" fmla="*/ 1318022 h 1525190"/>
                <a:gd name="connsiteX3" fmla="*/ 3572 w 1350169"/>
                <a:gd name="connsiteY3" fmla="*/ 1318022 h 1525190"/>
                <a:gd name="connsiteX4" fmla="*/ 17860 w 1350169"/>
                <a:gd name="connsiteY4" fmla="*/ 1253728 h 1525190"/>
                <a:gd name="connsiteX5" fmla="*/ 17860 w 1350169"/>
                <a:gd name="connsiteY5" fmla="*/ 1253728 h 1525190"/>
                <a:gd name="connsiteX6" fmla="*/ 25004 w 1350169"/>
                <a:gd name="connsiteY6" fmla="*/ 1207293 h 1525190"/>
                <a:gd name="connsiteX7" fmla="*/ 25004 w 1350169"/>
                <a:gd name="connsiteY7" fmla="*/ 1207293 h 1525190"/>
                <a:gd name="connsiteX8" fmla="*/ 42149 w 1350169"/>
                <a:gd name="connsiteY8" fmla="*/ 1183481 h 1525190"/>
                <a:gd name="connsiteX9" fmla="*/ 60722 w 1350169"/>
                <a:gd name="connsiteY9" fmla="*/ 1150143 h 1525190"/>
                <a:gd name="connsiteX10" fmla="*/ 60722 w 1350169"/>
                <a:gd name="connsiteY10" fmla="*/ 1150143 h 1525190"/>
                <a:gd name="connsiteX11" fmla="*/ 100013 w 1350169"/>
                <a:gd name="connsiteY11" fmla="*/ 1110853 h 1525190"/>
                <a:gd name="connsiteX12" fmla="*/ 132160 w 1350169"/>
                <a:gd name="connsiteY12" fmla="*/ 1075134 h 1525190"/>
                <a:gd name="connsiteX13" fmla="*/ 160735 w 1350169"/>
                <a:gd name="connsiteY13" fmla="*/ 1053703 h 1525190"/>
                <a:gd name="connsiteX14" fmla="*/ 160735 w 1350169"/>
                <a:gd name="connsiteY14" fmla="*/ 1053703 h 1525190"/>
                <a:gd name="connsiteX15" fmla="*/ 196454 w 1350169"/>
                <a:gd name="connsiteY15" fmla="*/ 1032272 h 1525190"/>
                <a:gd name="connsiteX16" fmla="*/ 217885 w 1350169"/>
                <a:gd name="connsiteY16" fmla="*/ 1017984 h 1525190"/>
                <a:gd name="connsiteX17" fmla="*/ 217885 w 1350169"/>
                <a:gd name="connsiteY17" fmla="*/ 1017984 h 1525190"/>
                <a:gd name="connsiteX18" fmla="*/ 265272 w 1350169"/>
                <a:gd name="connsiteY18" fmla="*/ 999887 h 1525190"/>
                <a:gd name="connsiteX19" fmla="*/ 300038 w 1350169"/>
                <a:gd name="connsiteY19" fmla="*/ 989409 h 1525190"/>
                <a:gd name="connsiteX20" fmla="*/ 321469 w 1350169"/>
                <a:gd name="connsiteY20" fmla="*/ 982265 h 1525190"/>
                <a:gd name="connsiteX21" fmla="*/ 353616 w 1350169"/>
                <a:gd name="connsiteY21" fmla="*/ 972026 h 1525190"/>
                <a:gd name="connsiteX22" fmla="*/ 391954 w 1350169"/>
                <a:gd name="connsiteY22" fmla="*/ 964406 h 1525190"/>
                <a:gd name="connsiteX23" fmla="*/ 407194 w 1350169"/>
                <a:gd name="connsiteY23" fmla="*/ 954881 h 1525190"/>
                <a:gd name="connsiteX24" fmla="*/ 464344 w 1350169"/>
                <a:gd name="connsiteY24" fmla="*/ 925115 h 1525190"/>
                <a:gd name="connsiteX25" fmla="*/ 510779 w 1350169"/>
                <a:gd name="connsiteY25" fmla="*/ 917972 h 1525190"/>
                <a:gd name="connsiteX26" fmla="*/ 525066 w 1350169"/>
                <a:gd name="connsiteY26" fmla="*/ 814387 h 1525190"/>
                <a:gd name="connsiteX27" fmla="*/ 525066 w 1350169"/>
                <a:gd name="connsiteY27" fmla="*/ 782240 h 1525190"/>
                <a:gd name="connsiteX28" fmla="*/ 492919 w 1350169"/>
                <a:gd name="connsiteY28" fmla="*/ 760809 h 1525190"/>
                <a:gd name="connsiteX29" fmla="*/ 489347 w 1350169"/>
                <a:gd name="connsiteY29" fmla="*/ 750093 h 1525190"/>
                <a:gd name="connsiteX30" fmla="*/ 482204 w 1350169"/>
                <a:gd name="connsiteY30" fmla="*/ 735806 h 1525190"/>
                <a:gd name="connsiteX31" fmla="*/ 475060 w 1350169"/>
                <a:gd name="connsiteY31" fmla="*/ 735806 h 1525190"/>
                <a:gd name="connsiteX32" fmla="*/ 475060 w 1350169"/>
                <a:gd name="connsiteY32" fmla="*/ 735806 h 1525190"/>
                <a:gd name="connsiteX33" fmla="*/ 400050 w 1350169"/>
                <a:gd name="connsiteY33" fmla="*/ 660797 h 1525190"/>
                <a:gd name="connsiteX34" fmla="*/ 367904 w 1350169"/>
                <a:gd name="connsiteY34" fmla="*/ 603647 h 1525190"/>
                <a:gd name="connsiteX35" fmla="*/ 367904 w 1350169"/>
                <a:gd name="connsiteY35" fmla="*/ 600075 h 1525190"/>
                <a:gd name="connsiteX36" fmla="*/ 367904 w 1350169"/>
                <a:gd name="connsiteY36" fmla="*/ 600075 h 1525190"/>
                <a:gd name="connsiteX37" fmla="*/ 364332 w 1350169"/>
                <a:gd name="connsiteY37" fmla="*/ 510778 h 1525190"/>
                <a:gd name="connsiteX38" fmla="*/ 364332 w 1350169"/>
                <a:gd name="connsiteY38" fmla="*/ 510778 h 1525190"/>
                <a:gd name="connsiteX39" fmla="*/ 353616 w 1350169"/>
                <a:gd name="connsiteY39" fmla="*/ 450056 h 1525190"/>
                <a:gd name="connsiteX40" fmla="*/ 350044 w 1350169"/>
                <a:gd name="connsiteY40" fmla="*/ 410765 h 1525190"/>
                <a:gd name="connsiteX41" fmla="*/ 350044 w 1350169"/>
                <a:gd name="connsiteY41" fmla="*/ 321468 h 1525190"/>
                <a:gd name="connsiteX42" fmla="*/ 346472 w 1350169"/>
                <a:gd name="connsiteY42" fmla="*/ 232172 h 1525190"/>
                <a:gd name="connsiteX43" fmla="*/ 367904 w 1350169"/>
                <a:gd name="connsiteY43" fmla="*/ 150018 h 1525190"/>
                <a:gd name="connsiteX44" fmla="*/ 425054 w 1350169"/>
                <a:gd name="connsiteY44" fmla="*/ 96440 h 1525190"/>
                <a:gd name="connsiteX45" fmla="*/ 485775 w 1350169"/>
                <a:gd name="connsiteY45" fmla="*/ 67865 h 1525190"/>
                <a:gd name="connsiteX46" fmla="*/ 525066 w 1350169"/>
                <a:gd name="connsiteY46" fmla="*/ 50006 h 1525190"/>
                <a:gd name="connsiteX47" fmla="*/ 546497 w 1350169"/>
                <a:gd name="connsiteY47" fmla="*/ 39290 h 1525190"/>
                <a:gd name="connsiteX48" fmla="*/ 546497 w 1350169"/>
                <a:gd name="connsiteY48" fmla="*/ 39290 h 1525190"/>
                <a:gd name="connsiteX49" fmla="*/ 621507 w 1350169"/>
                <a:gd name="connsiteY49" fmla="*/ 39290 h 1525190"/>
                <a:gd name="connsiteX50" fmla="*/ 621507 w 1350169"/>
                <a:gd name="connsiteY50" fmla="*/ 39290 h 1525190"/>
                <a:gd name="connsiteX51" fmla="*/ 675085 w 1350169"/>
                <a:gd name="connsiteY51" fmla="*/ 64293 h 1525190"/>
                <a:gd name="connsiteX52" fmla="*/ 735807 w 1350169"/>
                <a:gd name="connsiteY52" fmla="*/ 82153 h 1525190"/>
                <a:gd name="connsiteX53" fmla="*/ 792957 w 1350169"/>
                <a:gd name="connsiteY53" fmla="*/ 110728 h 1525190"/>
                <a:gd name="connsiteX54" fmla="*/ 846535 w 1350169"/>
                <a:gd name="connsiteY54" fmla="*/ 117872 h 1525190"/>
                <a:gd name="connsiteX55" fmla="*/ 917972 w 1350169"/>
                <a:gd name="connsiteY55" fmla="*/ 103584 h 1525190"/>
                <a:gd name="connsiteX56" fmla="*/ 960835 w 1350169"/>
                <a:gd name="connsiteY56" fmla="*/ 67865 h 1525190"/>
                <a:gd name="connsiteX57" fmla="*/ 1021557 w 1350169"/>
                <a:gd name="connsiteY57" fmla="*/ 0 h 1525190"/>
                <a:gd name="connsiteX58" fmla="*/ 1021557 w 1350169"/>
                <a:gd name="connsiteY58" fmla="*/ 107156 h 1525190"/>
                <a:gd name="connsiteX59" fmla="*/ 1028700 w 1350169"/>
                <a:gd name="connsiteY59" fmla="*/ 410765 h 1525190"/>
                <a:gd name="connsiteX60" fmla="*/ 1032272 w 1350169"/>
                <a:gd name="connsiteY60" fmla="*/ 489347 h 1525190"/>
                <a:gd name="connsiteX61" fmla="*/ 1025129 w 1350169"/>
                <a:gd name="connsiteY61" fmla="*/ 553640 h 1525190"/>
                <a:gd name="connsiteX62" fmla="*/ 985838 w 1350169"/>
                <a:gd name="connsiteY62" fmla="*/ 625078 h 1525190"/>
                <a:gd name="connsiteX63" fmla="*/ 950119 w 1350169"/>
                <a:gd name="connsiteY63" fmla="*/ 707231 h 1525190"/>
                <a:gd name="connsiteX64" fmla="*/ 850107 w 1350169"/>
                <a:gd name="connsiteY64" fmla="*/ 792956 h 1525190"/>
                <a:gd name="connsiteX65" fmla="*/ 810816 w 1350169"/>
                <a:gd name="connsiteY65" fmla="*/ 810815 h 1525190"/>
                <a:gd name="connsiteX66" fmla="*/ 839391 w 1350169"/>
                <a:gd name="connsiteY66" fmla="*/ 878681 h 1525190"/>
                <a:gd name="connsiteX67" fmla="*/ 875110 w 1350169"/>
                <a:gd name="connsiteY67" fmla="*/ 946547 h 1525190"/>
                <a:gd name="connsiteX68" fmla="*/ 1010841 w 1350169"/>
                <a:gd name="connsiteY68" fmla="*/ 978693 h 1525190"/>
                <a:gd name="connsiteX69" fmla="*/ 1075135 w 1350169"/>
                <a:gd name="connsiteY69" fmla="*/ 1003697 h 1525190"/>
                <a:gd name="connsiteX70" fmla="*/ 1164432 w 1350169"/>
                <a:gd name="connsiteY70" fmla="*/ 1060847 h 1525190"/>
                <a:gd name="connsiteX71" fmla="*/ 1253729 w 1350169"/>
                <a:gd name="connsiteY71" fmla="*/ 1110853 h 1525190"/>
                <a:gd name="connsiteX72" fmla="*/ 1310879 w 1350169"/>
                <a:gd name="connsiteY72" fmla="*/ 1178718 h 1525190"/>
                <a:gd name="connsiteX73" fmla="*/ 1343025 w 1350169"/>
                <a:gd name="connsiteY73" fmla="*/ 1232297 h 1525190"/>
                <a:gd name="connsiteX74" fmla="*/ 1346597 w 1350169"/>
                <a:gd name="connsiteY74" fmla="*/ 1282303 h 1525190"/>
                <a:gd name="connsiteX75" fmla="*/ 1346597 w 1350169"/>
                <a:gd name="connsiteY75" fmla="*/ 1335881 h 1525190"/>
                <a:gd name="connsiteX76" fmla="*/ 1350169 w 1350169"/>
                <a:gd name="connsiteY76" fmla="*/ 1389459 h 1525190"/>
                <a:gd name="connsiteX77" fmla="*/ 1350169 w 1350169"/>
                <a:gd name="connsiteY77" fmla="*/ 1443037 h 1525190"/>
                <a:gd name="connsiteX78" fmla="*/ 1350169 w 1350169"/>
                <a:gd name="connsiteY78" fmla="*/ 1525190 h 1525190"/>
                <a:gd name="connsiteX79" fmla="*/ 0 w 1350169"/>
                <a:gd name="connsiteY79" fmla="*/ 1521618 h 152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350169" h="1525190">
                  <a:moveTo>
                    <a:pt x="0" y="1521618"/>
                  </a:moveTo>
                  <a:lnTo>
                    <a:pt x="0" y="1521618"/>
                  </a:lnTo>
                  <a:cubicBezTo>
                    <a:pt x="4037" y="1356128"/>
                    <a:pt x="3572" y="1424002"/>
                    <a:pt x="3572" y="1318022"/>
                  </a:cubicBezTo>
                  <a:lnTo>
                    <a:pt x="3572" y="1318022"/>
                  </a:lnTo>
                  <a:cubicBezTo>
                    <a:pt x="19611" y="1265897"/>
                    <a:pt x="17860" y="1287781"/>
                    <a:pt x="17860" y="1253728"/>
                  </a:cubicBezTo>
                  <a:lnTo>
                    <a:pt x="17860" y="1253728"/>
                  </a:lnTo>
                  <a:cubicBezTo>
                    <a:pt x="25200" y="1209691"/>
                    <a:pt x="25004" y="1225350"/>
                    <a:pt x="25004" y="1207293"/>
                  </a:cubicBezTo>
                  <a:lnTo>
                    <a:pt x="25004" y="1207293"/>
                  </a:lnTo>
                  <a:cubicBezTo>
                    <a:pt x="34529" y="1202531"/>
                    <a:pt x="34233" y="1190605"/>
                    <a:pt x="42149" y="1183481"/>
                  </a:cubicBezTo>
                  <a:cubicBezTo>
                    <a:pt x="52387" y="1174267"/>
                    <a:pt x="60722" y="1160261"/>
                    <a:pt x="60722" y="1150143"/>
                  </a:cubicBezTo>
                  <a:lnTo>
                    <a:pt x="60722" y="1150143"/>
                  </a:lnTo>
                  <a:lnTo>
                    <a:pt x="100013" y="1110853"/>
                  </a:lnTo>
                  <a:cubicBezTo>
                    <a:pt x="110729" y="1098947"/>
                    <a:pt x="120495" y="1086112"/>
                    <a:pt x="132160" y="1075134"/>
                  </a:cubicBezTo>
                  <a:cubicBezTo>
                    <a:pt x="140830" y="1066974"/>
                    <a:pt x="160735" y="1053703"/>
                    <a:pt x="160735" y="1053703"/>
                  </a:cubicBezTo>
                  <a:lnTo>
                    <a:pt x="160735" y="1053703"/>
                  </a:lnTo>
                  <a:cubicBezTo>
                    <a:pt x="172641" y="1046559"/>
                    <a:pt x="184774" y="1039780"/>
                    <a:pt x="196454" y="1032272"/>
                  </a:cubicBezTo>
                  <a:cubicBezTo>
                    <a:pt x="225188" y="1013800"/>
                    <a:pt x="199908" y="1026973"/>
                    <a:pt x="217885" y="1017984"/>
                  </a:cubicBezTo>
                  <a:lnTo>
                    <a:pt x="217885" y="1017984"/>
                  </a:lnTo>
                  <a:cubicBezTo>
                    <a:pt x="227556" y="1016050"/>
                    <a:pt x="253256" y="1005433"/>
                    <a:pt x="265272" y="999887"/>
                  </a:cubicBezTo>
                  <a:cubicBezTo>
                    <a:pt x="273068" y="996289"/>
                    <a:pt x="290672" y="992346"/>
                    <a:pt x="300038" y="989409"/>
                  </a:cubicBezTo>
                  <a:cubicBezTo>
                    <a:pt x="309404" y="986472"/>
                    <a:pt x="312539" y="985162"/>
                    <a:pt x="321469" y="982265"/>
                  </a:cubicBezTo>
                  <a:cubicBezTo>
                    <a:pt x="330399" y="979368"/>
                    <a:pt x="341869" y="975003"/>
                    <a:pt x="353616" y="972026"/>
                  </a:cubicBezTo>
                  <a:cubicBezTo>
                    <a:pt x="365364" y="969050"/>
                    <a:pt x="374095" y="964406"/>
                    <a:pt x="391954" y="964406"/>
                  </a:cubicBezTo>
                  <a:lnTo>
                    <a:pt x="407194" y="954881"/>
                  </a:lnTo>
                  <a:lnTo>
                    <a:pt x="464344" y="925115"/>
                  </a:lnTo>
                  <a:lnTo>
                    <a:pt x="510779" y="917972"/>
                  </a:lnTo>
                  <a:lnTo>
                    <a:pt x="525066" y="814387"/>
                  </a:lnTo>
                  <a:lnTo>
                    <a:pt x="525066" y="782240"/>
                  </a:lnTo>
                  <a:cubicBezTo>
                    <a:pt x="514350" y="775096"/>
                    <a:pt x="502492" y="769424"/>
                    <a:pt x="492919" y="760809"/>
                  </a:cubicBezTo>
                  <a:cubicBezTo>
                    <a:pt x="490120" y="758290"/>
                    <a:pt x="490830" y="753554"/>
                    <a:pt x="489347" y="750093"/>
                  </a:cubicBezTo>
                  <a:cubicBezTo>
                    <a:pt x="487250" y="745199"/>
                    <a:pt x="485969" y="739571"/>
                    <a:pt x="482204" y="735806"/>
                  </a:cubicBezTo>
                  <a:cubicBezTo>
                    <a:pt x="480520" y="734122"/>
                    <a:pt x="477441" y="735806"/>
                    <a:pt x="475060" y="735806"/>
                  </a:cubicBezTo>
                  <a:lnTo>
                    <a:pt x="475060" y="735806"/>
                  </a:lnTo>
                  <a:lnTo>
                    <a:pt x="400050" y="660797"/>
                  </a:lnTo>
                  <a:cubicBezTo>
                    <a:pt x="388439" y="641929"/>
                    <a:pt x="373298" y="625229"/>
                    <a:pt x="367904" y="603647"/>
                  </a:cubicBezTo>
                  <a:cubicBezTo>
                    <a:pt x="367615" y="602492"/>
                    <a:pt x="367904" y="601266"/>
                    <a:pt x="367904" y="600075"/>
                  </a:cubicBezTo>
                  <a:lnTo>
                    <a:pt x="367904" y="600075"/>
                  </a:lnTo>
                  <a:cubicBezTo>
                    <a:pt x="366664" y="570311"/>
                    <a:pt x="364332" y="540567"/>
                    <a:pt x="364332" y="510778"/>
                  </a:cubicBezTo>
                  <a:lnTo>
                    <a:pt x="364332" y="510778"/>
                  </a:lnTo>
                  <a:lnTo>
                    <a:pt x="353616" y="450056"/>
                  </a:lnTo>
                  <a:lnTo>
                    <a:pt x="350044" y="410765"/>
                  </a:lnTo>
                  <a:lnTo>
                    <a:pt x="350044" y="321468"/>
                  </a:lnTo>
                  <a:lnTo>
                    <a:pt x="346472" y="232172"/>
                  </a:lnTo>
                  <a:lnTo>
                    <a:pt x="367904" y="150018"/>
                  </a:lnTo>
                  <a:lnTo>
                    <a:pt x="425054" y="96440"/>
                  </a:lnTo>
                  <a:lnTo>
                    <a:pt x="485775" y="67865"/>
                  </a:lnTo>
                  <a:cubicBezTo>
                    <a:pt x="498872" y="61912"/>
                    <a:pt x="511708" y="55349"/>
                    <a:pt x="525066" y="50006"/>
                  </a:cubicBezTo>
                  <a:cubicBezTo>
                    <a:pt x="547008" y="41229"/>
                    <a:pt x="532873" y="52915"/>
                    <a:pt x="546497" y="39290"/>
                  </a:cubicBezTo>
                  <a:lnTo>
                    <a:pt x="546497" y="39290"/>
                  </a:lnTo>
                  <a:lnTo>
                    <a:pt x="621507" y="39290"/>
                  </a:lnTo>
                  <a:lnTo>
                    <a:pt x="621507" y="39290"/>
                  </a:lnTo>
                  <a:lnTo>
                    <a:pt x="675085" y="64293"/>
                  </a:lnTo>
                  <a:lnTo>
                    <a:pt x="735807" y="82153"/>
                  </a:lnTo>
                  <a:lnTo>
                    <a:pt x="792957" y="110728"/>
                  </a:lnTo>
                  <a:lnTo>
                    <a:pt x="846535" y="117872"/>
                  </a:lnTo>
                  <a:lnTo>
                    <a:pt x="917972" y="103584"/>
                  </a:lnTo>
                  <a:lnTo>
                    <a:pt x="960835" y="67865"/>
                  </a:lnTo>
                  <a:lnTo>
                    <a:pt x="1021557" y="0"/>
                  </a:lnTo>
                  <a:lnTo>
                    <a:pt x="1021557" y="107156"/>
                  </a:lnTo>
                  <a:lnTo>
                    <a:pt x="1028700" y="410765"/>
                  </a:lnTo>
                  <a:lnTo>
                    <a:pt x="1032272" y="489347"/>
                  </a:lnTo>
                  <a:lnTo>
                    <a:pt x="1025129" y="553640"/>
                  </a:lnTo>
                  <a:lnTo>
                    <a:pt x="985838" y="625078"/>
                  </a:lnTo>
                  <a:lnTo>
                    <a:pt x="950119" y="707231"/>
                  </a:lnTo>
                  <a:lnTo>
                    <a:pt x="850107" y="792956"/>
                  </a:lnTo>
                  <a:lnTo>
                    <a:pt x="810816" y="810815"/>
                  </a:lnTo>
                  <a:lnTo>
                    <a:pt x="839391" y="878681"/>
                  </a:lnTo>
                  <a:lnTo>
                    <a:pt x="875110" y="946547"/>
                  </a:lnTo>
                  <a:lnTo>
                    <a:pt x="1010841" y="978693"/>
                  </a:lnTo>
                  <a:lnTo>
                    <a:pt x="1075135" y="1003697"/>
                  </a:lnTo>
                  <a:lnTo>
                    <a:pt x="1164432" y="1060847"/>
                  </a:lnTo>
                  <a:lnTo>
                    <a:pt x="1253729" y="1110853"/>
                  </a:lnTo>
                  <a:lnTo>
                    <a:pt x="1310879" y="1178718"/>
                  </a:lnTo>
                  <a:lnTo>
                    <a:pt x="1343025" y="1232297"/>
                  </a:lnTo>
                  <a:lnTo>
                    <a:pt x="1346597" y="1282303"/>
                  </a:lnTo>
                  <a:lnTo>
                    <a:pt x="1346597" y="1335881"/>
                  </a:lnTo>
                  <a:lnTo>
                    <a:pt x="1350169" y="1389459"/>
                  </a:lnTo>
                  <a:lnTo>
                    <a:pt x="1350169" y="1443037"/>
                  </a:lnTo>
                  <a:lnTo>
                    <a:pt x="1350169" y="1525190"/>
                  </a:lnTo>
                  <a:lnTo>
                    <a:pt x="0" y="1521618"/>
                  </a:lnTo>
                  <a:close/>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C568EC1-BB79-7BC7-D426-EB146F6DC409}"/>
                </a:ext>
              </a:extLst>
            </p:cNvPr>
            <p:cNvSpPr/>
            <p:nvPr/>
          </p:nvSpPr>
          <p:spPr>
            <a:xfrm>
              <a:off x="9056370" y="2054313"/>
              <a:ext cx="664845" cy="105957"/>
            </a:xfrm>
            <a:custGeom>
              <a:avLst/>
              <a:gdLst>
                <a:gd name="connsiteX0" fmla="*/ 0 w 664845"/>
                <a:gd name="connsiteY0" fmla="*/ 100198 h 109723"/>
                <a:gd name="connsiteX1" fmla="*/ 70485 w 664845"/>
                <a:gd name="connsiteY1" fmla="*/ 29713 h 109723"/>
                <a:gd name="connsiteX2" fmla="*/ 245745 w 664845"/>
                <a:gd name="connsiteY2" fmla="*/ 18283 h 109723"/>
                <a:gd name="connsiteX3" fmla="*/ 514350 w 664845"/>
                <a:gd name="connsiteY3" fmla="*/ 4948 h 109723"/>
                <a:gd name="connsiteX4" fmla="*/ 664845 w 664845"/>
                <a:gd name="connsiteY4" fmla="*/ 109723 h 109723"/>
                <a:gd name="connsiteX0" fmla="*/ 0 w 664845"/>
                <a:gd name="connsiteY0" fmla="*/ 101957 h 111482"/>
                <a:gd name="connsiteX1" fmla="*/ 70485 w 664845"/>
                <a:gd name="connsiteY1" fmla="*/ 31472 h 111482"/>
                <a:gd name="connsiteX2" fmla="*/ 245745 w 664845"/>
                <a:gd name="connsiteY2" fmla="*/ 10517 h 111482"/>
                <a:gd name="connsiteX3" fmla="*/ 514350 w 664845"/>
                <a:gd name="connsiteY3" fmla="*/ 6707 h 111482"/>
                <a:gd name="connsiteX4" fmla="*/ 664845 w 664845"/>
                <a:gd name="connsiteY4" fmla="*/ 111482 h 111482"/>
                <a:gd name="connsiteX0" fmla="*/ 0 w 664845"/>
                <a:gd name="connsiteY0" fmla="*/ 99648 h 109173"/>
                <a:gd name="connsiteX1" fmla="*/ 70485 w 664845"/>
                <a:gd name="connsiteY1" fmla="*/ 29163 h 109173"/>
                <a:gd name="connsiteX2" fmla="*/ 245745 w 664845"/>
                <a:gd name="connsiteY2" fmla="*/ 8208 h 109173"/>
                <a:gd name="connsiteX3" fmla="*/ 514350 w 664845"/>
                <a:gd name="connsiteY3" fmla="*/ 4398 h 109173"/>
                <a:gd name="connsiteX4" fmla="*/ 664845 w 664845"/>
                <a:gd name="connsiteY4" fmla="*/ 109173 h 109173"/>
                <a:gd name="connsiteX0" fmla="*/ 0 w 664845"/>
                <a:gd name="connsiteY0" fmla="*/ 96432 h 105957"/>
                <a:gd name="connsiteX1" fmla="*/ 70485 w 664845"/>
                <a:gd name="connsiteY1" fmla="*/ 25947 h 105957"/>
                <a:gd name="connsiteX2" fmla="*/ 245745 w 664845"/>
                <a:gd name="connsiteY2" fmla="*/ 4992 h 105957"/>
                <a:gd name="connsiteX3" fmla="*/ 512445 w 664845"/>
                <a:gd name="connsiteY3" fmla="*/ 8802 h 105957"/>
                <a:gd name="connsiteX4" fmla="*/ 664845 w 664845"/>
                <a:gd name="connsiteY4" fmla="*/ 105957 h 10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45" h="105957">
                  <a:moveTo>
                    <a:pt x="0" y="96432"/>
                  </a:moveTo>
                  <a:cubicBezTo>
                    <a:pt x="14764" y="68015"/>
                    <a:pt x="29528" y="41187"/>
                    <a:pt x="70485" y="25947"/>
                  </a:cubicBezTo>
                  <a:cubicBezTo>
                    <a:pt x="111442" y="10707"/>
                    <a:pt x="172085" y="7850"/>
                    <a:pt x="245745" y="4992"/>
                  </a:cubicBezTo>
                  <a:cubicBezTo>
                    <a:pt x="319405" y="2134"/>
                    <a:pt x="442595" y="-6438"/>
                    <a:pt x="512445" y="8802"/>
                  </a:cubicBezTo>
                  <a:cubicBezTo>
                    <a:pt x="582295" y="24042"/>
                    <a:pt x="638492" y="86589"/>
                    <a:pt x="664845" y="105957"/>
                  </a:cubicBezTo>
                </a:path>
              </a:pathLst>
            </a:cu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B14A6CB-37BA-5C8F-04E4-13FBD4B4E9B6}"/>
                </a:ext>
              </a:extLst>
            </p:cNvPr>
            <p:cNvSpPr/>
            <p:nvPr/>
          </p:nvSpPr>
          <p:spPr>
            <a:xfrm>
              <a:off x="9241155" y="2573655"/>
              <a:ext cx="268605" cy="64964"/>
            </a:xfrm>
            <a:custGeom>
              <a:avLst/>
              <a:gdLst>
                <a:gd name="connsiteX0" fmla="*/ 0 w 268605"/>
                <a:gd name="connsiteY0" fmla="*/ 0 h 64964"/>
                <a:gd name="connsiteX1" fmla="*/ 144780 w 268605"/>
                <a:gd name="connsiteY1" fmla="*/ 64770 h 64964"/>
                <a:gd name="connsiteX2" fmla="*/ 268605 w 268605"/>
                <a:gd name="connsiteY2" fmla="*/ 17145 h 64964"/>
              </a:gdLst>
              <a:ahLst/>
              <a:cxnLst>
                <a:cxn ang="0">
                  <a:pos x="connsiteX0" y="connsiteY0"/>
                </a:cxn>
                <a:cxn ang="0">
                  <a:pos x="connsiteX1" y="connsiteY1"/>
                </a:cxn>
                <a:cxn ang="0">
                  <a:pos x="connsiteX2" y="connsiteY2"/>
                </a:cxn>
              </a:cxnLst>
              <a:rect l="l" t="t" r="r" b="b"/>
              <a:pathLst>
                <a:path w="268605" h="64964">
                  <a:moveTo>
                    <a:pt x="0" y="0"/>
                  </a:moveTo>
                  <a:cubicBezTo>
                    <a:pt x="50006" y="30956"/>
                    <a:pt x="100013" y="61913"/>
                    <a:pt x="144780" y="64770"/>
                  </a:cubicBezTo>
                  <a:cubicBezTo>
                    <a:pt x="189547" y="67627"/>
                    <a:pt x="252730" y="38417"/>
                    <a:pt x="268605" y="17145"/>
                  </a:cubicBezTo>
                </a:path>
              </a:pathLst>
            </a:custGeom>
            <a:ln w="57150">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AD53804-71DA-EB8C-5A4A-42017FC785AB}"/>
                </a:ext>
              </a:extLst>
            </p:cNvPr>
            <p:cNvCxnSpPr/>
            <p:nvPr/>
          </p:nvCxnSpPr>
          <p:spPr>
            <a:xfrm>
              <a:off x="8961288" y="3103245"/>
              <a:ext cx="0" cy="208617"/>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43859F6-BF25-646F-8907-6BE1B63D1DAF}"/>
                </a:ext>
              </a:extLst>
            </p:cNvPr>
            <p:cNvCxnSpPr/>
            <p:nvPr/>
          </p:nvCxnSpPr>
          <p:spPr>
            <a:xfrm>
              <a:off x="9786153" y="3103245"/>
              <a:ext cx="0" cy="208617"/>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FF8BB8A-5624-9963-DC91-C1B5F29A4C12}"/>
                </a:ext>
              </a:extLst>
            </p:cNvPr>
            <p:cNvCxnSpPr>
              <a:stCxn id="38" idx="23"/>
            </p:cNvCxnSpPr>
            <p:nvPr/>
          </p:nvCxnSpPr>
          <p:spPr>
            <a:xfrm>
              <a:off x="9111853" y="2737247"/>
              <a:ext cx="175022" cy="186928"/>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0A0FFCA-CED3-F712-A363-BBA7D0D8A9B3}"/>
                </a:ext>
              </a:extLst>
            </p:cNvPr>
            <p:cNvCxnSpPr>
              <a:cxnSpLocks/>
            </p:cNvCxnSpPr>
            <p:nvPr/>
          </p:nvCxnSpPr>
          <p:spPr>
            <a:xfrm>
              <a:off x="9240740" y="2643783"/>
              <a:ext cx="252574" cy="265468"/>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87FA163-098E-048B-2EA1-30D680E40A10}"/>
                </a:ext>
              </a:extLst>
            </p:cNvPr>
            <p:cNvCxnSpPr>
              <a:cxnSpLocks/>
            </p:cNvCxnSpPr>
            <p:nvPr/>
          </p:nvCxnSpPr>
          <p:spPr>
            <a:xfrm flipH="1">
              <a:off x="9286875" y="2647355"/>
              <a:ext cx="234622" cy="27682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0662BCF-F932-C077-2CC5-42C5AF14DFE3}"/>
                </a:ext>
              </a:extLst>
            </p:cNvPr>
            <p:cNvCxnSpPr>
              <a:cxnSpLocks/>
            </p:cNvCxnSpPr>
            <p:nvPr/>
          </p:nvCxnSpPr>
          <p:spPr>
            <a:xfrm flipH="1">
              <a:off x="9493314" y="2752192"/>
              <a:ext cx="135929" cy="157059"/>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FD7EA6B-A0A2-114F-3C87-5D621E85AF57}"/>
                </a:ext>
              </a:extLst>
            </p:cNvPr>
            <p:cNvCxnSpPr>
              <a:cxnSpLocks/>
            </p:cNvCxnSpPr>
            <p:nvPr/>
          </p:nvCxnSpPr>
          <p:spPr>
            <a:xfrm flipH="1">
              <a:off x="9402282" y="2898773"/>
              <a:ext cx="76941" cy="78529"/>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C80C5D50-EFDB-0D9D-723D-C52B25FEE327}"/>
                </a:ext>
              </a:extLst>
            </p:cNvPr>
            <p:cNvCxnSpPr>
              <a:cxnSpLocks/>
            </p:cNvCxnSpPr>
            <p:nvPr/>
          </p:nvCxnSpPr>
          <p:spPr>
            <a:xfrm flipH="1" flipV="1">
              <a:off x="9329203" y="2890037"/>
              <a:ext cx="74983" cy="87265"/>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B04C2C58-64B5-6545-E6BB-3A7B6F2BF907}"/>
                </a:ext>
              </a:extLst>
            </p:cNvPr>
            <p:cNvCxnSpPr>
              <a:cxnSpLocks/>
            </p:cNvCxnSpPr>
            <p:nvPr/>
          </p:nvCxnSpPr>
          <p:spPr>
            <a:xfrm flipV="1">
              <a:off x="9286875" y="2918872"/>
              <a:ext cx="65550" cy="384585"/>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38780B0F-2FAF-6A1D-DBAD-980D875FB470}"/>
                </a:ext>
              </a:extLst>
            </p:cNvPr>
            <p:cNvCxnSpPr>
              <a:cxnSpLocks/>
            </p:cNvCxnSpPr>
            <p:nvPr/>
          </p:nvCxnSpPr>
          <p:spPr>
            <a:xfrm flipH="1" flipV="1">
              <a:off x="9448564" y="2933411"/>
              <a:ext cx="57184" cy="377717"/>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421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animEffect transition="in" filter="fade">
                                      <p:cBhvr>
                                        <p:cTn id="31" dur="1000"/>
                                        <p:tgtEl>
                                          <p:spTgt spid="4099"/>
                                        </p:tgtEl>
                                      </p:cBhvr>
                                    </p:animEffect>
                                    <p:anim calcmode="lin" valueType="num">
                                      <p:cBhvr>
                                        <p:cTn id="32" dur="1000" fill="hold"/>
                                        <p:tgtEl>
                                          <p:spTgt spid="4099"/>
                                        </p:tgtEl>
                                        <p:attrNameLst>
                                          <p:attrName>ppt_x</p:attrName>
                                        </p:attrNameLst>
                                      </p:cBhvr>
                                      <p:tavLst>
                                        <p:tav tm="0">
                                          <p:val>
                                            <p:strVal val="#ppt_x"/>
                                          </p:val>
                                        </p:tav>
                                        <p:tav tm="100000">
                                          <p:val>
                                            <p:strVal val="#ppt_x"/>
                                          </p:val>
                                        </p:tav>
                                      </p:tavLst>
                                    </p:anim>
                                    <p:anim calcmode="lin" valueType="num">
                                      <p:cBhvr>
                                        <p:cTn id="33" dur="1000" fill="hold"/>
                                        <p:tgtEl>
                                          <p:spTgt spid="409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A18657-952B-53EB-B645-2C5F364FFBAD}"/>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6" name="Title 5">
            <a:extLst>
              <a:ext uri="{FF2B5EF4-FFF2-40B4-BE49-F238E27FC236}">
                <a16:creationId xmlns:a16="http://schemas.microsoft.com/office/drawing/2014/main" id="{3CFA5969-77E8-EA2F-497B-A1CB8803BA05}"/>
              </a:ext>
            </a:extLst>
          </p:cNvPr>
          <p:cNvSpPr>
            <a:spLocks noGrp="1"/>
          </p:cNvSpPr>
          <p:nvPr>
            <p:ph type="ctrTitle"/>
          </p:nvPr>
        </p:nvSpPr>
        <p:spPr>
          <a:xfrm>
            <a:off x="1524000" y="429872"/>
            <a:ext cx="9144000" cy="772007"/>
          </a:xfrm>
        </p:spPr>
        <p:txBody>
          <a:bodyPr>
            <a:noAutofit/>
          </a:bodyPr>
          <a:lstStyle/>
          <a:p>
            <a:r>
              <a:rPr lang="en-US" b="1" spc="300" dirty="0">
                <a:solidFill>
                  <a:schemeClr val="bg1"/>
                </a:solidFill>
              </a:rPr>
              <a:t>METHODOLOGY</a:t>
            </a:r>
          </a:p>
        </p:txBody>
      </p:sp>
      <p:sp>
        <p:nvSpPr>
          <p:cNvPr id="9" name="Rectangle: Rounded Corners 8">
            <a:extLst>
              <a:ext uri="{FF2B5EF4-FFF2-40B4-BE49-F238E27FC236}">
                <a16:creationId xmlns:a16="http://schemas.microsoft.com/office/drawing/2014/main" id="{E4ED54A9-F7C9-216B-2B8C-1D5C4AE788CB}"/>
              </a:ext>
            </a:extLst>
          </p:cNvPr>
          <p:cNvSpPr/>
          <p:nvPr/>
        </p:nvSpPr>
        <p:spPr>
          <a:xfrm>
            <a:off x="435429" y="1489542"/>
            <a:ext cx="2982685" cy="2351315"/>
          </a:xfrm>
          <a:prstGeom prst="roundRect">
            <a:avLst>
              <a:gd name="adj" fmla="val 5829"/>
            </a:avLst>
          </a:prstGeom>
          <a:solidFill>
            <a:schemeClr val="accent1">
              <a:lumMod val="20000"/>
              <a:lumOff val="80000"/>
            </a:schemeClr>
          </a:solidFill>
          <a:ln>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56082"/>
                </a:solidFill>
              </a:rPr>
              <a:t>Removed missing data</a:t>
            </a:r>
          </a:p>
        </p:txBody>
      </p:sp>
      <p:sp>
        <p:nvSpPr>
          <p:cNvPr id="34" name="Flowchart: Decision 33">
            <a:extLst>
              <a:ext uri="{FF2B5EF4-FFF2-40B4-BE49-F238E27FC236}">
                <a16:creationId xmlns:a16="http://schemas.microsoft.com/office/drawing/2014/main" id="{A847424D-6123-CB35-34DC-F44E6FD6703B}"/>
              </a:ext>
            </a:extLst>
          </p:cNvPr>
          <p:cNvSpPr/>
          <p:nvPr/>
        </p:nvSpPr>
        <p:spPr>
          <a:xfrm>
            <a:off x="1363579" y="4192799"/>
            <a:ext cx="4030945" cy="2351315"/>
          </a:xfrm>
          <a:prstGeom prst="flowChartDecision">
            <a:avLst/>
          </a:prstGeom>
          <a:solidFill>
            <a:schemeClr val="accent1">
              <a:lumMod val="75000"/>
            </a:schemeClr>
          </a:solidFill>
          <a:ln>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Analyzed robustness on accuracy, sensitivity, specificity, and F1</a:t>
            </a:r>
          </a:p>
        </p:txBody>
      </p:sp>
      <p:sp>
        <p:nvSpPr>
          <p:cNvPr id="35" name="Rectangle: Rounded Corners 34">
            <a:extLst>
              <a:ext uri="{FF2B5EF4-FFF2-40B4-BE49-F238E27FC236}">
                <a16:creationId xmlns:a16="http://schemas.microsoft.com/office/drawing/2014/main" id="{5C346ABD-98E9-C9D1-2355-62586C02BEAA}"/>
              </a:ext>
            </a:extLst>
          </p:cNvPr>
          <p:cNvSpPr/>
          <p:nvPr/>
        </p:nvSpPr>
        <p:spPr>
          <a:xfrm>
            <a:off x="4604659" y="1489542"/>
            <a:ext cx="2982685" cy="2351315"/>
          </a:xfrm>
          <a:prstGeom prst="roundRect">
            <a:avLst>
              <a:gd name="adj" fmla="val 5829"/>
            </a:avLst>
          </a:prstGeom>
          <a:solidFill>
            <a:schemeClr val="accent1">
              <a:lumMod val="20000"/>
              <a:lumOff val="80000"/>
            </a:schemeClr>
          </a:solidFill>
          <a:ln>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56082"/>
                </a:solidFill>
              </a:rPr>
              <a:t>Identified quantitative vs categorical data</a:t>
            </a:r>
          </a:p>
        </p:txBody>
      </p:sp>
      <p:sp>
        <p:nvSpPr>
          <p:cNvPr id="53" name="Arrow: Bent 52">
            <a:extLst>
              <a:ext uri="{FF2B5EF4-FFF2-40B4-BE49-F238E27FC236}">
                <a16:creationId xmlns:a16="http://schemas.microsoft.com/office/drawing/2014/main" id="{229913FA-F75C-CD8A-0D30-59CCA3405606}"/>
              </a:ext>
            </a:extLst>
          </p:cNvPr>
          <p:cNvSpPr/>
          <p:nvPr/>
        </p:nvSpPr>
        <p:spPr>
          <a:xfrm rot="10800000">
            <a:off x="9563751" y="2944368"/>
            <a:ext cx="2092453" cy="2652688"/>
          </a:xfrm>
          <a:prstGeom prst="bentArrow">
            <a:avLst>
              <a:gd name="adj1" fmla="val 10236"/>
              <a:gd name="adj2" fmla="val 12167"/>
              <a:gd name="adj3" fmla="val 18436"/>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Decision 35">
            <a:extLst>
              <a:ext uri="{FF2B5EF4-FFF2-40B4-BE49-F238E27FC236}">
                <a16:creationId xmlns:a16="http://schemas.microsoft.com/office/drawing/2014/main" id="{CF48679F-E788-BC9F-B83A-C4E31DBEAD7A}"/>
              </a:ext>
            </a:extLst>
          </p:cNvPr>
          <p:cNvSpPr/>
          <p:nvPr/>
        </p:nvSpPr>
        <p:spPr>
          <a:xfrm>
            <a:off x="8773888" y="1553821"/>
            <a:ext cx="3418112" cy="2351315"/>
          </a:xfrm>
          <a:prstGeom prst="flowChartDecision">
            <a:avLst/>
          </a:prstGeom>
          <a:solidFill>
            <a:schemeClr val="accent1">
              <a:lumMod val="75000"/>
            </a:schemeClr>
          </a:solidFill>
          <a:ln>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Explored variables explaining attrition </a:t>
            </a:r>
          </a:p>
        </p:txBody>
      </p:sp>
      <p:sp>
        <p:nvSpPr>
          <p:cNvPr id="40" name="Rectangle: Rounded Corners 39">
            <a:extLst>
              <a:ext uri="{FF2B5EF4-FFF2-40B4-BE49-F238E27FC236}">
                <a16:creationId xmlns:a16="http://schemas.microsoft.com/office/drawing/2014/main" id="{764CF035-04FC-5F2B-2298-FD2609771FFB}"/>
              </a:ext>
            </a:extLst>
          </p:cNvPr>
          <p:cNvSpPr/>
          <p:nvPr/>
        </p:nvSpPr>
        <p:spPr>
          <a:xfrm>
            <a:off x="6581068" y="4192799"/>
            <a:ext cx="2982685" cy="2351315"/>
          </a:xfrm>
          <a:prstGeom prst="roundRect">
            <a:avLst>
              <a:gd name="adj" fmla="val 5829"/>
            </a:avLst>
          </a:prstGeom>
          <a:solidFill>
            <a:schemeClr val="accent1">
              <a:lumMod val="20000"/>
              <a:lumOff val="80000"/>
            </a:schemeClr>
          </a:solidFill>
          <a:ln>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56082"/>
                </a:solidFill>
              </a:rPr>
              <a:t>Developed a model to predict for attrition</a:t>
            </a:r>
          </a:p>
        </p:txBody>
      </p:sp>
      <p:sp>
        <p:nvSpPr>
          <p:cNvPr id="49" name="Arrow: Right 48">
            <a:extLst>
              <a:ext uri="{FF2B5EF4-FFF2-40B4-BE49-F238E27FC236}">
                <a16:creationId xmlns:a16="http://schemas.microsoft.com/office/drawing/2014/main" id="{C813F987-B450-B791-72FB-FBE996CB737B}"/>
              </a:ext>
            </a:extLst>
          </p:cNvPr>
          <p:cNvSpPr/>
          <p:nvPr/>
        </p:nvSpPr>
        <p:spPr>
          <a:xfrm>
            <a:off x="3418114" y="2487168"/>
            <a:ext cx="1186544"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EB7123C7-82E0-A133-FB36-87753226FB8C}"/>
              </a:ext>
            </a:extLst>
          </p:cNvPr>
          <p:cNvSpPr/>
          <p:nvPr/>
        </p:nvSpPr>
        <p:spPr>
          <a:xfrm>
            <a:off x="7587344" y="2502247"/>
            <a:ext cx="1186544"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A3DA75EE-54E0-0C3E-D258-89F0C14B7973}"/>
              </a:ext>
            </a:extLst>
          </p:cNvPr>
          <p:cNvSpPr/>
          <p:nvPr/>
        </p:nvSpPr>
        <p:spPr>
          <a:xfrm flipH="1">
            <a:off x="5394524" y="5139856"/>
            <a:ext cx="1186544"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30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3" grpId="0" animBg="1"/>
      <p:bldP spid="36" grpId="0" animBg="1"/>
      <p:bldP spid="40" grpId="0" animBg="1"/>
      <p:bldP spid="51"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62D6B2-472B-E64D-D643-75A524A75BE4}"/>
              </a:ext>
            </a:extLst>
          </p:cNvPr>
          <p:cNvPicPr>
            <a:picLocks noChangeAspect="1"/>
          </p:cNvPicPr>
          <p:nvPr/>
        </p:nvPicPr>
        <p:blipFill>
          <a:blip r:embed="rId3"/>
          <a:srcRect l="27915" t="12868" r="34799" b="6637"/>
          <a:stretch/>
        </p:blipFill>
        <p:spPr>
          <a:xfrm>
            <a:off x="6461760" y="2133601"/>
            <a:ext cx="3647440" cy="3718560"/>
          </a:xfrm>
          <a:prstGeom prst="rect">
            <a:avLst/>
          </a:prstGeom>
        </p:spPr>
      </p:pic>
      <p:sp>
        <p:nvSpPr>
          <p:cNvPr id="9" name="Rectangle 8">
            <a:extLst>
              <a:ext uri="{FF2B5EF4-FFF2-40B4-BE49-F238E27FC236}">
                <a16:creationId xmlns:a16="http://schemas.microsoft.com/office/drawing/2014/main" id="{D16C7A46-20EC-74C7-6AEC-430C5042AEBD}"/>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10" name="Title 5">
            <a:extLst>
              <a:ext uri="{FF2B5EF4-FFF2-40B4-BE49-F238E27FC236}">
                <a16:creationId xmlns:a16="http://schemas.microsoft.com/office/drawing/2014/main" id="{0A69D7CF-DBA3-83C0-4513-042579439376}"/>
              </a:ext>
            </a:extLst>
          </p:cNvPr>
          <p:cNvSpPr txBox="1">
            <a:spLocks/>
          </p:cNvSpPr>
          <p:nvPr/>
        </p:nvSpPr>
        <p:spPr>
          <a:xfrm>
            <a:off x="1524000" y="248444"/>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Data Set: Attrition Rate</a:t>
            </a:r>
          </a:p>
        </p:txBody>
      </p:sp>
      <p:sp>
        <p:nvSpPr>
          <p:cNvPr id="11" name="TextBox 10">
            <a:extLst>
              <a:ext uri="{FF2B5EF4-FFF2-40B4-BE49-F238E27FC236}">
                <a16:creationId xmlns:a16="http://schemas.microsoft.com/office/drawing/2014/main" id="{5BF8B97C-990B-52D9-FC07-F95694086539}"/>
              </a:ext>
            </a:extLst>
          </p:cNvPr>
          <p:cNvSpPr txBox="1"/>
          <p:nvPr/>
        </p:nvSpPr>
        <p:spPr>
          <a:xfrm>
            <a:off x="963229" y="2817904"/>
            <a:ext cx="4480361" cy="2062103"/>
          </a:xfrm>
          <a:prstGeom prst="rect">
            <a:avLst/>
          </a:prstGeom>
          <a:solidFill>
            <a:schemeClr val="accent1">
              <a:lumMod val="20000"/>
              <a:lumOff val="80000"/>
            </a:schemeClr>
          </a:solidFill>
        </p:spPr>
        <p:txBody>
          <a:bodyPr wrap="square" rtlCol="0">
            <a:spAutoFit/>
          </a:bodyPr>
          <a:lstStyle/>
          <a:p>
            <a:pPr algn="ctr"/>
            <a:r>
              <a:rPr lang="en-US" sz="3200" dirty="0">
                <a:solidFill>
                  <a:schemeClr val="accent1"/>
                </a:solidFill>
              </a:rPr>
              <a:t>As seen in the pie chart, there is a </a:t>
            </a:r>
            <a:r>
              <a:rPr lang="en-US" sz="3200" b="1" dirty="0">
                <a:solidFill>
                  <a:schemeClr val="accent1"/>
                </a:solidFill>
              </a:rPr>
              <a:t>16.1% </a:t>
            </a:r>
            <a:r>
              <a:rPr lang="en-US" sz="3200" dirty="0">
                <a:solidFill>
                  <a:schemeClr val="accent1"/>
                </a:solidFill>
              </a:rPr>
              <a:t>rate of attrition, compared to retention</a:t>
            </a:r>
          </a:p>
        </p:txBody>
      </p:sp>
      <p:sp>
        <p:nvSpPr>
          <p:cNvPr id="2" name="TextBox 1">
            <a:extLst>
              <a:ext uri="{FF2B5EF4-FFF2-40B4-BE49-F238E27FC236}">
                <a16:creationId xmlns:a16="http://schemas.microsoft.com/office/drawing/2014/main" id="{2C7C8241-6DED-4BBF-92A6-44362A48384D}"/>
              </a:ext>
            </a:extLst>
          </p:cNvPr>
          <p:cNvSpPr txBox="1"/>
          <p:nvPr/>
        </p:nvSpPr>
        <p:spPr>
          <a:xfrm>
            <a:off x="7148645" y="1581734"/>
            <a:ext cx="2273670" cy="461665"/>
          </a:xfrm>
          <a:prstGeom prst="rect">
            <a:avLst/>
          </a:prstGeom>
          <a:noFill/>
        </p:spPr>
        <p:txBody>
          <a:bodyPr wrap="square" rtlCol="0">
            <a:spAutoFit/>
          </a:bodyPr>
          <a:lstStyle/>
          <a:p>
            <a:pPr algn="ctr"/>
            <a:r>
              <a:rPr lang="en-US" sz="2400" b="1" dirty="0">
                <a:solidFill>
                  <a:srgbClr val="41A998"/>
                </a:solidFill>
              </a:rPr>
              <a:t>Attrition Rate</a:t>
            </a:r>
          </a:p>
        </p:txBody>
      </p:sp>
      <p:graphicFrame>
        <p:nvGraphicFramePr>
          <p:cNvPr id="3" name="Table 2">
            <a:extLst>
              <a:ext uri="{FF2B5EF4-FFF2-40B4-BE49-F238E27FC236}">
                <a16:creationId xmlns:a16="http://schemas.microsoft.com/office/drawing/2014/main" id="{2E2A8E58-3537-619E-EB0C-5A8B2920D41E}"/>
              </a:ext>
            </a:extLst>
          </p:cNvPr>
          <p:cNvGraphicFramePr>
            <a:graphicFrameLocks noGrp="1"/>
          </p:cNvGraphicFramePr>
          <p:nvPr>
            <p:extLst>
              <p:ext uri="{D42A27DB-BD31-4B8C-83A1-F6EECF244321}">
                <p14:modId xmlns:p14="http://schemas.microsoft.com/office/powerpoint/2010/main" val="3648985443"/>
              </p:ext>
            </p:extLst>
          </p:nvPr>
        </p:nvGraphicFramePr>
        <p:xfrm>
          <a:off x="10307956" y="3754120"/>
          <a:ext cx="961455" cy="60960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2795592625"/>
                    </a:ext>
                  </a:extLst>
                </a:gridCol>
                <a:gridCol w="575375">
                  <a:extLst>
                    <a:ext uri="{9D8B030D-6E8A-4147-A177-3AD203B41FA5}">
                      <a16:colId xmlns:a16="http://schemas.microsoft.com/office/drawing/2014/main" val="315408543"/>
                    </a:ext>
                  </a:extLst>
                </a:gridCol>
              </a:tblGrid>
              <a:tr h="266701">
                <a:tc>
                  <a:txBody>
                    <a:bodyPr/>
                    <a:lstStyle/>
                    <a:p>
                      <a:pPr algn="ctr"/>
                      <a:endParaRPr lang="en-US" sz="1400" dirty="0"/>
                    </a:p>
                  </a:txBody>
                  <a:tcPr anchor="ctr">
                    <a:lnL w="12700" cap="flat" cmpd="sng" algn="ctr">
                      <a:solidFill>
                        <a:srgbClr val="41A998"/>
                      </a:solidFill>
                      <a:prstDash val="solid"/>
                      <a:round/>
                      <a:headEnd type="none" w="med" len="med"/>
                      <a:tailEnd type="none" w="med" len="med"/>
                    </a:lnL>
                    <a:lnR w="12700" cap="flat" cmpd="sng" algn="ctr">
                      <a:solidFill>
                        <a:srgbClr val="41A998"/>
                      </a:solidFill>
                      <a:prstDash val="solid"/>
                      <a:round/>
                      <a:headEnd type="none" w="med" len="med"/>
                      <a:tailEnd type="none" w="med" len="med"/>
                    </a:lnR>
                    <a:lnT w="12700" cap="flat" cmpd="sng" algn="ctr">
                      <a:solidFill>
                        <a:srgbClr val="41A998"/>
                      </a:solidFill>
                      <a:prstDash val="solid"/>
                      <a:round/>
                      <a:headEnd type="none" w="med" len="med"/>
                      <a:tailEnd type="none" w="med" len="med"/>
                    </a:lnT>
                    <a:lnB w="12700" cap="flat" cmpd="sng" algn="ctr">
                      <a:solidFill>
                        <a:srgbClr val="41A998"/>
                      </a:solidFill>
                      <a:prstDash val="solid"/>
                      <a:round/>
                      <a:headEnd type="none" w="med" len="med"/>
                      <a:tailEnd type="none" w="med" len="med"/>
                    </a:lnB>
                    <a:solidFill>
                      <a:srgbClr val="8DD3C7"/>
                    </a:solidFill>
                  </a:tcPr>
                </a:tc>
                <a:tc>
                  <a:txBody>
                    <a:bodyPr/>
                    <a:lstStyle/>
                    <a:p>
                      <a:pPr algn="ctr"/>
                      <a:r>
                        <a:rPr lang="en-US" sz="1400" dirty="0">
                          <a:solidFill>
                            <a:schemeClr val="tx1"/>
                          </a:solidFill>
                        </a:rPr>
                        <a:t>No</a:t>
                      </a:r>
                    </a:p>
                  </a:txBody>
                  <a:tcPr anchor="ctr">
                    <a:lnL w="12700" cap="flat" cmpd="sng" algn="ctr">
                      <a:solidFill>
                        <a:srgbClr val="41A998"/>
                      </a:solidFill>
                      <a:prstDash val="solid"/>
                      <a:round/>
                      <a:headEnd type="none" w="med" len="med"/>
                      <a:tailEnd type="none" w="med" len="med"/>
                    </a:lnL>
                    <a:lnR w="12700" cap="flat" cmpd="sng" algn="ctr">
                      <a:solidFill>
                        <a:srgbClr val="41A998"/>
                      </a:solidFill>
                      <a:prstDash val="solid"/>
                      <a:round/>
                      <a:headEnd type="none" w="med" len="med"/>
                      <a:tailEnd type="none" w="med" len="med"/>
                    </a:lnR>
                    <a:lnT w="12700" cap="flat" cmpd="sng" algn="ctr">
                      <a:solidFill>
                        <a:srgbClr val="41A998"/>
                      </a:solidFill>
                      <a:prstDash val="solid"/>
                      <a:round/>
                      <a:headEnd type="none" w="med" len="med"/>
                      <a:tailEnd type="none" w="med" len="med"/>
                    </a:lnT>
                    <a:lnB w="12700" cap="flat" cmpd="sng" algn="ctr">
                      <a:solidFill>
                        <a:srgbClr val="41A998"/>
                      </a:solidFill>
                      <a:prstDash val="solid"/>
                      <a:round/>
                      <a:headEnd type="none" w="med" len="med"/>
                      <a:tailEnd type="none" w="med" len="med"/>
                    </a:lnB>
                  </a:tcPr>
                </a:tc>
                <a:extLst>
                  <a:ext uri="{0D108BD9-81ED-4DB2-BD59-A6C34878D82A}">
                    <a16:rowId xmlns:a16="http://schemas.microsoft.com/office/drawing/2014/main" val="462041393"/>
                  </a:ext>
                </a:extLst>
              </a:tr>
              <a:tr h="266701">
                <a:tc>
                  <a:txBody>
                    <a:bodyPr/>
                    <a:lstStyle/>
                    <a:p>
                      <a:pPr algn="ctr"/>
                      <a:endParaRPr lang="en-US" sz="1400" dirty="0"/>
                    </a:p>
                  </a:txBody>
                  <a:tcPr anchor="ctr">
                    <a:lnL w="12700" cap="flat" cmpd="sng" algn="ctr">
                      <a:solidFill>
                        <a:srgbClr val="41A998"/>
                      </a:solidFill>
                      <a:prstDash val="solid"/>
                      <a:round/>
                      <a:headEnd type="none" w="med" len="med"/>
                      <a:tailEnd type="none" w="med" len="med"/>
                    </a:lnL>
                    <a:lnR w="12700" cap="flat" cmpd="sng" algn="ctr">
                      <a:solidFill>
                        <a:srgbClr val="41A998"/>
                      </a:solidFill>
                      <a:prstDash val="solid"/>
                      <a:round/>
                      <a:headEnd type="none" w="med" len="med"/>
                      <a:tailEnd type="none" w="med" len="med"/>
                    </a:lnR>
                    <a:lnT w="12700" cap="flat" cmpd="sng" algn="ctr">
                      <a:solidFill>
                        <a:srgbClr val="41A998"/>
                      </a:solidFill>
                      <a:prstDash val="solid"/>
                      <a:round/>
                      <a:headEnd type="none" w="med" len="med"/>
                      <a:tailEnd type="none" w="med" len="med"/>
                    </a:lnT>
                    <a:lnB w="12700" cap="flat" cmpd="sng" algn="ctr">
                      <a:solidFill>
                        <a:srgbClr val="41A998"/>
                      </a:solidFill>
                      <a:prstDash val="solid"/>
                      <a:round/>
                      <a:headEnd type="none" w="med" len="med"/>
                      <a:tailEnd type="none" w="med" len="med"/>
                    </a:lnB>
                    <a:solidFill>
                      <a:srgbClr val="FFFFB3"/>
                    </a:solidFill>
                  </a:tcPr>
                </a:tc>
                <a:tc>
                  <a:txBody>
                    <a:bodyPr/>
                    <a:lstStyle/>
                    <a:p>
                      <a:pPr algn="ctr"/>
                      <a:r>
                        <a:rPr lang="en-US" sz="1400" dirty="0">
                          <a:solidFill>
                            <a:schemeClr val="tx1"/>
                          </a:solidFill>
                        </a:rPr>
                        <a:t>Yes</a:t>
                      </a:r>
                    </a:p>
                  </a:txBody>
                  <a:tcPr anchor="ctr">
                    <a:lnL w="12700" cap="flat" cmpd="sng" algn="ctr">
                      <a:solidFill>
                        <a:srgbClr val="41A998"/>
                      </a:solidFill>
                      <a:prstDash val="solid"/>
                      <a:round/>
                      <a:headEnd type="none" w="med" len="med"/>
                      <a:tailEnd type="none" w="med" len="med"/>
                    </a:lnL>
                    <a:lnR w="12700" cap="flat" cmpd="sng" algn="ctr">
                      <a:solidFill>
                        <a:srgbClr val="41A998"/>
                      </a:solidFill>
                      <a:prstDash val="solid"/>
                      <a:round/>
                      <a:headEnd type="none" w="med" len="med"/>
                      <a:tailEnd type="none" w="med" len="med"/>
                    </a:lnR>
                    <a:lnT w="12700" cap="flat" cmpd="sng" algn="ctr">
                      <a:solidFill>
                        <a:srgbClr val="41A998"/>
                      </a:solidFill>
                      <a:prstDash val="solid"/>
                      <a:round/>
                      <a:headEnd type="none" w="med" len="med"/>
                      <a:tailEnd type="none" w="med" len="med"/>
                    </a:lnT>
                    <a:lnB w="12700" cap="flat" cmpd="sng" algn="ctr">
                      <a:solidFill>
                        <a:srgbClr val="41A998"/>
                      </a:solidFill>
                      <a:prstDash val="solid"/>
                      <a:round/>
                      <a:headEnd type="none" w="med" len="med"/>
                      <a:tailEnd type="none" w="med" len="med"/>
                    </a:lnB>
                  </a:tcPr>
                </a:tc>
                <a:extLst>
                  <a:ext uri="{0D108BD9-81ED-4DB2-BD59-A6C34878D82A}">
                    <a16:rowId xmlns:a16="http://schemas.microsoft.com/office/drawing/2014/main" val="1104743176"/>
                  </a:ext>
                </a:extLst>
              </a:tr>
            </a:tbl>
          </a:graphicData>
        </a:graphic>
      </p:graphicFrame>
    </p:spTree>
    <p:extLst>
      <p:ext uri="{BB962C8B-B14F-4D97-AF65-F5344CB8AC3E}">
        <p14:creationId xmlns:p14="http://schemas.microsoft.com/office/powerpoint/2010/main" val="168588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CFC1D-FE8B-EC3F-2EE3-AE45F36F01E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807F24E-3336-FDC8-D161-69BBECA99CFD}"/>
              </a:ext>
            </a:extLst>
          </p:cNvPr>
          <p:cNvSpPr/>
          <p:nvPr/>
        </p:nvSpPr>
        <p:spPr>
          <a:xfrm>
            <a:off x="0" y="-1"/>
            <a:ext cx="12192000" cy="44276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2" name="Title 1">
            <a:extLst>
              <a:ext uri="{FF2B5EF4-FFF2-40B4-BE49-F238E27FC236}">
                <a16:creationId xmlns:a16="http://schemas.microsoft.com/office/drawing/2014/main" id="{3C7E76A5-0E84-1309-7921-8AFDB4EE249B}"/>
              </a:ext>
            </a:extLst>
          </p:cNvPr>
          <p:cNvSpPr>
            <a:spLocks noGrp="1"/>
          </p:cNvSpPr>
          <p:nvPr>
            <p:ph type="title"/>
          </p:nvPr>
        </p:nvSpPr>
        <p:spPr>
          <a:xfrm>
            <a:off x="838200" y="2776036"/>
            <a:ext cx="10515600" cy="1305928"/>
          </a:xfrm>
        </p:spPr>
        <p:txBody>
          <a:bodyPr/>
          <a:lstStyle/>
          <a:p>
            <a:pPr algn="ctr"/>
            <a:r>
              <a:rPr lang="en-US" b="1" dirty="0">
                <a:solidFill>
                  <a:schemeClr val="bg1"/>
                </a:solidFill>
              </a:rPr>
              <a:t>EDA: Top Contributing Factors</a:t>
            </a:r>
          </a:p>
        </p:txBody>
      </p:sp>
    </p:spTree>
    <p:extLst>
      <p:ext uri="{BB962C8B-B14F-4D97-AF65-F5344CB8AC3E}">
        <p14:creationId xmlns:p14="http://schemas.microsoft.com/office/powerpoint/2010/main" val="94379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FF62BF-B1AD-76B1-D72A-A534DFD8F06A}"/>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4" name="Title 5">
            <a:extLst>
              <a:ext uri="{FF2B5EF4-FFF2-40B4-BE49-F238E27FC236}">
                <a16:creationId xmlns:a16="http://schemas.microsoft.com/office/drawing/2014/main" id="{0DE671E8-BF13-616B-1D17-8415BBB8C8BF}"/>
              </a:ext>
            </a:extLst>
          </p:cNvPr>
          <p:cNvSpPr txBox="1">
            <a:spLocks/>
          </p:cNvSpPr>
          <p:nvPr/>
        </p:nvSpPr>
        <p:spPr>
          <a:xfrm>
            <a:off x="1524000" y="248444"/>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Heat Map: Big Picture Correlation</a:t>
            </a:r>
          </a:p>
        </p:txBody>
      </p:sp>
      <p:grpSp>
        <p:nvGrpSpPr>
          <p:cNvPr id="14" name="Group 13">
            <a:extLst>
              <a:ext uri="{FF2B5EF4-FFF2-40B4-BE49-F238E27FC236}">
                <a16:creationId xmlns:a16="http://schemas.microsoft.com/office/drawing/2014/main" id="{E672F0FB-CD6E-5E95-BCCC-CA68D21407EC}"/>
              </a:ext>
            </a:extLst>
          </p:cNvPr>
          <p:cNvGrpSpPr/>
          <p:nvPr/>
        </p:nvGrpSpPr>
        <p:grpSpPr>
          <a:xfrm>
            <a:off x="2994334" y="1584960"/>
            <a:ext cx="6203332" cy="5116036"/>
            <a:chOff x="2994334" y="1734312"/>
            <a:chExt cx="6203332" cy="5116036"/>
          </a:xfrm>
        </p:grpSpPr>
        <p:pic>
          <p:nvPicPr>
            <p:cNvPr id="12" name="Picture 11">
              <a:extLst>
                <a:ext uri="{FF2B5EF4-FFF2-40B4-BE49-F238E27FC236}">
                  <a16:creationId xmlns:a16="http://schemas.microsoft.com/office/drawing/2014/main" id="{F0180321-EE70-CD8C-9695-6A523906AD45}"/>
                </a:ext>
              </a:extLst>
            </p:cNvPr>
            <p:cNvPicPr>
              <a:picLocks noChangeAspect="1"/>
            </p:cNvPicPr>
            <p:nvPr/>
          </p:nvPicPr>
          <p:blipFill>
            <a:blip r:embed="rId3"/>
            <a:srcRect t="4206"/>
            <a:stretch/>
          </p:blipFill>
          <p:spPr>
            <a:xfrm>
              <a:off x="2994334" y="1734312"/>
              <a:ext cx="6203332" cy="5116036"/>
            </a:xfrm>
            <a:prstGeom prst="rect">
              <a:avLst/>
            </a:prstGeom>
          </p:spPr>
        </p:pic>
        <p:sp>
          <p:nvSpPr>
            <p:cNvPr id="7" name="Star: 5 Points 6">
              <a:extLst>
                <a:ext uri="{FF2B5EF4-FFF2-40B4-BE49-F238E27FC236}">
                  <a16:creationId xmlns:a16="http://schemas.microsoft.com/office/drawing/2014/main" id="{733B2616-FF1F-A0D2-9F08-8B7F2DFC5575}"/>
                </a:ext>
              </a:extLst>
            </p:cNvPr>
            <p:cNvSpPr/>
            <p:nvPr/>
          </p:nvSpPr>
          <p:spPr>
            <a:xfrm>
              <a:off x="5538533" y="2773306"/>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BFC33251-461D-BA62-5690-847F6FB4D33F}"/>
                </a:ext>
              </a:extLst>
            </p:cNvPr>
            <p:cNvSpPr/>
            <p:nvPr/>
          </p:nvSpPr>
          <p:spPr>
            <a:xfrm>
              <a:off x="5871930" y="2773306"/>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4CFB38BC-B4A9-2F1E-8A80-CE734388CE8C}"/>
                </a:ext>
              </a:extLst>
            </p:cNvPr>
            <p:cNvSpPr/>
            <p:nvPr/>
          </p:nvSpPr>
          <p:spPr>
            <a:xfrm>
              <a:off x="7852235" y="1964931"/>
              <a:ext cx="250072" cy="243127"/>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AABC6F-07AB-7EAF-DE47-0462DC18B90F}"/>
                </a:ext>
              </a:extLst>
            </p:cNvPr>
            <p:cNvSpPr/>
            <p:nvPr/>
          </p:nvSpPr>
          <p:spPr>
            <a:xfrm>
              <a:off x="7655028" y="1791794"/>
              <a:ext cx="644488" cy="638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tar: 5 Points 2">
              <a:extLst>
                <a:ext uri="{FF2B5EF4-FFF2-40B4-BE49-F238E27FC236}">
                  <a16:creationId xmlns:a16="http://schemas.microsoft.com/office/drawing/2014/main" id="{6E877719-595A-1C15-6177-713F2038AD06}"/>
                </a:ext>
              </a:extLst>
            </p:cNvPr>
            <p:cNvSpPr/>
            <p:nvPr/>
          </p:nvSpPr>
          <p:spPr>
            <a:xfrm>
              <a:off x="4405693" y="2773306"/>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B521192D-8959-95B7-4716-BB2D37A68C53}"/>
                </a:ext>
              </a:extLst>
            </p:cNvPr>
            <p:cNvSpPr/>
            <p:nvPr/>
          </p:nvSpPr>
          <p:spPr>
            <a:xfrm>
              <a:off x="7655028" y="2772586"/>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21F9F2C0-400E-6E4B-1226-76ED1B009339}"/>
              </a:ext>
            </a:extLst>
          </p:cNvPr>
          <p:cNvSpPr txBox="1"/>
          <p:nvPr/>
        </p:nvSpPr>
        <p:spPr>
          <a:xfrm>
            <a:off x="5871930" y="6437649"/>
            <a:ext cx="1026710" cy="307777"/>
          </a:xfrm>
          <a:prstGeom prst="rect">
            <a:avLst/>
          </a:prstGeom>
          <a:solidFill>
            <a:schemeClr val="bg1"/>
          </a:solidFill>
        </p:spPr>
        <p:txBody>
          <a:bodyPr wrap="square" rtlCol="0">
            <a:spAutoFit/>
          </a:bodyPr>
          <a:lstStyle/>
          <a:p>
            <a:pPr algn="ctr"/>
            <a:r>
              <a:rPr lang="en-US" sz="1400" dirty="0"/>
              <a:t>Factors</a:t>
            </a:r>
          </a:p>
        </p:txBody>
      </p:sp>
      <p:sp>
        <p:nvSpPr>
          <p:cNvPr id="26" name="TextBox 25">
            <a:extLst>
              <a:ext uri="{FF2B5EF4-FFF2-40B4-BE49-F238E27FC236}">
                <a16:creationId xmlns:a16="http://schemas.microsoft.com/office/drawing/2014/main" id="{152FDC02-5A0E-E0B1-EA9C-2AD51DA0034F}"/>
              </a:ext>
            </a:extLst>
          </p:cNvPr>
          <p:cNvSpPr txBox="1"/>
          <p:nvPr/>
        </p:nvSpPr>
        <p:spPr>
          <a:xfrm rot="16200000">
            <a:off x="2569931" y="3543339"/>
            <a:ext cx="1026710" cy="307777"/>
          </a:xfrm>
          <a:prstGeom prst="rect">
            <a:avLst/>
          </a:prstGeom>
          <a:solidFill>
            <a:schemeClr val="bg1"/>
          </a:solidFill>
        </p:spPr>
        <p:txBody>
          <a:bodyPr wrap="square" rtlCol="0">
            <a:spAutoFit/>
          </a:bodyPr>
          <a:lstStyle/>
          <a:p>
            <a:pPr algn="ctr"/>
            <a:r>
              <a:rPr lang="en-US" sz="1400" dirty="0"/>
              <a:t>Factors</a:t>
            </a:r>
          </a:p>
        </p:txBody>
      </p:sp>
    </p:spTree>
    <p:extLst>
      <p:ext uri="{BB962C8B-B14F-4D97-AF65-F5344CB8AC3E}">
        <p14:creationId xmlns:p14="http://schemas.microsoft.com/office/powerpoint/2010/main" val="9902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FF62BF-B1AD-76B1-D72A-A534DFD8F06A}"/>
              </a:ext>
            </a:extLst>
          </p:cNvPr>
          <p:cNvSpPr/>
          <p:nvPr/>
        </p:nvSpPr>
        <p:spPr>
          <a:xfrm>
            <a:off x="0" y="0"/>
            <a:ext cx="12192000" cy="1268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sp>
        <p:nvSpPr>
          <p:cNvPr id="5" name="TextBox 4">
            <a:extLst>
              <a:ext uri="{FF2B5EF4-FFF2-40B4-BE49-F238E27FC236}">
                <a16:creationId xmlns:a16="http://schemas.microsoft.com/office/drawing/2014/main" id="{1BB16944-B887-10D7-84FC-EAD1E5FB5173}"/>
              </a:ext>
            </a:extLst>
          </p:cNvPr>
          <p:cNvSpPr txBox="1"/>
          <p:nvPr/>
        </p:nvSpPr>
        <p:spPr>
          <a:xfrm>
            <a:off x="171053" y="5039896"/>
            <a:ext cx="2343548" cy="1569660"/>
          </a:xfrm>
          <a:prstGeom prst="rect">
            <a:avLst/>
          </a:prstGeom>
          <a:solidFill>
            <a:schemeClr val="accent1">
              <a:lumMod val="20000"/>
              <a:lumOff val="80000"/>
            </a:schemeClr>
          </a:solidFill>
        </p:spPr>
        <p:txBody>
          <a:bodyPr wrap="square" rtlCol="0">
            <a:spAutoFit/>
          </a:bodyPr>
          <a:lstStyle/>
          <a:p>
            <a:pPr algn="ctr"/>
            <a:r>
              <a:rPr lang="en-US" sz="2400" dirty="0">
                <a:solidFill>
                  <a:schemeClr val="accent1"/>
                </a:solidFill>
              </a:rPr>
              <a:t>High rate of correlation between certain variables</a:t>
            </a:r>
          </a:p>
        </p:txBody>
      </p:sp>
      <p:grpSp>
        <p:nvGrpSpPr>
          <p:cNvPr id="10" name="Group 9">
            <a:extLst>
              <a:ext uri="{FF2B5EF4-FFF2-40B4-BE49-F238E27FC236}">
                <a16:creationId xmlns:a16="http://schemas.microsoft.com/office/drawing/2014/main" id="{0BA965DC-426E-02FE-97F7-0D519FDC0C8D}"/>
              </a:ext>
            </a:extLst>
          </p:cNvPr>
          <p:cNvGrpSpPr/>
          <p:nvPr/>
        </p:nvGrpSpPr>
        <p:grpSpPr>
          <a:xfrm>
            <a:off x="1342827" y="1679503"/>
            <a:ext cx="8585980" cy="4543191"/>
            <a:chOff x="5643563" y="1533525"/>
            <a:chExt cx="5114925" cy="2706515"/>
          </a:xfrm>
        </p:grpSpPr>
        <p:pic>
          <p:nvPicPr>
            <p:cNvPr id="15" name="Picture 14">
              <a:extLst>
                <a:ext uri="{FF2B5EF4-FFF2-40B4-BE49-F238E27FC236}">
                  <a16:creationId xmlns:a16="http://schemas.microsoft.com/office/drawing/2014/main" id="{F1AE52FE-84A0-DBA3-8C22-92624E00B39A}"/>
                </a:ext>
              </a:extLst>
            </p:cNvPr>
            <p:cNvPicPr>
              <a:picLocks noChangeAspect="1"/>
            </p:cNvPicPr>
            <p:nvPr/>
          </p:nvPicPr>
          <p:blipFill>
            <a:blip r:embed="rId3"/>
            <a:srcRect l="3057" t="4954" r="14489" b="61337"/>
            <a:stretch/>
          </p:blipFill>
          <p:spPr>
            <a:xfrm>
              <a:off x="5643563" y="1533525"/>
              <a:ext cx="5114925" cy="1800225"/>
            </a:xfrm>
            <a:prstGeom prst="rect">
              <a:avLst/>
            </a:prstGeom>
          </p:spPr>
        </p:pic>
        <p:pic>
          <p:nvPicPr>
            <p:cNvPr id="16" name="Picture 15">
              <a:extLst>
                <a:ext uri="{FF2B5EF4-FFF2-40B4-BE49-F238E27FC236}">
                  <a16:creationId xmlns:a16="http://schemas.microsoft.com/office/drawing/2014/main" id="{094E3DB3-B2DE-E6C2-BF96-B4A73523CDA0}"/>
                </a:ext>
              </a:extLst>
            </p:cNvPr>
            <p:cNvPicPr>
              <a:picLocks noChangeAspect="1"/>
            </p:cNvPicPr>
            <p:nvPr/>
          </p:nvPicPr>
          <p:blipFill>
            <a:blip r:embed="rId3"/>
            <a:srcRect l="18666" t="79413" r="14488" b="3617"/>
            <a:stretch/>
          </p:blipFill>
          <p:spPr>
            <a:xfrm>
              <a:off x="6611815" y="3333750"/>
              <a:ext cx="4146673" cy="906290"/>
            </a:xfrm>
            <a:prstGeom prst="rect">
              <a:avLst/>
            </a:prstGeom>
          </p:spPr>
        </p:pic>
        <p:sp>
          <p:nvSpPr>
            <p:cNvPr id="17" name="Star: 5 Points 16">
              <a:extLst>
                <a:ext uri="{FF2B5EF4-FFF2-40B4-BE49-F238E27FC236}">
                  <a16:creationId xmlns:a16="http://schemas.microsoft.com/office/drawing/2014/main" id="{849551A6-53AC-CA0E-8DF7-D5E8C075F4B0}"/>
                </a:ext>
              </a:extLst>
            </p:cNvPr>
            <p:cNvSpPr/>
            <p:nvPr/>
          </p:nvSpPr>
          <p:spPr>
            <a:xfrm>
              <a:off x="7997505" y="2524644"/>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BFF698AD-005F-37EB-4826-06C1152D3A37}"/>
                </a:ext>
              </a:extLst>
            </p:cNvPr>
            <p:cNvSpPr/>
            <p:nvPr/>
          </p:nvSpPr>
          <p:spPr>
            <a:xfrm>
              <a:off x="8330902" y="2524644"/>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DC08BC64-E8EC-27B2-2C34-72B02FD81BF5}"/>
                </a:ext>
              </a:extLst>
            </p:cNvPr>
            <p:cNvSpPr/>
            <p:nvPr/>
          </p:nvSpPr>
          <p:spPr>
            <a:xfrm>
              <a:off x="10311207" y="1716269"/>
              <a:ext cx="250072" cy="243127"/>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B598F89-57B1-DBA9-574C-79CBCE725088}"/>
                </a:ext>
              </a:extLst>
            </p:cNvPr>
            <p:cNvSpPr/>
            <p:nvPr/>
          </p:nvSpPr>
          <p:spPr>
            <a:xfrm>
              <a:off x="10114000" y="1543132"/>
              <a:ext cx="644488" cy="645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2E9AA88C-D2BB-BA8B-BB7C-12D6C48EEF04}"/>
                </a:ext>
              </a:extLst>
            </p:cNvPr>
            <p:cNvSpPr/>
            <p:nvPr/>
          </p:nvSpPr>
          <p:spPr>
            <a:xfrm>
              <a:off x="6864665" y="2524644"/>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AD3AEA21-84AF-67DB-D4F8-1389FCE36C1C}"/>
                </a:ext>
              </a:extLst>
            </p:cNvPr>
            <p:cNvSpPr/>
            <p:nvPr/>
          </p:nvSpPr>
          <p:spPr>
            <a:xfrm>
              <a:off x="10114000" y="2523924"/>
              <a:ext cx="124691" cy="121228"/>
            </a:xfrm>
            <a:prstGeom prst="star5">
              <a:avLst/>
            </a:prstGeom>
            <a:solidFill>
              <a:srgbClr val="FFFF00"/>
            </a:soli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5">
            <a:extLst>
              <a:ext uri="{FF2B5EF4-FFF2-40B4-BE49-F238E27FC236}">
                <a16:creationId xmlns:a16="http://schemas.microsoft.com/office/drawing/2014/main" id="{89E3C564-E7E4-428F-FD43-7DDC9CA4DC55}"/>
              </a:ext>
            </a:extLst>
          </p:cNvPr>
          <p:cNvSpPr txBox="1">
            <a:spLocks/>
          </p:cNvSpPr>
          <p:nvPr/>
        </p:nvSpPr>
        <p:spPr>
          <a:xfrm>
            <a:off x="1524000" y="248444"/>
            <a:ext cx="9144000" cy="10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Heat Map: Big Picture Correlation</a:t>
            </a:r>
          </a:p>
        </p:txBody>
      </p:sp>
      <p:pic>
        <p:nvPicPr>
          <p:cNvPr id="4" name="Picture 3">
            <a:extLst>
              <a:ext uri="{FF2B5EF4-FFF2-40B4-BE49-F238E27FC236}">
                <a16:creationId xmlns:a16="http://schemas.microsoft.com/office/drawing/2014/main" id="{8C614B80-D4E1-8A3B-7BD1-5278D09F70D7}"/>
              </a:ext>
            </a:extLst>
          </p:cNvPr>
          <p:cNvPicPr>
            <a:picLocks noChangeAspect="1"/>
          </p:cNvPicPr>
          <p:nvPr/>
        </p:nvPicPr>
        <p:blipFill>
          <a:blip r:embed="rId3"/>
          <a:srcRect l="87298" t="29848" b="44286"/>
          <a:stretch/>
        </p:blipFill>
        <p:spPr>
          <a:xfrm>
            <a:off x="10185747" y="1986259"/>
            <a:ext cx="1326851" cy="2326286"/>
          </a:xfrm>
          <a:prstGeom prst="rect">
            <a:avLst/>
          </a:prstGeom>
        </p:spPr>
      </p:pic>
      <p:sp>
        <p:nvSpPr>
          <p:cNvPr id="28" name="TextBox 27">
            <a:extLst>
              <a:ext uri="{FF2B5EF4-FFF2-40B4-BE49-F238E27FC236}">
                <a16:creationId xmlns:a16="http://schemas.microsoft.com/office/drawing/2014/main" id="{4C6394CD-879E-A9F9-5683-6FBBE2101ADF}"/>
              </a:ext>
            </a:extLst>
          </p:cNvPr>
          <p:cNvSpPr txBox="1"/>
          <p:nvPr/>
        </p:nvSpPr>
        <p:spPr>
          <a:xfrm>
            <a:off x="1342827" y="1721167"/>
            <a:ext cx="1926154" cy="246221"/>
          </a:xfrm>
          <a:prstGeom prst="rect">
            <a:avLst/>
          </a:prstGeom>
          <a:solidFill>
            <a:schemeClr val="bg1"/>
          </a:solidFill>
        </p:spPr>
        <p:txBody>
          <a:bodyPr wrap="square" lIns="0" tIns="0" rIns="0" bIns="0" rtlCol="0">
            <a:spAutoFit/>
          </a:bodyPr>
          <a:lstStyle/>
          <a:p>
            <a:pPr algn="r"/>
            <a:r>
              <a:rPr lang="en-US" sz="1600" b="1" dirty="0" err="1">
                <a:solidFill>
                  <a:schemeClr val="accent1">
                    <a:lumMod val="60000"/>
                    <a:lumOff val="40000"/>
                  </a:schemeClr>
                </a:solidFill>
                <a:latin typeface="Arial Narrow" panose="020B0606020202030204" pitchFamily="34" charset="0"/>
                <a:cs typeface="Arial" panose="020B0604020202020204" pitchFamily="34" charset="0"/>
              </a:rPr>
              <a:t>YearsWithCurrManager</a:t>
            </a:r>
            <a:endParaRPr lang="en-US" sz="16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A285A7D1-196D-333C-1213-38C40C5C076C}"/>
              </a:ext>
            </a:extLst>
          </p:cNvPr>
          <p:cNvSpPr txBox="1"/>
          <p:nvPr/>
        </p:nvSpPr>
        <p:spPr>
          <a:xfrm>
            <a:off x="1168400" y="1997516"/>
            <a:ext cx="2100580" cy="246221"/>
          </a:xfrm>
          <a:prstGeom prst="rect">
            <a:avLst/>
          </a:prstGeom>
          <a:solidFill>
            <a:schemeClr val="bg1"/>
          </a:solidFill>
        </p:spPr>
        <p:txBody>
          <a:bodyPr wrap="square" lIns="0" tIns="0" rIns="0" bIns="0" rtlCol="0">
            <a:spAutoFit/>
          </a:bodyPr>
          <a:lstStyle/>
          <a:p>
            <a:pPr algn="r"/>
            <a:r>
              <a:rPr lang="en-US" sz="1600" b="1" dirty="0" err="1">
                <a:solidFill>
                  <a:schemeClr val="accent1">
                    <a:lumMod val="60000"/>
                    <a:lumOff val="40000"/>
                  </a:schemeClr>
                </a:solidFill>
                <a:latin typeface="Arial Narrow" panose="020B0606020202030204" pitchFamily="34" charset="0"/>
                <a:cs typeface="Arial" panose="020B0604020202020204" pitchFamily="34" charset="0"/>
              </a:rPr>
              <a:t>YearsSinceLastPromotion</a:t>
            </a:r>
            <a:endParaRPr lang="en-US" sz="16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4AAE9A9-0661-594A-CCD3-902001307864}"/>
              </a:ext>
            </a:extLst>
          </p:cNvPr>
          <p:cNvSpPr txBox="1"/>
          <p:nvPr/>
        </p:nvSpPr>
        <p:spPr>
          <a:xfrm>
            <a:off x="1342828" y="2282561"/>
            <a:ext cx="1926152" cy="246221"/>
          </a:xfrm>
          <a:prstGeom prst="rect">
            <a:avLst/>
          </a:prstGeom>
          <a:solidFill>
            <a:schemeClr val="bg1"/>
          </a:solidFill>
        </p:spPr>
        <p:txBody>
          <a:bodyPr wrap="square" lIns="0" tIns="0" rIns="0" bIns="0" rtlCol="0">
            <a:spAutoFit/>
          </a:bodyPr>
          <a:lstStyle/>
          <a:p>
            <a:pPr algn="r"/>
            <a:r>
              <a:rPr lang="en-US" sz="1600" b="1" dirty="0" err="1">
                <a:solidFill>
                  <a:schemeClr val="accent1">
                    <a:lumMod val="60000"/>
                    <a:lumOff val="40000"/>
                  </a:schemeClr>
                </a:solidFill>
                <a:latin typeface="Arial Narrow" panose="020B0606020202030204" pitchFamily="34" charset="0"/>
                <a:cs typeface="Arial" panose="020B0604020202020204" pitchFamily="34" charset="0"/>
              </a:rPr>
              <a:t>YearsInCurrentRole</a:t>
            </a:r>
            <a:endParaRPr lang="en-US" sz="16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A8DB838-75CA-52C4-7978-CE2C164D6580}"/>
              </a:ext>
            </a:extLst>
          </p:cNvPr>
          <p:cNvSpPr txBox="1"/>
          <p:nvPr/>
        </p:nvSpPr>
        <p:spPr>
          <a:xfrm>
            <a:off x="1342828" y="2567606"/>
            <a:ext cx="1926152" cy="246221"/>
          </a:xfrm>
          <a:prstGeom prst="rect">
            <a:avLst/>
          </a:prstGeom>
          <a:solidFill>
            <a:schemeClr val="bg1"/>
          </a:solidFill>
        </p:spPr>
        <p:txBody>
          <a:bodyPr wrap="square" lIns="0" tIns="0" rIns="0" bIns="0" rtlCol="0">
            <a:spAutoFit/>
          </a:bodyPr>
          <a:lstStyle/>
          <a:p>
            <a:pPr algn="r"/>
            <a:r>
              <a:rPr lang="en-US" sz="1600" b="1" dirty="0" err="1">
                <a:solidFill>
                  <a:schemeClr val="accent1">
                    <a:lumMod val="60000"/>
                    <a:lumOff val="40000"/>
                  </a:schemeClr>
                </a:solidFill>
                <a:latin typeface="Arial Narrow" panose="020B0606020202030204" pitchFamily="34" charset="0"/>
                <a:cs typeface="Arial" panose="020B0604020202020204" pitchFamily="34" charset="0"/>
              </a:rPr>
              <a:t>YearsAtCompany</a:t>
            </a:r>
            <a:endParaRPr lang="en-US" sz="16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97B601A-0769-CB83-8C29-6D99C069EA1D}"/>
              </a:ext>
            </a:extLst>
          </p:cNvPr>
          <p:cNvSpPr txBox="1"/>
          <p:nvPr/>
        </p:nvSpPr>
        <p:spPr>
          <a:xfrm>
            <a:off x="1342828" y="3370546"/>
            <a:ext cx="1926152" cy="246221"/>
          </a:xfrm>
          <a:prstGeom prst="rect">
            <a:avLst/>
          </a:prstGeom>
          <a:solidFill>
            <a:schemeClr val="bg1"/>
          </a:solidFill>
        </p:spPr>
        <p:txBody>
          <a:bodyPr wrap="square" lIns="0" tIns="0" rIns="0" bIns="0" rtlCol="0">
            <a:spAutoFit/>
          </a:bodyPr>
          <a:lstStyle/>
          <a:p>
            <a:pPr algn="r"/>
            <a:r>
              <a:rPr lang="en-US" sz="1600" b="1" dirty="0" err="1">
                <a:solidFill>
                  <a:schemeClr val="accent1">
                    <a:lumMod val="60000"/>
                    <a:lumOff val="40000"/>
                  </a:schemeClr>
                </a:solidFill>
                <a:latin typeface="Arial Narrow" panose="020B0606020202030204" pitchFamily="34" charset="0"/>
                <a:cs typeface="Arial" panose="020B0604020202020204" pitchFamily="34" charset="0"/>
              </a:rPr>
              <a:t>TotalWorkingYears</a:t>
            </a:r>
            <a:endParaRPr lang="en-US" sz="16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CB70AD5-124E-7208-0FF7-D6077749EF19}"/>
              </a:ext>
            </a:extLst>
          </p:cNvPr>
          <p:cNvSpPr txBox="1"/>
          <p:nvPr/>
        </p:nvSpPr>
        <p:spPr>
          <a:xfrm rot="18900000">
            <a:off x="4726872" y="4990977"/>
            <a:ext cx="904070" cy="230832"/>
          </a:xfrm>
          <a:prstGeom prst="rect">
            <a:avLst/>
          </a:prstGeom>
          <a:solidFill>
            <a:schemeClr val="bg1"/>
          </a:solidFill>
        </p:spPr>
        <p:txBody>
          <a:bodyPr wrap="square" lIns="0" tIns="0" rIns="0" bIns="0" rtlCol="0">
            <a:spAutoFit/>
          </a:bodyPr>
          <a:lstStyle/>
          <a:p>
            <a:pPr algn="r"/>
            <a:r>
              <a:rPr lang="en-US" sz="1500" b="1" dirty="0">
                <a:solidFill>
                  <a:schemeClr val="accent1">
                    <a:lumMod val="60000"/>
                    <a:lumOff val="40000"/>
                  </a:schemeClr>
                </a:solidFill>
                <a:latin typeface="Arial Narrow" panose="020B0606020202030204" pitchFamily="34" charset="0"/>
                <a:cs typeface="Arial" panose="020B0604020202020204" pitchFamily="34" charset="0"/>
              </a:rPr>
              <a:t>Job Level</a:t>
            </a:r>
          </a:p>
        </p:txBody>
      </p:sp>
      <p:sp>
        <p:nvSpPr>
          <p:cNvPr id="34" name="TextBox 33">
            <a:extLst>
              <a:ext uri="{FF2B5EF4-FFF2-40B4-BE49-F238E27FC236}">
                <a16:creationId xmlns:a16="http://schemas.microsoft.com/office/drawing/2014/main" id="{BE2DBD19-62F2-AB88-0828-5A8672FC1001}"/>
              </a:ext>
            </a:extLst>
          </p:cNvPr>
          <p:cNvSpPr txBox="1"/>
          <p:nvPr/>
        </p:nvSpPr>
        <p:spPr>
          <a:xfrm rot="18900000">
            <a:off x="5006286" y="5105583"/>
            <a:ext cx="1220767" cy="230832"/>
          </a:xfrm>
          <a:prstGeom prst="rect">
            <a:avLst/>
          </a:prstGeom>
          <a:solidFill>
            <a:schemeClr val="bg1"/>
          </a:solidFill>
        </p:spPr>
        <p:txBody>
          <a:bodyPr wrap="square" lIns="0" tIns="0" rIns="0" bIns="0" rtlCol="0">
            <a:spAutoFit/>
          </a:bodyPr>
          <a:lstStyle/>
          <a:p>
            <a:pPr algn="r"/>
            <a:r>
              <a:rPr lang="en-US" sz="1500" b="1" dirty="0">
                <a:solidFill>
                  <a:schemeClr val="accent1">
                    <a:lumMod val="60000"/>
                    <a:lumOff val="40000"/>
                  </a:schemeClr>
                </a:solidFill>
                <a:latin typeface="Arial Narrow" panose="020B0606020202030204" pitchFamily="34" charset="0"/>
                <a:cs typeface="Arial" panose="020B0604020202020204" pitchFamily="34" charset="0"/>
              </a:rPr>
              <a:t>Monthly Income</a:t>
            </a:r>
          </a:p>
        </p:txBody>
      </p:sp>
      <p:sp>
        <p:nvSpPr>
          <p:cNvPr id="36" name="TextBox 35">
            <a:extLst>
              <a:ext uri="{FF2B5EF4-FFF2-40B4-BE49-F238E27FC236}">
                <a16:creationId xmlns:a16="http://schemas.microsoft.com/office/drawing/2014/main" id="{D8D3F0AA-E90E-A2AD-DBB0-AF42E7417AF0}"/>
              </a:ext>
            </a:extLst>
          </p:cNvPr>
          <p:cNvSpPr txBox="1"/>
          <p:nvPr/>
        </p:nvSpPr>
        <p:spPr>
          <a:xfrm rot="18900000">
            <a:off x="8377606" y="5304980"/>
            <a:ext cx="1813901" cy="230832"/>
          </a:xfrm>
          <a:prstGeom prst="rect">
            <a:avLst/>
          </a:prstGeom>
          <a:solidFill>
            <a:schemeClr val="bg1"/>
          </a:solidFill>
        </p:spPr>
        <p:txBody>
          <a:bodyPr wrap="square" lIns="0" tIns="0" rIns="0" bIns="0" rtlCol="0">
            <a:spAutoFit/>
          </a:bodyPr>
          <a:lstStyle/>
          <a:p>
            <a:pPr algn="r"/>
            <a:r>
              <a:rPr lang="en-US" sz="1500" b="1" dirty="0" err="1">
                <a:solidFill>
                  <a:schemeClr val="accent1">
                    <a:lumMod val="60000"/>
                    <a:lumOff val="40000"/>
                  </a:schemeClr>
                </a:solidFill>
                <a:latin typeface="Arial Narrow" panose="020B0606020202030204" pitchFamily="34" charset="0"/>
                <a:cs typeface="Arial" panose="020B0604020202020204" pitchFamily="34" charset="0"/>
              </a:rPr>
              <a:t>YearsWithCurrManager</a:t>
            </a:r>
            <a:endParaRPr lang="en-US" sz="15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0E29EB9-E986-6967-EB16-A2A46D158C5A}"/>
              </a:ext>
            </a:extLst>
          </p:cNvPr>
          <p:cNvSpPr txBox="1"/>
          <p:nvPr/>
        </p:nvSpPr>
        <p:spPr>
          <a:xfrm rot="18900000">
            <a:off x="7835968" y="5425699"/>
            <a:ext cx="2098675" cy="230832"/>
          </a:xfrm>
          <a:prstGeom prst="rect">
            <a:avLst/>
          </a:prstGeom>
          <a:solidFill>
            <a:schemeClr val="bg1"/>
          </a:solidFill>
        </p:spPr>
        <p:txBody>
          <a:bodyPr wrap="square" lIns="0" tIns="0" rIns="0" bIns="0" rtlCol="0">
            <a:spAutoFit/>
          </a:bodyPr>
          <a:lstStyle/>
          <a:p>
            <a:pPr algn="r"/>
            <a:r>
              <a:rPr lang="en-US" sz="1500" b="1" dirty="0" err="1">
                <a:solidFill>
                  <a:schemeClr val="accent1">
                    <a:lumMod val="60000"/>
                    <a:lumOff val="40000"/>
                  </a:schemeClr>
                </a:solidFill>
                <a:latin typeface="Arial Narrow" panose="020B0606020202030204" pitchFamily="34" charset="0"/>
                <a:cs typeface="Arial" panose="020B0604020202020204" pitchFamily="34" charset="0"/>
              </a:rPr>
              <a:t>YearsSinceLastPromotion</a:t>
            </a:r>
            <a:endParaRPr lang="en-US" sz="15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708F48D5-DD1C-1211-1546-303D8BCAAC27}"/>
              </a:ext>
            </a:extLst>
          </p:cNvPr>
          <p:cNvSpPr txBox="1"/>
          <p:nvPr/>
        </p:nvSpPr>
        <p:spPr>
          <a:xfrm rot="18900000">
            <a:off x="7680750" y="5364703"/>
            <a:ext cx="1926152" cy="230832"/>
          </a:xfrm>
          <a:prstGeom prst="rect">
            <a:avLst/>
          </a:prstGeom>
          <a:solidFill>
            <a:schemeClr val="bg1"/>
          </a:solidFill>
        </p:spPr>
        <p:txBody>
          <a:bodyPr wrap="square" lIns="0" tIns="0" rIns="0" bIns="0" rtlCol="0">
            <a:spAutoFit/>
          </a:bodyPr>
          <a:lstStyle/>
          <a:p>
            <a:pPr algn="r"/>
            <a:r>
              <a:rPr lang="en-US" sz="1500" b="1" dirty="0" err="1">
                <a:solidFill>
                  <a:schemeClr val="accent1">
                    <a:lumMod val="60000"/>
                    <a:lumOff val="40000"/>
                  </a:schemeClr>
                </a:solidFill>
                <a:latin typeface="Arial Narrow" panose="020B0606020202030204" pitchFamily="34" charset="0"/>
                <a:cs typeface="Arial" panose="020B0604020202020204" pitchFamily="34" charset="0"/>
              </a:rPr>
              <a:t>YearsInCurrentRole</a:t>
            </a:r>
            <a:endParaRPr lang="en-US" sz="1500" b="1" dirty="0">
              <a:solidFill>
                <a:schemeClr val="accent1">
                  <a:lumMod val="60000"/>
                  <a:lumOff val="40000"/>
                </a:schemeClr>
              </a:solidFill>
              <a:latin typeface="Arial Narrow" panose="020B0606020202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17B4D803-6219-B0E1-2A44-244F84F8AD7D}"/>
              </a:ext>
            </a:extLst>
          </p:cNvPr>
          <p:cNvSpPr txBox="1"/>
          <p:nvPr/>
        </p:nvSpPr>
        <p:spPr>
          <a:xfrm rot="18900000">
            <a:off x="7407634" y="5354974"/>
            <a:ext cx="1926152" cy="230832"/>
          </a:xfrm>
          <a:prstGeom prst="rect">
            <a:avLst/>
          </a:prstGeom>
          <a:solidFill>
            <a:schemeClr val="bg1"/>
          </a:solidFill>
        </p:spPr>
        <p:txBody>
          <a:bodyPr wrap="square" lIns="0" tIns="0" rIns="0" bIns="0" rtlCol="0">
            <a:spAutoFit/>
          </a:bodyPr>
          <a:lstStyle/>
          <a:p>
            <a:pPr algn="r"/>
            <a:r>
              <a:rPr lang="en-US" sz="1500" b="1" dirty="0" err="1">
                <a:solidFill>
                  <a:schemeClr val="accent1">
                    <a:lumMod val="60000"/>
                    <a:lumOff val="40000"/>
                  </a:schemeClr>
                </a:solidFill>
                <a:latin typeface="Arial Narrow" panose="020B0606020202030204" pitchFamily="34" charset="0"/>
                <a:cs typeface="Arial" panose="020B0604020202020204" pitchFamily="34" charset="0"/>
              </a:rPr>
              <a:t>YearsAtCompany</a:t>
            </a:r>
            <a:endParaRPr lang="en-US" sz="1500" b="1" dirty="0">
              <a:solidFill>
                <a:schemeClr val="accent1">
                  <a:lumMod val="60000"/>
                  <a:lumOff val="4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78658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11250</TotalTime>
  <Words>1362</Words>
  <Application>Microsoft Office PowerPoint</Application>
  <PresentationFormat>Widescreen</PresentationFormat>
  <Paragraphs>212</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Arial Narrow</vt:lpstr>
      <vt:lpstr>Office Theme</vt:lpstr>
      <vt:lpstr>FRITO LAY:  Employee Attrition</vt:lpstr>
      <vt:lpstr>BACKGROUND</vt:lpstr>
      <vt:lpstr>OBJECTIVES</vt:lpstr>
      <vt:lpstr>EXISTING DATA</vt:lpstr>
      <vt:lpstr>METHODOLOGY</vt:lpstr>
      <vt:lpstr>PowerPoint Presentation</vt:lpstr>
      <vt:lpstr>EDA: Top Contributing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Job Role/Department</vt:lpstr>
      <vt:lpstr>Trends by Department</vt:lpstr>
      <vt:lpstr>PowerPoint Presentation</vt:lpstr>
      <vt:lpstr>Prediction Modeling</vt:lpstr>
      <vt:lpstr>Prediction Results</vt:lpstr>
      <vt:lpstr>Next Steps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Katherine</dc:creator>
  <cp:lastModifiedBy>Nguyen, Katherine</cp:lastModifiedBy>
  <cp:revision>87</cp:revision>
  <dcterms:created xsi:type="dcterms:W3CDTF">2024-10-17T19:50:05Z</dcterms:created>
  <dcterms:modified xsi:type="dcterms:W3CDTF">2024-10-31T20:03:47Z</dcterms:modified>
</cp:coreProperties>
</file>