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6" r:id="rId6"/>
    <p:sldId id="270" r:id="rId7"/>
    <p:sldId id="271" r:id="rId8"/>
    <p:sldId id="272" r:id="rId9"/>
    <p:sldId id="260"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EFAE0"/>
    <a:srgbClr val="663300"/>
    <a:srgbClr val="FFDBB7"/>
    <a:srgbClr val="EBD7C3"/>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8211C9-830A-4E84-B055-7216D7E60168}" v="363" dt="2024-12-14T22:34:17.8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2982" autoAdjust="0"/>
  </p:normalViewPr>
  <p:slideViewPr>
    <p:cSldViewPr snapToGrid="0">
      <p:cViewPr>
        <p:scale>
          <a:sx n="42" d="100"/>
          <a:sy n="42" d="100"/>
        </p:scale>
        <p:origin x="21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erine Nguyen" userId="G7cIO9Ywru2KRwqShqMd5un+Cz/4z4oKrjABKU8aj4I=" providerId="None" clId="Web-{C5080F2F-2AFC-48AD-AF2E-3DE5598CACAE}"/>
    <pc:docChg chg="modSld">
      <pc:chgData name="Katherine Nguyen" userId="G7cIO9Ywru2KRwqShqMd5un+Cz/4z4oKrjABKU8aj4I=" providerId="None" clId="Web-{C5080F2F-2AFC-48AD-AF2E-3DE5598CACAE}" dt="2024-12-12T02:43:48.272" v="3" actId="1076"/>
      <pc:docMkLst>
        <pc:docMk/>
      </pc:docMkLst>
      <pc:sldChg chg="modSp">
        <pc:chgData name="Katherine Nguyen" userId="G7cIO9Ywru2KRwqShqMd5un+Cz/4z4oKrjABKU8aj4I=" providerId="None" clId="Web-{C5080F2F-2AFC-48AD-AF2E-3DE5598CACAE}" dt="2024-12-12T02:43:48.272" v="3" actId="1076"/>
        <pc:sldMkLst>
          <pc:docMk/>
          <pc:sldMk cId="806757344" sldId="263"/>
        </pc:sldMkLst>
        <pc:spChg chg="mod">
          <ac:chgData name="Katherine Nguyen" userId="G7cIO9Ywru2KRwqShqMd5un+Cz/4z4oKrjABKU8aj4I=" providerId="None" clId="Web-{C5080F2F-2AFC-48AD-AF2E-3DE5598CACAE}" dt="2024-12-12T02:43:45.725" v="2" actId="1076"/>
          <ac:spMkLst>
            <pc:docMk/>
            <pc:sldMk cId="806757344" sldId="263"/>
            <ac:spMk id="4" creationId="{6C6D93E1-0AAE-4E29-4B1A-D25F00A3B79E}"/>
          </ac:spMkLst>
        </pc:spChg>
        <pc:spChg chg="mod">
          <ac:chgData name="Katherine Nguyen" userId="G7cIO9Ywru2KRwqShqMd5un+Cz/4z4oKrjABKU8aj4I=" providerId="None" clId="Web-{C5080F2F-2AFC-48AD-AF2E-3DE5598CACAE}" dt="2024-12-12T02:43:48.272" v="3" actId="1076"/>
          <ac:spMkLst>
            <pc:docMk/>
            <pc:sldMk cId="806757344" sldId="263"/>
            <ac:spMk id="15" creationId="{D8A139FF-D331-7A94-D880-6FDAF8D146B1}"/>
          </ac:spMkLst>
        </pc:spChg>
      </pc:sldChg>
    </pc:docChg>
  </pc:docChgLst>
  <pc:docChgLst>
    <pc:chgData name="Isiah Perine" userId="U+REcLNzM88V3o7E5KWMCUlbDWWVi4G90afscBvc5Go=" providerId="None" clId="Web-{838211C9-830A-4E84-B055-7216D7E60168}"/>
    <pc:docChg chg="addSld delSld modSld sldOrd">
      <pc:chgData name="Isiah Perine" userId="U+REcLNzM88V3o7E5KWMCUlbDWWVi4G90afscBvc5Go=" providerId="None" clId="Web-{838211C9-830A-4E84-B055-7216D7E60168}" dt="2024-12-14T22:34:15.480" v="282"/>
      <pc:docMkLst>
        <pc:docMk/>
      </pc:docMkLst>
      <pc:sldChg chg="modSp new del">
        <pc:chgData name="Isiah Perine" userId="U+REcLNzM88V3o7E5KWMCUlbDWWVi4G90afscBvc5Go=" providerId="None" clId="Web-{838211C9-830A-4E84-B055-7216D7E60168}" dt="2024-12-14T22:17:02.268" v="15"/>
        <pc:sldMkLst>
          <pc:docMk/>
          <pc:sldMk cId="380395208" sldId="265"/>
        </pc:sldMkLst>
        <pc:spChg chg="mod">
          <ac:chgData name="Isiah Perine" userId="U+REcLNzM88V3o7E5KWMCUlbDWWVi4G90afscBvc5Go=" providerId="None" clId="Web-{838211C9-830A-4E84-B055-7216D7E60168}" dt="2024-12-14T22:16:36.704" v="13" actId="20577"/>
          <ac:spMkLst>
            <pc:docMk/>
            <pc:sldMk cId="380395208" sldId="265"/>
            <ac:spMk id="2" creationId="{4CE5BAF3-1B14-CB9F-C18C-045882CA7194}"/>
          </ac:spMkLst>
        </pc:spChg>
      </pc:sldChg>
      <pc:sldChg chg="addSp delSp modSp add replId">
        <pc:chgData name="Isiah Perine" userId="U+REcLNzM88V3o7E5KWMCUlbDWWVi4G90afscBvc5Go=" providerId="None" clId="Web-{838211C9-830A-4E84-B055-7216D7E60168}" dt="2024-12-14T22:23:15.493" v="88" actId="1076"/>
        <pc:sldMkLst>
          <pc:docMk/>
          <pc:sldMk cId="2189883945" sldId="266"/>
        </pc:sldMkLst>
        <pc:spChg chg="mod">
          <ac:chgData name="Isiah Perine" userId="U+REcLNzM88V3o7E5KWMCUlbDWWVi4G90afscBvc5Go=" providerId="None" clId="Web-{838211C9-830A-4E84-B055-7216D7E60168}" dt="2024-12-14T22:17:51.176" v="32" actId="20577"/>
          <ac:spMkLst>
            <pc:docMk/>
            <pc:sldMk cId="2189883945" sldId="266"/>
            <ac:spMk id="2" creationId="{D418008B-E873-79D5-433B-DC61EACFD0D3}"/>
          </ac:spMkLst>
        </pc:spChg>
        <pc:spChg chg="del">
          <ac:chgData name="Isiah Perine" userId="U+REcLNzM88V3o7E5KWMCUlbDWWVi4G90afscBvc5Go=" providerId="None" clId="Web-{838211C9-830A-4E84-B055-7216D7E60168}" dt="2024-12-14T22:17:33.582" v="19"/>
          <ac:spMkLst>
            <pc:docMk/>
            <pc:sldMk cId="2189883945" sldId="266"/>
            <ac:spMk id="5" creationId="{64B06319-23A8-D5AD-8B2F-F348CE78C087}"/>
          </ac:spMkLst>
        </pc:spChg>
        <pc:spChg chg="del">
          <ac:chgData name="Isiah Perine" userId="U+REcLNzM88V3o7E5KWMCUlbDWWVi4G90afscBvc5Go=" providerId="None" clId="Web-{838211C9-830A-4E84-B055-7216D7E60168}" dt="2024-12-14T22:17:36.551" v="22"/>
          <ac:spMkLst>
            <pc:docMk/>
            <pc:sldMk cId="2189883945" sldId="266"/>
            <ac:spMk id="6" creationId="{F28ECE52-DB0E-5B57-EC50-7F220C4AA686}"/>
          </ac:spMkLst>
        </pc:spChg>
        <pc:spChg chg="del">
          <ac:chgData name="Isiah Perine" userId="U+REcLNzM88V3o7E5KWMCUlbDWWVi4G90afscBvc5Go=" providerId="None" clId="Web-{838211C9-830A-4E84-B055-7216D7E60168}" dt="2024-12-14T22:17:34.691" v="20"/>
          <ac:spMkLst>
            <pc:docMk/>
            <pc:sldMk cId="2189883945" sldId="266"/>
            <ac:spMk id="7" creationId="{64FFDD7B-B1FA-3A31-96B7-17F3F9CF36ED}"/>
          </ac:spMkLst>
        </pc:spChg>
        <pc:spChg chg="del">
          <ac:chgData name="Isiah Perine" userId="U+REcLNzM88V3o7E5KWMCUlbDWWVi4G90afscBvc5Go=" providerId="None" clId="Web-{838211C9-830A-4E84-B055-7216D7E60168}" dt="2024-12-14T22:17:40.051" v="25"/>
          <ac:spMkLst>
            <pc:docMk/>
            <pc:sldMk cId="2189883945" sldId="266"/>
            <ac:spMk id="8" creationId="{2C796ECE-05D6-4F11-6B59-B306B804153A}"/>
          </ac:spMkLst>
        </pc:spChg>
        <pc:spChg chg="del">
          <ac:chgData name="Isiah Perine" userId="U+REcLNzM88V3o7E5KWMCUlbDWWVi4G90afscBvc5Go=" providerId="None" clId="Web-{838211C9-830A-4E84-B055-7216D7E60168}" dt="2024-12-14T22:17:35.644" v="21"/>
          <ac:spMkLst>
            <pc:docMk/>
            <pc:sldMk cId="2189883945" sldId="266"/>
            <ac:spMk id="9" creationId="{4C75534D-D63D-D9B0-FB10-EC50416C04F5}"/>
          </ac:spMkLst>
        </pc:spChg>
        <pc:spChg chg="del">
          <ac:chgData name="Isiah Perine" userId="U+REcLNzM88V3o7E5KWMCUlbDWWVi4G90afscBvc5Go=" providerId="None" clId="Web-{838211C9-830A-4E84-B055-7216D7E60168}" dt="2024-12-14T22:17:37.707" v="23"/>
          <ac:spMkLst>
            <pc:docMk/>
            <pc:sldMk cId="2189883945" sldId="266"/>
            <ac:spMk id="10" creationId="{9402CD3C-8F38-F24E-BA5D-164057BE2A3A}"/>
          </ac:spMkLst>
        </pc:spChg>
        <pc:spChg chg="del">
          <ac:chgData name="Isiah Perine" userId="U+REcLNzM88V3o7E5KWMCUlbDWWVi4G90afscBvc5Go=" providerId="None" clId="Web-{838211C9-830A-4E84-B055-7216D7E60168}" dt="2024-12-14T22:17:39.176" v="24"/>
          <ac:spMkLst>
            <pc:docMk/>
            <pc:sldMk cId="2189883945" sldId="266"/>
            <ac:spMk id="11" creationId="{4DDF0C68-9418-38EE-660A-CDDBEFFF1B10}"/>
          </ac:spMkLst>
        </pc:spChg>
        <pc:spChg chg="add del">
          <ac:chgData name="Isiah Perine" userId="U+REcLNzM88V3o7E5KWMCUlbDWWVi4G90afscBvc5Go=" providerId="None" clId="Web-{838211C9-830A-4E84-B055-7216D7E60168}" dt="2024-12-14T22:20:09.573" v="40"/>
          <ac:spMkLst>
            <pc:docMk/>
            <pc:sldMk cId="2189883945" sldId="266"/>
            <ac:spMk id="15" creationId="{0A6ADD5A-7161-F0DA-F5D7-E936C3E8C38A}"/>
          </ac:spMkLst>
        </pc:spChg>
        <pc:spChg chg="add mod">
          <ac:chgData name="Isiah Perine" userId="U+REcLNzM88V3o7E5KWMCUlbDWWVi4G90afscBvc5Go=" providerId="None" clId="Web-{838211C9-830A-4E84-B055-7216D7E60168}" dt="2024-12-14T22:23:15.493" v="88" actId="1076"/>
          <ac:spMkLst>
            <pc:docMk/>
            <pc:sldMk cId="2189883945" sldId="266"/>
            <ac:spMk id="16" creationId="{68BE6EF7-7A84-DED5-D022-D1122828CAAE}"/>
          </ac:spMkLst>
        </pc:spChg>
        <pc:picChg chg="add mod">
          <ac:chgData name="Isiah Perine" userId="U+REcLNzM88V3o7E5KWMCUlbDWWVi4G90afscBvc5Go=" providerId="None" clId="Web-{838211C9-830A-4E84-B055-7216D7E60168}" dt="2024-12-14T22:22:40.679" v="84" actId="1076"/>
          <ac:picMkLst>
            <pc:docMk/>
            <pc:sldMk cId="2189883945" sldId="266"/>
            <ac:picMk id="14" creationId="{8B225B65-A44B-D45C-1208-056DC69E5115}"/>
          </ac:picMkLst>
        </pc:picChg>
        <pc:cxnChg chg="add mod">
          <ac:chgData name="Isiah Perine" userId="U+REcLNzM88V3o7E5KWMCUlbDWWVi4G90afscBvc5Go=" providerId="None" clId="Web-{838211C9-830A-4E84-B055-7216D7E60168}" dt="2024-12-14T22:17:28.675" v="18" actId="1076"/>
          <ac:cxnSpMkLst>
            <pc:docMk/>
            <pc:sldMk cId="2189883945" sldId="266"/>
            <ac:cxnSpMk id="13" creationId="{589F3A66-4D2C-6863-17E4-41C209FCAC5F}"/>
          </ac:cxnSpMkLst>
        </pc:cxnChg>
      </pc:sldChg>
      <pc:sldChg chg="new del">
        <pc:chgData name="Isiah Perine" userId="U+REcLNzM88V3o7E5KWMCUlbDWWVi4G90afscBvc5Go=" providerId="None" clId="Web-{838211C9-830A-4E84-B055-7216D7E60168}" dt="2024-12-14T22:18:13.709" v="36"/>
        <pc:sldMkLst>
          <pc:docMk/>
          <pc:sldMk cId="2307230945" sldId="267"/>
        </pc:sldMkLst>
      </pc:sldChg>
      <pc:sldChg chg="add del replId">
        <pc:chgData name="Isiah Perine" userId="U+REcLNzM88V3o7E5KWMCUlbDWWVi4G90afscBvc5Go=" providerId="None" clId="Web-{838211C9-830A-4E84-B055-7216D7E60168}" dt="2024-12-14T22:23:43.291" v="94"/>
        <pc:sldMkLst>
          <pc:docMk/>
          <pc:sldMk cId="1819214704" sldId="268"/>
        </pc:sldMkLst>
      </pc:sldChg>
      <pc:sldChg chg="add del replId">
        <pc:chgData name="Isiah Perine" userId="U+REcLNzM88V3o7E5KWMCUlbDWWVi4G90afscBvc5Go=" providerId="None" clId="Web-{838211C9-830A-4E84-B055-7216D7E60168}" dt="2024-12-14T22:21:36.567" v="80"/>
        <pc:sldMkLst>
          <pc:docMk/>
          <pc:sldMk cId="1832067512" sldId="269"/>
        </pc:sldMkLst>
      </pc:sldChg>
      <pc:sldChg chg="addSp delSp modSp add replId">
        <pc:chgData name="Isiah Perine" userId="U+REcLNzM88V3o7E5KWMCUlbDWWVi4G90afscBvc5Go=" providerId="None" clId="Web-{838211C9-830A-4E84-B055-7216D7E60168}" dt="2024-12-14T22:25:32.827" v="103" actId="20577"/>
        <pc:sldMkLst>
          <pc:docMk/>
          <pc:sldMk cId="3531663406" sldId="270"/>
        </pc:sldMkLst>
        <pc:spChg chg="mod">
          <ac:chgData name="Isiah Perine" userId="U+REcLNzM88V3o7E5KWMCUlbDWWVi4G90afscBvc5Go=" providerId="None" clId="Web-{838211C9-830A-4E84-B055-7216D7E60168}" dt="2024-12-14T22:25:32.827" v="103" actId="20577"/>
          <ac:spMkLst>
            <pc:docMk/>
            <pc:sldMk cId="3531663406" sldId="270"/>
            <ac:spMk id="16" creationId="{68BE6EF7-7A84-DED5-D022-D1122828CAAE}"/>
          </ac:spMkLst>
        </pc:spChg>
        <pc:picChg chg="add mod">
          <ac:chgData name="Isiah Perine" userId="U+REcLNzM88V3o7E5KWMCUlbDWWVi4G90afscBvc5Go=" providerId="None" clId="Web-{838211C9-830A-4E84-B055-7216D7E60168}" dt="2024-12-14T22:22:45.445" v="85" actId="1076"/>
          <ac:picMkLst>
            <pc:docMk/>
            <pc:sldMk cId="3531663406" sldId="270"/>
            <ac:picMk id="5" creationId="{5A940AB9-75EF-18D4-782D-5555201C9BC0}"/>
          </ac:picMkLst>
        </pc:picChg>
        <pc:picChg chg="del">
          <ac:chgData name="Isiah Perine" userId="U+REcLNzM88V3o7E5KWMCUlbDWWVi4G90afscBvc5Go=" providerId="None" clId="Web-{838211C9-830A-4E84-B055-7216D7E60168}" dt="2024-12-14T22:22:26.131" v="82"/>
          <ac:picMkLst>
            <pc:docMk/>
            <pc:sldMk cId="3531663406" sldId="270"/>
            <ac:picMk id="14" creationId="{8B225B65-A44B-D45C-1208-056DC69E5115}"/>
          </ac:picMkLst>
        </pc:picChg>
      </pc:sldChg>
      <pc:sldChg chg="addSp delSp modSp add replId">
        <pc:chgData name="Isiah Perine" userId="U+REcLNzM88V3o7E5KWMCUlbDWWVi4G90afscBvc5Go=" providerId="None" clId="Web-{838211C9-830A-4E84-B055-7216D7E60168}" dt="2024-12-14T22:25:42.671" v="104" actId="1076"/>
        <pc:sldMkLst>
          <pc:docMk/>
          <pc:sldMk cId="1056193796" sldId="271"/>
        </pc:sldMkLst>
        <pc:spChg chg="mod">
          <ac:chgData name="Isiah Perine" userId="U+REcLNzM88V3o7E5KWMCUlbDWWVi4G90afscBvc5Go=" providerId="None" clId="Web-{838211C9-830A-4E84-B055-7216D7E60168}" dt="2024-12-14T22:25:28.498" v="101" actId="20577"/>
          <ac:spMkLst>
            <pc:docMk/>
            <pc:sldMk cId="1056193796" sldId="271"/>
            <ac:spMk id="16" creationId="{68BE6EF7-7A84-DED5-D022-D1122828CAAE}"/>
          </ac:spMkLst>
        </pc:spChg>
        <pc:picChg chg="del">
          <ac:chgData name="Isiah Perine" userId="U+REcLNzM88V3o7E5KWMCUlbDWWVi4G90afscBvc5Go=" providerId="None" clId="Web-{838211C9-830A-4E84-B055-7216D7E60168}" dt="2024-12-14T22:25:11.654" v="96"/>
          <ac:picMkLst>
            <pc:docMk/>
            <pc:sldMk cId="1056193796" sldId="271"/>
            <ac:picMk id="5" creationId="{5A940AB9-75EF-18D4-782D-5555201C9BC0}"/>
          </ac:picMkLst>
        </pc:picChg>
        <pc:picChg chg="add mod">
          <ac:chgData name="Isiah Perine" userId="U+REcLNzM88V3o7E5KWMCUlbDWWVi4G90afscBvc5Go=" providerId="None" clId="Web-{838211C9-830A-4E84-B055-7216D7E60168}" dt="2024-12-14T22:25:42.671" v="104" actId="1076"/>
          <ac:picMkLst>
            <pc:docMk/>
            <pc:sldMk cId="1056193796" sldId="271"/>
            <ac:picMk id="6" creationId="{4B6C4B01-DA73-8B8B-6B03-CE6C5ED9445A}"/>
          </ac:picMkLst>
        </pc:picChg>
      </pc:sldChg>
      <pc:sldChg chg="addSp delSp modSp add ord replId">
        <pc:chgData name="Isiah Perine" userId="U+REcLNzM88V3o7E5KWMCUlbDWWVi4G90afscBvc5Go=" providerId="None" clId="Web-{838211C9-830A-4E84-B055-7216D7E60168}" dt="2024-12-14T22:34:15.480" v="282"/>
        <pc:sldMkLst>
          <pc:docMk/>
          <pc:sldMk cId="4258307408" sldId="272"/>
        </pc:sldMkLst>
        <pc:spChg chg="mod">
          <ac:chgData name="Isiah Perine" userId="U+REcLNzM88V3o7E5KWMCUlbDWWVi4G90afscBvc5Go=" providerId="None" clId="Web-{838211C9-830A-4E84-B055-7216D7E60168}" dt="2024-12-14T22:26:20.485" v="111" actId="20577"/>
          <ac:spMkLst>
            <pc:docMk/>
            <pc:sldMk cId="4258307408" sldId="272"/>
            <ac:spMk id="2" creationId="{D418008B-E873-79D5-433B-DC61EACFD0D3}"/>
          </ac:spMkLst>
        </pc:spChg>
        <pc:spChg chg="del mod">
          <ac:chgData name="Isiah Perine" userId="U+REcLNzM88V3o7E5KWMCUlbDWWVi4G90afscBvc5Go=" providerId="None" clId="Web-{838211C9-830A-4E84-B055-7216D7E60168}" dt="2024-12-14T22:26:30.392" v="114"/>
          <ac:spMkLst>
            <pc:docMk/>
            <pc:sldMk cId="4258307408" sldId="272"/>
            <ac:spMk id="16" creationId="{68BE6EF7-7A84-DED5-D022-D1122828CAAE}"/>
          </ac:spMkLst>
        </pc:spChg>
        <pc:graphicFrameChg chg="add del mod modGraphic">
          <ac:chgData name="Isiah Perine" userId="U+REcLNzM88V3o7E5KWMCUlbDWWVi4G90afscBvc5Go=" providerId="None" clId="Web-{838211C9-830A-4E84-B055-7216D7E60168}" dt="2024-12-14T22:28:29.287" v="135"/>
          <ac:graphicFrameMkLst>
            <pc:docMk/>
            <pc:sldMk cId="4258307408" sldId="272"/>
            <ac:graphicFrameMk id="5" creationId="{F935DD5A-3317-991D-25D3-57AFA58B28E8}"/>
          </ac:graphicFrameMkLst>
        </pc:graphicFrameChg>
        <pc:graphicFrameChg chg="add mod modGraphic">
          <ac:chgData name="Isiah Perine" userId="U+REcLNzM88V3o7E5KWMCUlbDWWVi4G90afscBvc5Go=" providerId="None" clId="Web-{838211C9-830A-4E84-B055-7216D7E60168}" dt="2024-12-14T22:34:15.480" v="282"/>
          <ac:graphicFrameMkLst>
            <pc:docMk/>
            <pc:sldMk cId="4258307408" sldId="272"/>
            <ac:graphicFrameMk id="6" creationId="{463A90D5-7E09-7FE4-400B-D3DD35BA6C80}"/>
          </ac:graphicFrameMkLst>
        </pc:graphicFrameChg>
        <pc:picChg chg="del">
          <ac:chgData name="Isiah Perine" userId="U+REcLNzM88V3o7E5KWMCUlbDWWVi4G90afscBvc5Go=" providerId="None" clId="Web-{838211C9-830A-4E84-B055-7216D7E60168}" dt="2024-12-14T22:26:25.219" v="112"/>
          <ac:picMkLst>
            <pc:docMk/>
            <pc:sldMk cId="4258307408" sldId="272"/>
            <ac:picMk id="14" creationId="{8B225B65-A44B-D45C-1208-056DC69E5115}"/>
          </ac:picMkLst>
        </pc:picChg>
      </pc:sldChg>
    </pc:docChg>
  </pc:docChgLst>
  <pc:docChgLst>
    <pc:chgData name="Katherine Nguyen" userId="G7cIO9Ywru2KRwqShqMd5un+Cz/4z4oKrjABKU8aj4I=" providerId="None" clId="Web-{934E8C93-1E5A-4EFD-A438-FCECFFC1CAB1}"/>
    <pc:docChg chg="modSld">
      <pc:chgData name="Katherine Nguyen" userId="G7cIO9Ywru2KRwqShqMd5un+Cz/4z4oKrjABKU8aj4I=" providerId="None" clId="Web-{934E8C93-1E5A-4EFD-A438-FCECFFC1CAB1}" dt="2024-12-12T02:42:18.457" v="2" actId="14100"/>
      <pc:docMkLst>
        <pc:docMk/>
      </pc:docMkLst>
      <pc:sldChg chg="modSp">
        <pc:chgData name="Katherine Nguyen" userId="G7cIO9Ywru2KRwqShqMd5un+Cz/4z4oKrjABKU8aj4I=" providerId="None" clId="Web-{934E8C93-1E5A-4EFD-A438-FCECFFC1CAB1}" dt="2024-12-12T02:42:18.457" v="2" actId="14100"/>
        <pc:sldMkLst>
          <pc:docMk/>
          <pc:sldMk cId="806757344" sldId="263"/>
        </pc:sldMkLst>
        <pc:spChg chg="mod">
          <ac:chgData name="Katherine Nguyen" userId="G7cIO9Ywru2KRwqShqMd5un+Cz/4z4oKrjABKU8aj4I=" providerId="None" clId="Web-{934E8C93-1E5A-4EFD-A438-FCECFFC1CAB1}" dt="2024-12-12T02:42:14.316" v="0" actId="14100"/>
          <ac:spMkLst>
            <pc:docMk/>
            <pc:sldMk cId="806757344" sldId="263"/>
            <ac:spMk id="15" creationId="{D8A139FF-D331-7A94-D880-6FDAF8D146B1}"/>
          </ac:spMkLst>
        </pc:spChg>
        <pc:spChg chg="mod">
          <ac:chgData name="Katherine Nguyen" userId="G7cIO9Ywru2KRwqShqMd5un+Cz/4z4oKrjABKU8aj4I=" providerId="None" clId="Web-{934E8C93-1E5A-4EFD-A438-FCECFFC1CAB1}" dt="2024-12-12T02:42:16.847" v="1" actId="14100"/>
          <ac:spMkLst>
            <pc:docMk/>
            <pc:sldMk cId="806757344" sldId="263"/>
            <ac:spMk id="16" creationId="{90C4A30C-7645-30C4-79EA-DD6A3BC4B0FB}"/>
          </ac:spMkLst>
        </pc:spChg>
        <pc:spChg chg="mod">
          <ac:chgData name="Katherine Nguyen" userId="G7cIO9Ywru2KRwqShqMd5un+Cz/4z4oKrjABKU8aj4I=" providerId="None" clId="Web-{934E8C93-1E5A-4EFD-A438-FCECFFC1CAB1}" dt="2024-12-12T02:42:18.457" v="2" actId="14100"/>
          <ac:spMkLst>
            <pc:docMk/>
            <pc:sldMk cId="806757344" sldId="263"/>
            <ac:spMk id="17" creationId="{A74938A6-C441-0225-CCEB-05224E9C12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BE6AD-F2F6-4274-BEBD-F037B683785C}"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02C6C-D01E-419A-8B58-912DBB73145D}" type="slidenum">
              <a:rPr lang="en-US" smtClean="0"/>
              <a:t>‹#›</a:t>
            </a:fld>
            <a:endParaRPr lang="en-US"/>
          </a:p>
        </p:txBody>
      </p:sp>
    </p:spTree>
    <p:extLst>
      <p:ext uri="{BB962C8B-B14F-4D97-AF65-F5344CB8AC3E}">
        <p14:creationId xmlns:p14="http://schemas.microsoft.com/office/powerpoint/2010/main" val="1956437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Katherine and my partner is Isiah, and today we will be analyzing the extent of which features affect wine quality.</a:t>
            </a:r>
          </a:p>
        </p:txBody>
      </p:sp>
      <p:sp>
        <p:nvSpPr>
          <p:cNvPr id="4" name="Slide Number Placeholder 3"/>
          <p:cNvSpPr>
            <a:spLocks noGrp="1"/>
          </p:cNvSpPr>
          <p:nvPr>
            <p:ph type="sldNum" sz="quarter" idx="5"/>
          </p:nvPr>
        </p:nvSpPr>
        <p:spPr/>
        <p:txBody>
          <a:bodyPr/>
          <a:lstStyle/>
          <a:p>
            <a:fld id="{89102C6C-D01E-419A-8B58-912DBB73145D}" type="slidenum">
              <a:rPr lang="en-US" smtClean="0"/>
              <a:t>1</a:t>
            </a:fld>
            <a:endParaRPr lang="en-US"/>
          </a:p>
        </p:txBody>
      </p:sp>
    </p:spTree>
    <p:extLst>
      <p:ext uri="{BB962C8B-B14F-4D97-AF65-F5344CB8AC3E}">
        <p14:creationId xmlns:p14="http://schemas.microsoft.com/office/powerpoint/2010/main" val="2281248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topic was brought to us by the head vintner at Robert </a:t>
            </a:r>
            <a:r>
              <a:rPr lang="en-US" dirty="0" err="1"/>
              <a:t>Renzoni</a:t>
            </a:r>
            <a:r>
              <a:rPr lang="en-US" dirty="0"/>
              <a:t> Vineyards with the hopes of identify top factors that contribute to high quality wine and to curate a model that would predict wine quality and optimize production processes, to of course, produce the highest quality of wines.</a:t>
            </a:r>
          </a:p>
        </p:txBody>
      </p:sp>
      <p:sp>
        <p:nvSpPr>
          <p:cNvPr id="4" name="Slide Number Placeholder 3"/>
          <p:cNvSpPr>
            <a:spLocks noGrp="1"/>
          </p:cNvSpPr>
          <p:nvPr>
            <p:ph type="sldNum" sz="quarter" idx="5"/>
          </p:nvPr>
        </p:nvSpPr>
        <p:spPr/>
        <p:txBody>
          <a:bodyPr/>
          <a:lstStyle/>
          <a:p>
            <a:fld id="{89102C6C-D01E-419A-8B58-912DBB73145D}" type="slidenum">
              <a:rPr lang="en-US" smtClean="0"/>
              <a:t>2</a:t>
            </a:fld>
            <a:endParaRPr lang="en-US"/>
          </a:p>
        </p:txBody>
      </p:sp>
    </p:spTree>
    <p:extLst>
      <p:ext uri="{BB962C8B-B14F-4D97-AF65-F5344CB8AC3E}">
        <p14:creationId xmlns:p14="http://schemas.microsoft.com/office/powerpoint/2010/main" val="2104165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buSzPts val="1000"/>
              <a:buFont typeface="Symbol" panose="05050102010706020507" pitchFamily="18" charset="2"/>
              <a:buNone/>
              <a:tabLst>
                <a:tab pos="457200" algn="l"/>
              </a:tabLst>
            </a:pPr>
            <a:r>
              <a:rPr lang="en-US" sz="1800" b="0" dirty="0">
                <a:effectLst/>
                <a:latin typeface="Times New Roman" panose="02020603050405020304" pitchFamily="18" charset="0"/>
                <a:ea typeface="Times New Roman" panose="02020603050405020304" pitchFamily="18" charset="0"/>
              </a:rPr>
              <a:t>The features of interest that were provided are:</a:t>
            </a:r>
          </a:p>
          <a:p>
            <a:pPr marL="342900" marR="0" lvl="0" indent="-342900">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Acidity Levels</a:t>
            </a:r>
            <a:r>
              <a:rPr lang="en-US" sz="1800" dirty="0">
                <a:effectLst/>
                <a:latin typeface="Times New Roman" panose="02020603050405020304" pitchFamily="18" charset="0"/>
                <a:ea typeface="Times New Roman" panose="02020603050405020304" pitchFamily="18" charset="0"/>
              </a:rPr>
              <a:t>: Both fixed and volatile acidity could influence the taste and preservation of wine.</a:t>
            </a:r>
          </a:p>
          <a:p>
            <a:pPr marL="342900" marR="0" lvl="0" indent="-342900" algn="l" defTabSz="914400" rtl="0" eaLnBrk="1" fontAlgn="auto" latinLnBrk="0" hangingPunct="1">
              <a:lnSpc>
                <a:spcPct val="100000"/>
              </a:lnSpc>
              <a:spcBef>
                <a:spcPts val="0"/>
              </a:spcBef>
              <a:spcAft>
                <a:spcPts val="0"/>
              </a:spcAft>
              <a:buClrTx/>
              <a:buSzPts val="1000"/>
              <a:buFont typeface="Symbol" panose="05050102010706020507" pitchFamily="18" charset="2"/>
              <a:buChar char=""/>
              <a:tabLst>
                <a:tab pos="457200" algn="l"/>
              </a:tabLst>
              <a:defRPr/>
            </a:pPr>
            <a:r>
              <a:rPr lang="en-US" sz="1800" b="1" dirty="0">
                <a:effectLst/>
                <a:latin typeface="Times New Roman" panose="02020603050405020304" pitchFamily="18" charset="0"/>
                <a:ea typeface="Times New Roman" panose="02020603050405020304" pitchFamily="18" charset="0"/>
              </a:rPr>
              <a:t>pH Level</a:t>
            </a:r>
            <a:r>
              <a:rPr lang="en-US" sz="1800" dirty="0">
                <a:effectLst/>
                <a:latin typeface="Times New Roman" panose="02020603050405020304" pitchFamily="18" charset="0"/>
                <a:ea typeface="Times New Roman" panose="02020603050405020304" pitchFamily="18" charset="0"/>
              </a:rPr>
              <a:t>: The pH of wine can impact its color, stability, and overall balance.</a:t>
            </a:r>
          </a:p>
          <a:p>
            <a:pPr marL="342900" marR="0" lvl="0" indent="-342900">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Sugar Content</a:t>
            </a:r>
            <a:r>
              <a:rPr lang="en-US" sz="1800" dirty="0">
                <a:effectLst/>
                <a:latin typeface="Times New Roman" panose="02020603050405020304" pitchFamily="18" charset="0"/>
                <a:ea typeface="Times New Roman" panose="02020603050405020304" pitchFamily="18" charset="0"/>
              </a:rPr>
              <a:t>: Residual sugar levels may affect the sweetness and fermentation process.</a:t>
            </a:r>
          </a:p>
          <a:p>
            <a:pPr marL="342900" marR="0" lvl="0" indent="-342900">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Alcohol Content</a:t>
            </a:r>
            <a:r>
              <a:rPr lang="en-US" sz="1800" dirty="0">
                <a:effectLst/>
                <a:latin typeface="Times New Roman" panose="02020603050405020304" pitchFamily="18" charset="0"/>
                <a:ea typeface="Times New Roman" panose="02020603050405020304" pitchFamily="18" charset="0"/>
              </a:rPr>
              <a:t>: Higher alcohol levels might correlate with perceived wine quality.</a:t>
            </a:r>
          </a:p>
          <a:p>
            <a:pPr marL="342900" marR="0" lvl="0" indent="-342900">
              <a:buSzPts val="1000"/>
              <a:buFont typeface="Symbol" panose="05050102010706020507" pitchFamily="18"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0" marR="0" lvl="0" indent="0">
              <a:buSzPts val="1000"/>
              <a:buFont typeface="Symbol" panose="05050102010706020507" pitchFamily="18" charset="2"/>
              <a:buNone/>
              <a:tabLst>
                <a:tab pos="457200" algn="l"/>
              </a:tabLst>
            </a:pPr>
            <a:r>
              <a:rPr lang="en-US" sz="1800" dirty="0">
                <a:effectLst/>
                <a:latin typeface="Times New Roman" panose="02020603050405020304" pitchFamily="18" charset="0"/>
                <a:ea typeface="Times New Roman" panose="02020603050405020304" pitchFamily="18" charset="0"/>
              </a:rPr>
              <a:t>Some other features considered are listed here. Again, our goal is to predict quality on a scale of 0 to 10, which the original data set provided as the median of wine expert evaluations. Now, I will pass the mic to Isiah to discuss how we landed on our 5 top factors.</a:t>
            </a:r>
          </a:p>
          <a:p>
            <a:pPr marL="0" marR="0" lvl="0" indent="0">
              <a:buSzPts val="1000"/>
              <a:buFont typeface="Symbol" panose="05050102010706020507" pitchFamily="18" charset="2"/>
              <a:buNone/>
              <a:tabLst>
                <a:tab pos="45720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9102C6C-D01E-419A-8B58-912DBB73145D}" type="slidenum">
              <a:rPr lang="en-US" smtClean="0"/>
              <a:t>3</a:t>
            </a:fld>
            <a:endParaRPr lang="en-US"/>
          </a:p>
        </p:txBody>
      </p:sp>
    </p:spTree>
    <p:extLst>
      <p:ext uri="{BB962C8B-B14F-4D97-AF65-F5344CB8AC3E}">
        <p14:creationId xmlns:p14="http://schemas.microsoft.com/office/powerpoint/2010/main" val="193601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step was to clean the data. In order to accomplish this, we removed missing data or replaced missing data with the average within that category. Thankfully, the training set did not have any missing data to address. Then, we visualized and obtained correlation values for each feature, which became the main metric in identifying top features. Using the top 5 features found, various models were formulated and compared to best predict quality. </a:t>
            </a:r>
          </a:p>
        </p:txBody>
      </p:sp>
      <p:sp>
        <p:nvSpPr>
          <p:cNvPr id="4" name="Slide Number Placeholder 3"/>
          <p:cNvSpPr>
            <a:spLocks noGrp="1"/>
          </p:cNvSpPr>
          <p:nvPr>
            <p:ph type="sldNum" sz="quarter" idx="5"/>
          </p:nvPr>
        </p:nvSpPr>
        <p:spPr/>
        <p:txBody>
          <a:bodyPr/>
          <a:lstStyle/>
          <a:p>
            <a:fld id="{89102C6C-D01E-419A-8B58-912DBB73145D}" type="slidenum">
              <a:rPr lang="en-US" smtClean="0"/>
              <a:t>4</a:t>
            </a:fld>
            <a:endParaRPr lang="en-US"/>
          </a:p>
        </p:txBody>
      </p:sp>
    </p:spTree>
    <p:extLst>
      <p:ext uri="{BB962C8B-B14F-4D97-AF65-F5344CB8AC3E}">
        <p14:creationId xmlns:p14="http://schemas.microsoft.com/office/powerpoint/2010/main" val="1490534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02C6C-D01E-419A-8B58-912DBB73145D}" type="slidenum">
              <a:rPr lang="en-US" smtClean="0"/>
              <a:t>5</a:t>
            </a:fld>
            <a:endParaRPr lang="en-US"/>
          </a:p>
        </p:txBody>
      </p:sp>
    </p:spTree>
    <p:extLst>
      <p:ext uri="{BB962C8B-B14F-4D97-AF65-F5344CB8AC3E}">
        <p14:creationId xmlns:p14="http://schemas.microsoft.com/office/powerpoint/2010/main" val="2543575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Ranked based on magnitude of correlation, regardless of negative or positive correlation</a:t>
            </a:r>
          </a:p>
        </p:txBody>
      </p:sp>
      <p:sp>
        <p:nvSpPr>
          <p:cNvPr id="4" name="Slide Number Placeholder 3"/>
          <p:cNvSpPr>
            <a:spLocks noGrp="1"/>
          </p:cNvSpPr>
          <p:nvPr>
            <p:ph type="sldNum" sz="quarter" idx="5"/>
          </p:nvPr>
        </p:nvSpPr>
        <p:spPr/>
        <p:txBody>
          <a:bodyPr/>
          <a:lstStyle/>
          <a:p>
            <a:fld id="{89102C6C-D01E-419A-8B58-912DBB73145D}" type="slidenum">
              <a:rPr lang="en-US" smtClean="0"/>
              <a:t>8</a:t>
            </a:fld>
            <a:endParaRPr lang="en-US"/>
          </a:p>
        </p:txBody>
      </p:sp>
    </p:spTree>
    <p:extLst>
      <p:ext uri="{BB962C8B-B14F-4D97-AF65-F5344CB8AC3E}">
        <p14:creationId xmlns:p14="http://schemas.microsoft.com/office/powerpoint/2010/main" val="2321333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Times New Roman" panose="02020603050405020304" pitchFamily="18" charset="0"/>
                <a:ea typeface="Times New Roman" panose="02020603050405020304" pitchFamily="18" charset="0"/>
              </a:rPr>
              <a:t>Two models were compared against each other to predict quality.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Times New Roman" panose="02020603050405020304" pitchFamily="18" charset="0"/>
                <a:ea typeface="Times New Roman" panose="02020603050405020304" pitchFamily="18" charset="0"/>
              </a:rPr>
              <a:t>- The multiple linear regression model predicts continuous outcomes, so it regarded Quality as continuous values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0" dirty="0">
                <a:effectLst/>
                <a:latin typeface="Times New Roman" panose="02020603050405020304" pitchFamily="18" charset="0"/>
                <a:ea typeface="Times New Roman" panose="02020603050405020304" pitchFamily="18" charset="0"/>
              </a:rPr>
              <a:t>As said in the model’s name it also predicted quality as if quality and its predictors followed a linear trend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0" dirty="0">
                <a:effectLst/>
                <a:latin typeface="Times New Roman" panose="02020603050405020304" pitchFamily="18" charset="0"/>
                <a:ea typeface="Times New Roman" panose="02020603050405020304" pitchFamily="18" charset="0"/>
              </a:rPr>
              <a:t>Therefore, the estimates in this model represent the change in the dependent variable for a one-unit increase in a predictor variable.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0" dirty="0">
                <a:effectLst/>
                <a:latin typeface="Times New Roman" panose="02020603050405020304" pitchFamily="18" charset="0"/>
                <a:ea typeface="Times New Roman" panose="02020603050405020304" pitchFamily="18" charset="0"/>
              </a:rPr>
              <a:t>On the other hand, ordinal logistic regression predicts the probability of each category in the ordinal variable.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0" dirty="0">
                <a:effectLst/>
                <a:latin typeface="Times New Roman" panose="02020603050405020304" pitchFamily="18" charset="0"/>
                <a:ea typeface="Times New Roman" panose="02020603050405020304" pitchFamily="18" charset="0"/>
              </a:rPr>
              <a:t>It does not assume a strict linear relationship between predictors and is modeled using cumulative probabilities.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Times New Roman" panose="02020603050405020304" pitchFamily="18" charset="0"/>
              </a:rPr>
              <a:t>- Mean Absolute Error (MAE)</a:t>
            </a:r>
            <a:r>
              <a:rPr lang="en-US" sz="1800" dirty="0">
                <a:effectLst/>
                <a:latin typeface="Times New Roman" panose="02020603050405020304" pitchFamily="18" charset="0"/>
                <a:ea typeface="Times New Roman" panose="02020603050405020304" pitchFamily="18" charset="0"/>
              </a:rPr>
              <a:t> is a commonly used metric for evaluating regression models. It measures the average magnitude of errors in a set of predictions, without considering their direction. </a:t>
            </a:r>
            <a:endParaRPr lang="en-US" dirty="0"/>
          </a:p>
        </p:txBody>
      </p:sp>
      <p:sp>
        <p:nvSpPr>
          <p:cNvPr id="4" name="Slide Number Placeholder 3"/>
          <p:cNvSpPr>
            <a:spLocks noGrp="1"/>
          </p:cNvSpPr>
          <p:nvPr>
            <p:ph type="sldNum" sz="quarter" idx="5"/>
          </p:nvPr>
        </p:nvSpPr>
        <p:spPr/>
        <p:txBody>
          <a:bodyPr/>
          <a:lstStyle/>
          <a:p>
            <a:fld id="{89102C6C-D01E-419A-8B58-912DBB73145D}" type="slidenum">
              <a:rPr lang="en-US" smtClean="0"/>
              <a:t>10</a:t>
            </a:fld>
            <a:endParaRPr lang="en-US"/>
          </a:p>
        </p:txBody>
      </p:sp>
    </p:spTree>
    <p:extLst>
      <p:ext uri="{BB962C8B-B14F-4D97-AF65-F5344CB8AC3E}">
        <p14:creationId xmlns:p14="http://schemas.microsoft.com/office/powerpoint/2010/main" val="3342756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of each model. As you can see, they appear to have similar accuracies, especially when rounding up the predictions of the multiple linear regression model. However, the distinction is in the MAE. MLR was not the ideal model as the model tended to predict values that may have fallen between two categories, such as 2 and 3. </a:t>
            </a:r>
          </a:p>
        </p:txBody>
      </p:sp>
      <p:sp>
        <p:nvSpPr>
          <p:cNvPr id="4" name="Slide Number Placeholder 3"/>
          <p:cNvSpPr>
            <a:spLocks noGrp="1"/>
          </p:cNvSpPr>
          <p:nvPr>
            <p:ph type="sldNum" sz="quarter" idx="5"/>
          </p:nvPr>
        </p:nvSpPr>
        <p:spPr/>
        <p:txBody>
          <a:bodyPr/>
          <a:lstStyle/>
          <a:p>
            <a:fld id="{89102C6C-D01E-419A-8B58-912DBB73145D}" type="slidenum">
              <a:rPr lang="en-US" smtClean="0"/>
              <a:t>11</a:t>
            </a:fld>
            <a:endParaRPr lang="en-US"/>
          </a:p>
        </p:txBody>
      </p:sp>
    </p:spTree>
    <p:extLst>
      <p:ext uri="{BB962C8B-B14F-4D97-AF65-F5344CB8AC3E}">
        <p14:creationId xmlns:p14="http://schemas.microsoft.com/office/powerpoint/2010/main" val="3846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ptos" panose="020B0004020202020204" pitchFamily="34" charset="0"/>
              <a:buNone/>
            </a:pPr>
            <a:r>
              <a:rPr lang="en-US" sz="1200" b="1" dirty="0">
                <a:solidFill>
                  <a:srgbClr val="990033"/>
                </a:solidFill>
              </a:rPr>
              <a:t>As for next steps, we recommend</a:t>
            </a:r>
          </a:p>
          <a:p>
            <a:pPr marL="342900" indent="-342900">
              <a:buFont typeface="Aptos" panose="020B0004020202020204" pitchFamily="34" charset="0"/>
              <a:buChar char="&gt;"/>
            </a:pPr>
            <a:r>
              <a:rPr lang="en-US" sz="1200" b="1" dirty="0">
                <a:solidFill>
                  <a:srgbClr val="990033"/>
                </a:solidFill>
              </a:rPr>
              <a:t>Monitor Alcohol Content</a:t>
            </a:r>
            <a:r>
              <a:rPr lang="en-US" sz="1200" dirty="0">
                <a:solidFill>
                  <a:srgbClr val="990033"/>
                </a:solidFill>
              </a:rPr>
              <a:t>: Aim for optimal fermentation processes to achieve desired alcohol levels, balancing flavor and aroma.</a:t>
            </a:r>
          </a:p>
          <a:p>
            <a:pPr marL="342900" indent="-342900">
              <a:buFont typeface="Aptos" panose="020B0004020202020204" pitchFamily="34" charset="0"/>
              <a:buChar char="&gt;"/>
            </a:pPr>
            <a:r>
              <a:rPr lang="en-US" sz="1200" b="1" dirty="0">
                <a:solidFill>
                  <a:srgbClr val="990033"/>
                </a:solidFill>
              </a:rPr>
              <a:t>Control Density</a:t>
            </a:r>
            <a:r>
              <a:rPr lang="en-US" sz="1200" dirty="0">
                <a:solidFill>
                  <a:srgbClr val="990033"/>
                </a:solidFill>
              </a:rPr>
              <a:t>: Ensure appropriate sugar levels during fermentation and closely monitor the wine’s specific gravity to maintain ideal density.</a:t>
            </a:r>
          </a:p>
          <a:p>
            <a:pPr marL="342900" indent="-342900">
              <a:buFont typeface="Aptos" panose="020B0004020202020204" pitchFamily="34" charset="0"/>
              <a:buChar char="&gt;"/>
            </a:pPr>
            <a:r>
              <a:rPr lang="en-US" sz="1200" b="1" dirty="0">
                <a:solidFill>
                  <a:srgbClr val="990033"/>
                </a:solidFill>
              </a:rPr>
              <a:t>Manage Volatile Acidity</a:t>
            </a:r>
            <a:r>
              <a:rPr lang="en-US" sz="1200" dirty="0">
                <a:solidFill>
                  <a:srgbClr val="990033"/>
                </a:solidFill>
              </a:rPr>
              <a:t>: Implement stringent quality checks to minimize the presence of volatile acidity, which can affect wine taste and stability.</a:t>
            </a:r>
          </a:p>
          <a:p>
            <a:pPr marL="342900" indent="-342900">
              <a:buFont typeface="Aptos" panose="020B0004020202020204" pitchFamily="34" charset="0"/>
              <a:buChar char="&gt;"/>
            </a:pPr>
            <a:r>
              <a:rPr lang="en-US" sz="1200" b="1" dirty="0">
                <a:solidFill>
                  <a:srgbClr val="990033"/>
                </a:solidFill>
              </a:rPr>
              <a:t>Regulate Chlorides</a:t>
            </a:r>
            <a:r>
              <a:rPr lang="en-US" sz="1200" dirty="0">
                <a:solidFill>
                  <a:srgbClr val="990033"/>
                </a:solidFill>
              </a:rPr>
              <a:t>: Keep chloride levels in check to avoid negative impacts on taste, focusing on soil and water management techniques.</a:t>
            </a:r>
          </a:p>
          <a:p>
            <a:pPr marL="342900" indent="-342900">
              <a:buFont typeface="Aptos" panose="020B0004020202020204" pitchFamily="34" charset="0"/>
              <a:buChar char="&gt;"/>
            </a:pPr>
            <a:r>
              <a:rPr lang="en-US" sz="1200" b="1" dirty="0">
                <a:solidFill>
                  <a:srgbClr val="990033"/>
                </a:solidFill>
              </a:rPr>
              <a:t>Optimize Citric Acid Levels</a:t>
            </a:r>
            <a:r>
              <a:rPr lang="en-US" sz="1200" dirty="0">
                <a:solidFill>
                  <a:srgbClr val="990033"/>
                </a:solidFill>
              </a:rPr>
              <a:t>: Utilize proper acidification methods to balance the wine’s pH, enhancing freshness and stability.</a:t>
            </a:r>
          </a:p>
          <a:p>
            <a:endParaRPr lang="en-US" dirty="0"/>
          </a:p>
        </p:txBody>
      </p:sp>
      <p:sp>
        <p:nvSpPr>
          <p:cNvPr id="4" name="Slide Number Placeholder 3"/>
          <p:cNvSpPr>
            <a:spLocks noGrp="1"/>
          </p:cNvSpPr>
          <p:nvPr>
            <p:ph type="sldNum" sz="quarter" idx="5"/>
          </p:nvPr>
        </p:nvSpPr>
        <p:spPr/>
        <p:txBody>
          <a:bodyPr/>
          <a:lstStyle/>
          <a:p>
            <a:fld id="{89102C6C-D01E-419A-8B58-912DBB73145D}" type="slidenum">
              <a:rPr lang="en-US" smtClean="0"/>
              <a:t>12</a:t>
            </a:fld>
            <a:endParaRPr lang="en-US"/>
          </a:p>
        </p:txBody>
      </p:sp>
    </p:spTree>
    <p:extLst>
      <p:ext uri="{BB962C8B-B14F-4D97-AF65-F5344CB8AC3E}">
        <p14:creationId xmlns:p14="http://schemas.microsoft.com/office/powerpoint/2010/main" val="999404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2812-6507-E36F-EC70-72FDF5459B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0B9AB8-3823-3B54-8914-DE688A99B4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049752-FEAD-D4AE-0213-21A90542A726}"/>
              </a:ext>
            </a:extLst>
          </p:cNvPr>
          <p:cNvSpPr>
            <a:spLocks noGrp="1"/>
          </p:cNvSpPr>
          <p:nvPr>
            <p:ph type="dt" sz="half" idx="10"/>
          </p:nvPr>
        </p:nvSpPr>
        <p:spPr/>
        <p:txBody>
          <a:bodyPr/>
          <a:lstStyle/>
          <a:p>
            <a:fld id="{3053C346-0002-4DC7-B0B2-190DFFA431A5}" type="datetimeFigureOut">
              <a:rPr lang="en-US" smtClean="0"/>
              <a:t>12/15/2024</a:t>
            </a:fld>
            <a:endParaRPr lang="en-US"/>
          </a:p>
        </p:txBody>
      </p:sp>
      <p:sp>
        <p:nvSpPr>
          <p:cNvPr id="5" name="Footer Placeholder 4">
            <a:extLst>
              <a:ext uri="{FF2B5EF4-FFF2-40B4-BE49-F238E27FC236}">
                <a16:creationId xmlns:a16="http://schemas.microsoft.com/office/drawing/2014/main" id="{CDFC5C98-C8BC-AC4F-D5CA-532BCF251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1A8B7-30CE-BF0D-654F-510ECB229FEB}"/>
              </a:ext>
            </a:extLst>
          </p:cNvPr>
          <p:cNvSpPr>
            <a:spLocks noGrp="1"/>
          </p:cNvSpPr>
          <p:nvPr>
            <p:ph type="sldNum" sz="quarter" idx="12"/>
          </p:nvPr>
        </p:nvSpPr>
        <p:spPr/>
        <p:txBody>
          <a:bodyPr/>
          <a:lstStyle/>
          <a:p>
            <a:fld id="{11346BB0-3017-408D-BA27-364045E4F8CA}" type="slidenum">
              <a:rPr lang="en-US" smtClean="0"/>
              <a:t>‹#›</a:t>
            </a:fld>
            <a:endParaRPr lang="en-US"/>
          </a:p>
        </p:txBody>
      </p:sp>
    </p:spTree>
    <p:extLst>
      <p:ext uri="{BB962C8B-B14F-4D97-AF65-F5344CB8AC3E}">
        <p14:creationId xmlns:p14="http://schemas.microsoft.com/office/powerpoint/2010/main" val="292784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46B9-CF17-A0A5-A3FC-1E6F093472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D906C1-5653-C579-FDCA-642FC26735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EE961-1029-0144-97F9-587928B4FA85}"/>
              </a:ext>
            </a:extLst>
          </p:cNvPr>
          <p:cNvSpPr>
            <a:spLocks noGrp="1"/>
          </p:cNvSpPr>
          <p:nvPr>
            <p:ph type="dt" sz="half" idx="10"/>
          </p:nvPr>
        </p:nvSpPr>
        <p:spPr/>
        <p:txBody>
          <a:bodyPr/>
          <a:lstStyle/>
          <a:p>
            <a:fld id="{3053C346-0002-4DC7-B0B2-190DFFA431A5}" type="datetimeFigureOut">
              <a:rPr lang="en-US" smtClean="0"/>
              <a:t>12/15/2024</a:t>
            </a:fld>
            <a:endParaRPr lang="en-US"/>
          </a:p>
        </p:txBody>
      </p:sp>
      <p:sp>
        <p:nvSpPr>
          <p:cNvPr id="5" name="Footer Placeholder 4">
            <a:extLst>
              <a:ext uri="{FF2B5EF4-FFF2-40B4-BE49-F238E27FC236}">
                <a16:creationId xmlns:a16="http://schemas.microsoft.com/office/drawing/2014/main" id="{BCF03D12-B6CB-04FA-C561-256B9AF33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6AC4B-EBA5-51CC-E45D-8184BEC68403}"/>
              </a:ext>
            </a:extLst>
          </p:cNvPr>
          <p:cNvSpPr>
            <a:spLocks noGrp="1"/>
          </p:cNvSpPr>
          <p:nvPr>
            <p:ph type="sldNum" sz="quarter" idx="12"/>
          </p:nvPr>
        </p:nvSpPr>
        <p:spPr/>
        <p:txBody>
          <a:bodyPr/>
          <a:lstStyle/>
          <a:p>
            <a:fld id="{11346BB0-3017-408D-BA27-364045E4F8CA}" type="slidenum">
              <a:rPr lang="en-US" smtClean="0"/>
              <a:t>‹#›</a:t>
            </a:fld>
            <a:endParaRPr lang="en-US"/>
          </a:p>
        </p:txBody>
      </p:sp>
    </p:spTree>
    <p:extLst>
      <p:ext uri="{BB962C8B-B14F-4D97-AF65-F5344CB8AC3E}">
        <p14:creationId xmlns:p14="http://schemas.microsoft.com/office/powerpoint/2010/main" val="204280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EB9B93-196C-A59C-60F7-2368538BC5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453F04-4B6B-89A0-5BE9-29DBBF5CC4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0A3D9-18FF-055D-148F-8F4A978CE6C2}"/>
              </a:ext>
            </a:extLst>
          </p:cNvPr>
          <p:cNvSpPr>
            <a:spLocks noGrp="1"/>
          </p:cNvSpPr>
          <p:nvPr>
            <p:ph type="dt" sz="half" idx="10"/>
          </p:nvPr>
        </p:nvSpPr>
        <p:spPr/>
        <p:txBody>
          <a:bodyPr/>
          <a:lstStyle/>
          <a:p>
            <a:fld id="{3053C346-0002-4DC7-B0B2-190DFFA431A5}" type="datetimeFigureOut">
              <a:rPr lang="en-US" smtClean="0"/>
              <a:t>12/15/2024</a:t>
            </a:fld>
            <a:endParaRPr lang="en-US"/>
          </a:p>
        </p:txBody>
      </p:sp>
      <p:sp>
        <p:nvSpPr>
          <p:cNvPr id="5" name="Footer Placeholder 4">
            <a:extLst>
              <a:ext uri="{FF2B5EF4-FFF2-40B4-BE49-F238E27FC236}">
                <a16:creationId xmlns:a16="http://schemas.microsoft.com/office/drawing/2014/main" id="{4476ED1F-3CB5-C3C4-82E7-D719FC021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DA56E-31A1-FDBD-DA11-15894350B99E}"/>
              </a:ext>
            </a:extLst>
          </p:cNvPr>
          <p:cNvSpPr>
            <a:spLocks noGrp="1"/>
          </p:cNvSpPr>
          <p:nvPr>
            <p:ph type="sldNum" sz="quarter" idx="12"/>
          </p:nvPr>
        </p:nvSpPr>
        <p:spPr/>
        <p:txBody>
          <a:bodyPr/>
          <a:lstStyle/>
          <a:p>
            <a:fld id="{11346BB0-3017-408D-BA27-364045E4F8CA}" type="slidenum">
              <a:rPr lang="en-US" smtClean="0"/>
              <a:t>‹#›</a:t>
            </a:fld>
            <a:endParaRPr lang="en-US"/>
          </a:p>
        </p:txBody>
      </p:sp>
    </p:spTree>
    <p:extLst>
      <p:ext uri="{BB962C8B-B14F-4D97-AF65-F5344CB8AC3E}">
        <p14:creationId xmlns:p14="http://schemas.microsoft.com/office/powerpoint/2010/main" val="273259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88D9-F9D8-C7FD-045D-EAE79BD61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FECE2B-27CF-7D18-1014-5728C08068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6F5D1-9652-DE8D-2EEE-C957C0D883A7}"/>
              </a:ext>
            </a:extLst>
          </p:cNvPr>
          <p:cNvSpPr>
            <a:spLocks noGrp="1"/>
          </p:cNvSpPr>
          <p:nvPr>
            <p:ph type="dt" sz="half" idx="10"/>
          </p:nvPr>
        </p:nvSpPr>
        <p:spPr/>
        <p:txBody>
          <a:bodyPr/>
          <a:lstStyle/>
          <a:p>
            <a:fld id="{3053C346-0002-4DC7-B0B2-190DFFA431A5}" type="datetimeFigureOut">
              <a:rPr lang="en-US" smtClean="0"/>
              <a:t>12/15/2024</a:t>
            </a:fld>
            <a:endParaRPr lang="en-US"/>
          </a:p>
        </p:txBody>
      </p:sp>
      <p:sp>
        <p:nvSpPr>
          <p:cNvPr id="5" name="Footer Placeholder 4">
            <a:extLst>
              <a:ext uri="{FF2B5EF4-FFF2-40B4-BE49-F238E27FC236}">
                <a16:creationId xmlns:a16="http://schemas.microsoft.com/office/drawing/2014/main" id="{B412D6A5-4238-B13C-50EA-4CE97D21E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A5904-5E06-C2DF-A9C6-FEAFECE80BDE}"/>
              </a:ext>
            </a:extLst>
          </p:cNvPr>
          <p:cNvSpPr>
            <a:spLocks noGrp="1"/>
          </p:cNvSpPr>
          <p:nvPr>
            <p:ph type="sldNum" sz="quarter" idx="12"/>
          </p:nvPr>
        </p:nvSpPr>
        <p:spPr/>
        <p:txBody>
          <a:bodyPr/>
          <a:lstStyle/>
          <a:p>
            <a:fld id="{11346BB0-3017-408D-BA27-364045E4F8CA}" type="slidenum">
              <a:rPr lang="en-US" smtClean="0"/>
              <a:t>‹#›</a:t>
            </a:fld>
            <a:endParaRPr lang="en-US"/>
          </a:p>
        </p:txBody>
      </p:sp>
    </p:spTree>
    <p:extLst>
      <p:ext uri="{BB962C8B-B14F-4D97-AF65-F5344CB8AC3E}">
        <p14:creationId xmlns:p14="http://schemas.microsoft.com/office/powerpoint/2010/main" val="251646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FD7F-4EF5-9C58-2CF5-84A23E7C8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1D0AFB-E807-27F5-4721-D80AE8DDC0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35DE17-A621-FDAF-B763-71CBAD9A0DC1}"/>
              </a:ext>
            </a:extLst>
          </p:cNvPr>
          <p:cNvSpPr>
            <a:spLocks noGrp="1"/>
          </p:cNvSpPr>
          <p:nvPr>
            <p:ph type="dt" sz="half" idx="10"/>
          </p:nvPr>
        </p:nvSpPr>
        <p:spPr/>
        <p:txBody>
          <a:bodyPr/>
          <a:lstStyle/>
          <a:p>
            <a:fld id="{3053C346-0002-4DC7-B0B2-190DFFA431A5}" type="datetimeFigureOut">
              <a:rPr lang="en-US" smtClean="0"/>
              <a:t>12/15/2024</a:t>
            </a:fld>
            <a:endParaRPr lang="en-US"/>
          </a:p>
        </p:txBody>
      </p:sp>
      <p:sp>
        <p:nvSpPr>
          <p:cNvPr id="5" name="Footer Placeholder 4">
            <a:extLst>
              <a:ext uri="{FF2B5EF4-FFF2-40B4-BE49-F238E27FC236}">
                <a16:creationId xmlns:a16="http://schemas.microsoft.com/office/drawing/2014/main" id="{883DBD54-F4B5-EC8F-1956-1D3D9B042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BF4F3-CEEB-A7B9-7B99-7D4B0362B5AD}"/>
              </a:ext>
            </a:extLst>
          </p:cNvPr>
          <p:cNvSpPr>
            <a:spLocks noGrp="1"/>
          </p:cNvSpPr>
          <p:nvPr>
            <p:ph type="sldNum" sz="quarter" idx="12"/>
          </p:nvPr>
        </p:nvSpPr>
        <p:spPr/>
        <p:txBody>
          <a:bodyPr/>
          <a:lstStyle/>
          <a:p>
            <a:fld id="{11346BB0-3017-408D-BA27-364045E4F8CA}" type="slidenum">
              <a:rPr lang="en-US" smtClean="0"/>
              <a:t>‹#›</a:t>
            </a:fld>
            <a:endParaRPr lang="en-US"/>
          </a:p>
        </p:txBody>
      </p:sp>
    </p:spTree>
    <p:extLst>
      <p:ext uri="{BB962C8B-B14F-4D97-AF65-F5344CB8AC3E}">
        <p14:creationId xmlns:p14="http://schemas.microsoft.com/office/powerpoint/2010/main" val="302703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31140-3C9A-7FD5-382E-139AB4B0DA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EB3B5-B249-48AD-685D-4047869758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661672-9193-F89F-A9EE-299193594D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9599C5-2691-D357-8E24-31F714245657}"/>
              </a:ext>
            </a:extLst>
          </p:cNvPr>
          <p:cNvSpPr>
            <a:spLocks noGrp="1"/>
          </p:cNvSpPr>
          <p:nvPr>
            <p:ph type="dt" sz="half" idx="10"/>
          </p:nvPr>
        </p:nvSpPr>
        <p:spPr/>
        <p:txBody>
          <a:bodyPr/>
          <a:lstStyle/>
          <a:p>
            <a:fld id="{3053C346-0002-4DC7-B0B2-190DFFA431A5}" type="datetimeFigureOut">
              <a:rPr lang="en-US" smtClean="0"/>
              <a:t>12/15/2024</a:t>
            </a:fld>
            <a:endParaRPr lang="en-US"/>
          </a:p>
        </p:txBody>
      </p:sp>
      <p:sp>
        <p:nvSpPr>
          <p:cNvPr id="6" name="Footer Placeholder 5">
            <a:extLst>
              <a:ext uri="{FF2B5EF4-FFF2-40B4-BE49-F238E27FC236}">
                <a16:creationId xmlns:a16="http://schemas.microsoft.com/office/drawing/2014/main" id="{836DEC2B-3D7A-B711-5C99-1E99FE070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4772A-2A08-F383-47E0-CA5560B083FD}"/>
              </a:ext>
            </a:extLst>
          </p:cNvPr>
          <p:cNvSpPr>
            <a:spLocks noGrp="1"/>
          </p:cNvSpPr>
          <p:nvPr>
            <p:ph type="sldNum" sz="quarter" idx="12"/>
          </p:nvPr>
        </p:nvSpPr>
        <p:spPr/>
        <p:txBody>
          <a:bodyPr/>
          <a:lstStyle/>
          <a:p>
            <a:fld id="{11346BB0-3017-408D-BA27-364045E4F8CA}" type="slidenum">
              <a:rPr lang="en-US" smtClean="0"/>
              <a:t>‹#›</a:t>
            </a:fld>
            <a:endParaRPr lang="en-US"/>
          </a:p>
        </p:txBody>
      </p:sp>
    </p:spTree>
    <p:extLst>
      <p:ext uri="{BB962C8B-B14F-4D97-AF65-F5344CB8AC3E}">
        <p14:creationId xmlns:p14="http://schemas.microsoft.com/office/powerpoint/2010/main" val="395178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2B3D-4D0B-B6EC-D6D9-459A813D41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93622B-6D93-8F21-5722-DDCFC1251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77A43B-B6FC-7F7D-28A8-0C0A17E8A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02D7E3-583B-8130-89B7-AF001459ED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78A8E8-D471-4ED7-52C0-4A12E6D997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B5373B-B5E9-4B4E-A437-07833C0721E0}"/>
              </a:ext>
            </a:extLst>
          </p:cNvPr>
          <p:cNvSpPr>
            <a:spLocks noGrp="1"/>
          </p:cNvSpPr>
          <p:nvPr>
            <p:ph type="dt" sz="half" idx="10"/>
          </p:nvPr>
        </p:nvSpPr>
        <p:spPr/>
        <p:txBody>
          <a:bodyPr/>
          <a:lstStyle/>
          <a:p>
            <a:fld id="{3053C346-0002-4DC7-B0B2-190DFFA431A5}" type="datetimeFigureOut">
              <a:rPr lang="en-US" smtClean="0"/>
              <a:t>12/15/2024</a:t>
            </a:fld>
            <a:endParaRPr lang="en-US"/>
          </a:p>
        </p:txBody>
      </p:sp>
      <p:sp>
        <p:nvSpPr>
          <p:cNvPr id="8" name="Footer Placeholder 7">
            <a:extLst>
              <a:ext uri="{FF2B5EF4-FFF2-40B4-BE49-F238E27FC236}">
                <a16:creationId xmlns:a16="http://schemas.microsoft.com/office/drawing/2014/main" id="{3113E28E-4678-629C-E28B-A4D9CC8925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1BA23B-078C-8430-2D2C-EF96D067B25A}"/>
              </a:ext>
            </a:extLst>
          </p:cNvPr>
          <p:cNvSpPr>
            <a:spLocks noGrp="1"/>
          </p:cNvSpPr>
          <p:nvPr>
            <p:ph type="sldNum" sz="quarter" idx="12"/>
          </p:nvPr>
        </p:nvSpPr>
        <p:spPr/>
        <p:txBody>
          <a:bodyPr/>
          <a:lstStyle/>
          <a:p>
            <a:fld id="{11346BB0-3017-408D-BA27-364045E4F8CA}" type="slidenum">
              <a:rPr lang="en-US" smtClean="0"/>
              <a:t>‹#›</a:t>
            </a:fld>
            <a:endParaRPr lang="en-US"/>
          </a:p>
        </p:txBody>
      </p:sp>
    </p:spTree>
    <p:extLst>
      <p:ext uri="{BB962C8B-B14F-4D97-AF65-F5344CB8AC3E}">
        <p14:creationId xmlns:p14="http://schemas.microsoft.com/office/powerpoint/2010/main" val="187069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9A38-E18F-537F-EE91-8B82CFA7F3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6DDD58-30DA-2738-D242-A1F482941DDA}"/>
              </a:ext>
            </a:extLst>
          </p:cNvPr>
          <p:cNvSpPr>
            <a:spLocks noGrp="1"/>
          </p:cNvSpPr>
          <p:nvPr>
            <p:ph type="dt" sz="half" idx="10"/>
          </p:nvPr>
        </p:nvSpPr>
        <p:spPr/>
        <p:txBody>
          <a:bodyPr/>
          <a:lstStyle/>
          <a:p>
            <a:fld id="{3053C346-0002-4DC7-B0B2-190DFFA431A5}" type="datetimeFigureOut">
              <a:rPr lang="en-US" smtClean="0"/>
              <a:t>12/15/2024</a:t>
            </a:fld>
            <a:endParaRPr lang="en-US"/>
          </a:p>
        </p:txBody>
      </p:sp>
      <p:sp>
        <p:nvSpPr>
          <p:cNvPr id="4" name="Footer Placeholder 3">
            <a:extLst>
              <a:ext uri="{FF2B5EF4-FFF2-40B4-BE49-F238E27FC236}">
                <a16:creationId xmlns:a16="http://schemas.microsoft.com/office/drawing/2014/main" id="{4E6B6551-2485-0953-A4CD-40692A5B66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395AEE-0210-0B13-313C-BE69996179A5}"/>
              </a:ext>
            </a:extLst>
          </p:cNvPr>
          <p:cNvSpPr>
            <a:spLocks noGrp="1"/>
          </p:cNvSpPr>
          <p:nvPr>
            <p:ph type="sldNum" sz="quarter" idx="12"/>
          </p:nvPr>
        </p:nvSpPr>
        <p:spPr/>
        <p:txBody>
          <a:bodyPr/>
          <a:lstStyle/>
          <a:p>
            <a:fld id="{11346BB0-3017-408D-BA27-364045E4F8CA}" type="slidenum">
              <a:rPr lang="en-US" smtClean="0"/>
              <a:t>‹#›</a:t>
            </a:fld>
            <a:endParaRPr lang="en-US"/>
          </a:p>
        </p:txBody>
      </p:sp>
    </p:spTree>
    <p:extLst>
      <p:ext uri="{BB962C8B-B14F-4D97-AF65-F5344CB8AC3E}">
        <p14:creationId xmlns:p14="http://schemas.microsoft.com/office/powerpoint/2010/main" val="365106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4F354-8903-1D7C-5B7E-632712A74333}"/>
              </a:ext>
            </a:extLst>
          </p:cNvPr>
          <p:cNvSpPr>
            <a:spLocks noGrp="1"/>
          </p:cNvSpPr>
          <p:nvPr>
            <p:ph type="dt" sz="half" idx="10"/>
          </p:nvPr>
        </p:nvSpPr>
        <p:spPr/>
        <p:txBody>
          <a:bodyPr/>
          <a:lstStyle/>
          <a:p>
            <a:fld id="{3053C346-0002-4DC7-B0B2-190DFFA431A5}" type="datetimeFigureOut">
              <a:rPr lang="en-US" smtClean="0"/>
              <a:t>12/15/2024</a:t>
            </a:fld>
            <a:endParaRPr lang="en-US"/>
          </a:p>
        </p:txBody>
      </p:sp>
      <p:sp>
        <p:nvSpPr>
          <p:cNvPr id="3" name="Footer Placeholder 2">
            <a:extLst>
              <a:ext uri="{FF2B5EF4-FFF2-40B4-BE49-F238E27FC236}">
                <a16:creationId xmlns:a16="http://schemas.microsoft.com/office/drawing/2014/main" id="{B3C650C8-40C4-14FE-ED19-4A22455DBF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B0150C-A9FC-8FBA-9D92-B8721C72B351}"/>
              </a:ext>
            </a:extLst>
          </p:cNvPr>
          <p:cNvSpPr>
            <a:spLocks noGrp="1"/>
          </p:cNvSpPr>
          <p:nvPr>
            <p:ph type="sldNum" sz="quarter" idx="12"/>
          </p:nvPr>
        </p:nvSpPr>
        <p:spPr/>
        <p:txBody>
          <a:bodyPr/>
          <a:lstStyle/>
          <a:p>
            <a:fld id="{11346BB0-3017-408D-BA27-364045E4F8CA}" type="slidenum">
              <a:rPr lang="en-US" smtClean="0"/>
              <a:t>‹#›</a:t>
            </a:fld>
            <a:endParaRPr lang="en-US"/>
          </a:p>
        </p:txBody>
      </p:sp>
    </p:spTree>
    <p:extLst>
      <p:ext uri="{BB962C8B-B14F-4D97-AF65-F5344CB8AC3E}">
        <p14:creationId xmlns:p14="http://schemas.microsoft.com/office/powerpoint/2010/main" val="410279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7F75-205E-2B82-07FA-D2398F4E6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6BFB82-CB73-6B99-BE2C-DB9AC6BD76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702B53-ECB5-BFD8-A8CD-CDE187B91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3ABD3-7DC2-6A1B-5661-D79FF4AA7680}"/>
              </a:ext>
            </a:extLst>
          </p:cNvPr>
          <p:cNvSpPr>
            <a:spLocks noGrp="1"/>
          </p:cNvSpPr>
          <p:nvPr>
            <p:ph type="dt" sz="half" idx="10"/>
          </p:nvPr>
        </p:nvSpPr>
        <p:spPr/>
        <p:txBody>
          <a:bodyPr/>
          <a:lstStyle/>
          <a:p>
            <a:fld id="{3053C346-0002-4DC7-B0B2-190DFFA431A5}" type="datetimeFigureOut">
              <a:rPr lang="en-US" smtClean="0"/>
              <a:t>12/15/2024</a:t>
            </a:fld>
            <a:endParaRPr lang="en-US"/>
          </a:p>
        </p:txBody>
      </p:sp>
      <p:sp>
        <p:nvSpPr>
          <p:cNvPr id="6" name="Footer Placeholder 5">
            <a:extLst>
              <a:ext uri="{FF2B5EF4-FFF2-40B4-BE49-F238E27FC236}">
                <a16:creationId xmlns:a16="http://schemas.microsoft.com/office/drawing/2014/main" id="{7AF78136-E1A7-EF26-D8D2-642FBBFFA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70845-CA19-26AB-1E00-3B3907C38EF6}"/>
              </a:ext>
            </a:extLst>
          </p:cNvPr>
          <p:cNvSpPr>
            <a:spLocks noGrp="1"/>
          </p:cNvSpPr>
          <p:nvPr>
            <p:ph type="sldNum" sz="quarter" idx="12"/>
          </p:nvPr>
        </p:nvSpPr>
        <p:spPr/>
        <p:txBody>
          <a:bodyPr/>
          <a:lstStyle/>
          <a:p>
            <a:fld id="{11346BB0-3017-408D-BA27-364045E4F8CA}" type="slidenum">
              <a:rPr lang="en-US" smtClean="0"/>
              <a:t>‹#›</a:t>
            </a:fld>
            <a:endParaRPr lang="en-US"/>
          </a:p>
        </p:txBody>
      </p:sp>
    </p:spTree>
    <p:extLst>
      <p:ext uri="{BB962C8B-B14F-4D97-AF65-F5344CB8AC3E}">
        <p14:creationId xmlns:p14="http://schemas.microsoft.com/office/powerpoint/2010/main" val="254656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0DE7-9546-D9ED-EA49-3973F8AE6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17B8A3-83FF-58C9-ED3B-71186F620E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DAD465-04F0-D027-0077-95E74A770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328DB-3C1F-A0C7-F3F1-7D902BB83F6B}"/>
              </a:ext>
            </a:extLst>
          </p:cNvPr>
          <p:cNvSpPr>
            <a:spLocks noGrp="1"/>
          </p:cNvSpPr>
          <p:nvPr>
            <p:ph type="dt" sz="half" idx="10"/>
          </p:nvPr>
        </p:nvSpPr>
        <p:spPr/>
        <p:txBody>
          <a:bodyPr/>
          <a:lstStyle/>
          <a:p>
            <a:fld id="{3053C346-0002-4DC7-B0B2-190DFFA431A5}" type="datetimeFigureOut">
              <a:rPr lang="en-US" smtClean="0"/>
              <a:t>12/15/2024</a:t>
            </a:fld>
            <a:endParaRPr lang="en-US"/>
          </a:p>
        </p:txBody>
      </p:sp>
      <p:sp>
        <p:nvSpPr>
          <p:cNvPr id="6" name="Footer Placeholder 5">
            <a:extLst>
              <a:ext uri="{FF2B5EF4-FFF2-40B4-BE49-F238E27FC236}">
                <a16:creationId xmlns:a16="http://schemas.microsoft.com/office/drawing/2014/main" id="{7A72602A-5B4A-CAEB-8712-DA149A557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EFDF0-E227-F9D9-251F-8B672F8D97FA}"/>
              </a:ext>
            </a:extLst>
          </p:cNvPr>
          <p:cNvSpPr>
            <a:spLocks noGrp="1"/>
          </p:cNvSpPr>
          <p:nvPr>
            <p:ph type="sldNum" sz="quarter" idx="12"/>
          </p:nvPr>
        </p:nvSpPr>
        <p:spPr/>
        <p:txBody>
          <a:bodyPr/>
          <a:lstStyle/>
          <a:p>
            <a:fld id="{11346BB0-3017-408D-BA27-364045E4F8CA}" type="slidenum">
              <a:rPr lang="en-US" smtClean="0"/>
              <a:t>‹#›</a:t>
            </a:fld>
            <a:endParaRPr lang="en-US"/>
          </a:p>
        </p:txBody>
      </p:sp>
    </p:spTree>
    <p:extLst>
      <p:ext uri="{BB962C8B-B14F-4D97-AF65-F5344CB8AC3E}">
        <p14:creationId xmlns:p14="http://schemas.microsoft.com/office/powerpoint/2010/main" val="1416257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AE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AE8D79-DCD3-D213-40B0-2D8B3DD94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505F9D-111F-980E-887C-A9DE71784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BE459-9FA5-458D-CF95-CB7AB873BC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53C346-0002-4DC7-B0B2-190DFFA431A5}" type="datetimeFigureOut">
              <a:rPr lang="en-US" smtClean="0"/>
              <a:t>12/15/2024</a:t>
            </a:fld>
            <a:endParaRPr lang="en-US"/>
          </a:p>
        </p:txBody>
      </p:sp>
      <p:sp>
        <p:nvSpPr>
          <p:cNvPr id="5" name="Footer Placeholder 4">
            <a:extLst>
              <a:ext uri="{FF2B5EF4-FFF2-40B4-BE49-F238E27FC236}">
                <a16:creationId xmlns:a16="http://schemas.microsoft.com/office/drawing/2014/main" id="{0DE20015-1507-D78A-A4BE-150D0CCAED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D08F07B-EEFB-B826-8B67-2F69869051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346BB0-3017-408D-BA27-364045E4F8CA}" type="slidenum">
              <a:rPr lang="en-US" smtClean="0"/>
              <a:t>‹#›</a:t>
            </a:fld>
            <a:endParaRPr lang="en-US"/>
          </a:p>
        </p:txBody>
      </p:sp>
    </p:spTree>
    <p:extLst>
      <p:ext uri="{BB962C8B-B14F-4D97-AF65-F5344CB8AC3E}">
        <p14:creationId xmlns:p14="http://schemas.microsoft.com/office/powerpoint/2010/main" val="657051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microsoft.com/office/2007/relationships/hdphoto" Target="../media/hdphoto7.wdp"/><Relationship Id="rId5" Type="http://schemas.openxmlformats.org/officeDocument/2006/relationships/image" Target="../media/image13.png"/><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9.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1.png"/><Relationship Id="rId4" Type="http://schemas.openxmlformats.org/officeDocument/2006/relationships/image" Target="../media/image8.png"/><Relationship Id="rId9"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22A1C9-77C3-9372-773C-FC6FDC33C045}"/>
              </a:ext>
            </a:extLst>
          </p:cNvPr>
          <p:cNvPicPr>
            <a:picLocks noChangeAspect="1"/>
          </p:cNvPicPr>
          <p:nvPr/>
        </p:nvPicPr>
        <p:blipFill>
          <a:blip r:embed="rId3"/>
          <a:srcRect r="4890" b="1"/>
          <a:stretch/>
        </p:blipFill>
        <p:spPr>
          <a:xfrm>
            <a:off x="0" y="-1"/>
            <a:ext cx="12192000" cy="6858001"/>
          </a:xfrm>
          <a:prstGeom prst="rect">
            <a:avLst/>
          </a:prstGeom>
        </p:spPr>
      </p:pic>
      <p:sp>
        <p:nvSpPr>
          <p:cNvPr id="5" name="Oval 4">
            <a:extLst>
              <a:ext uri="{FF2B5EF4-FFF2-40B4-BE49-F238E27FC236}">
                <a16:creationId xmlns:a16="http://schemas.microsoft.com/office/drawing/2014/main" id="{970B76D2-E8CA-5C8D-77E1-1A67668E9BFC}"/>
              </a:ext>
            </a:extLst>
          </p:cNvPr>
          <p:cNvSpPr/>
          <p:nvPr/>
        </p:nvSpPr>
        <p:spPr>
          <a:xfrm>
            <a:off x="-1843314" y="-2108200"/>
            <a:ext cx="16096343" cy="11074400"/>
          </a:xfrm>
          <a:prstGeom prst="ellipse">
            <a:avLst/>
          </a:prstGeom>
          <a:gradFill flip="none" rotWithShape="1">
            <a:gsLst>
              <a:gs pos="0">
                <a:schemeClr val="bg1">
                  <a:alpha val="0"/>
                </a:schemeClr>
              </a:gs>
              <a:gs pos="50000">
                <a:schemeClr val="tx1">
                  <a:alpha val="49000"/>
                </a:schemeClr>
              </a:gs>
              <a:gs pos="100000">
                <a:schemeClr val="tx1"/>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54482-FF7C-7623-D2F9-FC4C237B1121}"/>
              </a:ext>
            </a:extLst>
          </p:cNvPr>
          <p:cNvSpPr>
            <a:spLocks noGrp="1"/>
          </p:cNvSpPr>
          <p:nvPr>
            <p:ph type="ctrTitle"/>
          </p:nvPr>
        </p:nvSpPr>
        <p:spPr>
          <a:xfrm>
            <a:off x="6807199" y="1687967"/>
            <a:ext cx="4949372" cy="2387600"/>
          </a:xfrm>
        </p:spPr>
        <p:txBody>
          <a:bodyPr>
            <a:normAutofit/>
          </a:bodyPr>
          <a:lstStyle/>
          <a:p>
            <a:pPr algn="r"/>
            <a:r>
              <a:rPr lang="en-US" sz="5400" b="1" dirty="0">
                <a:solidFill>
                  <a:schemeClr val="bg1"/>
                </a:solidFill>
              </a:rPr>
              <a:t>An Analysis on Wine Quality</a:t>
            </a:r>
          </a:p>
        </p:txBody>
      </p:sp>
      <p:sp>
        <p:nvSpPr>
          <p:cNvPr id="3" name="Subtitle 2">
            <a:extLst>
              <a:ext uri="{FF2B5EF4-FFF2-40B4-BE49-F238E27FC236}">
                <a16:creationId xmlns:a16="http://schemas.microsoft.com/office/drawing/2014/main" id="{B5400571-254F-ED6D-C1CE-F97D95C69773}"/>
              </a:ext>
            </a:extLst>
          </p:cNvPr>
          <p:cNvSpPr>
            <a:spLocks noGrp="1"/>
          </p:cNvSpPr>
          <p:nvPr>
            <p:ph type="subTitle" idx="1"/>
          </p:nvPr>
        </p:nvSpPr>
        <p:spPr>
          <a:xfrm>
            <a:off x="8381998" y="4330815"/>
            <a:ext cx="3374573" cy="1655762"/>
          </a:xfrm>
        </p:spPr>
        <p:txBody>
          <a:bodyPr>
            <a:normAutofit fontScale="85000" lnSpcReduction="10000"/>
          </a:bodyPr>
          <a:lstStyle/>
          <a:p>
            <a:pPr algn="r"/>
            <a:r>
              <a:rPr lang="en-US" dirty="0">
                <a:solidFill>
                  <a:schemeClr val="bg1"/>
                </a:solidFill>
              </a:rPr>
              <a:t>Katherine Nguyen</a:t>
            </a:r>
          </a:p>
          <a:p>
            <a:pPr algn="r"/>
            <a:r>
              <a:rPr lang="en-US" dirty="0">
                <a:solidFill>
                  <a:schemeClr val="bg1"/>
                </a:solidFill>
              </a:rPr>
              <a:t>Isiah Perine</a:t>
            </a:r>
          </a:p>
          <a:p>
            <a:pPr algn="r"/>
            <a:r>
              <a:rPr lang="en-US" dirty="0">
                <a:solidFill>
                  <a:schemeClr val="bg1"/>
                </a:solidFill>
              </a:rPr>
              <a:t>-</a:t>
            </a:r>
          </a:p>
          <a:p>
            <a:pPr algn="r"/>
            <a:r>
              <a:rPr lang="en-US" dirty="0">
                <a:solidFill>
                  <a:schemeClr val="bg1"/>
                </a:solidFill>
              </a:rPr>
              <a:t>DS 6306 Doing Data Science</a:t>
            </a:r>
          </a:p>
        </p:txBody>
      </p:sp>
    </p:spTree>
    <p:extLst>
      <p:ext uri="{BB962C8B-B14F-4D97-AF65-F5344CB8AC3E}">
        <p14:creationId xmlns:p14="http://schemas.microsoft.com/office/powerpoint/2010/main" val="186545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F98E8-C760-0F81-8D50-02C1E58856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9F235-B544-732A-1930-D8C84767349A}"/>
              </a:ext>
            </a:extLst>
          </p:cNvPr>
          <p:cNvSpPr>
            <a:spLocks noGrp="1"/>
          </p:cNvSpPr>
          <p:nvPr>
            <p:ph type="title"/>
          </p:nvPr>
        </p:nvSpPr>
        <p:spPr>
          <a:xfrm>
            <a:off x="522317" y="531380"/>
            <a:ext cx="10515600" cy="964911"/>
          </a:xfrm>
        </p:spPr>
        <p:txBody>
          <a:bodyPr>
            <a:normAutofit/>
          </a:bodyPr>
          <a:lstStyle/>
          <a:p>
            <a:r>
              <a:rPr lang="en-US" sz="5400" b="1" dirty="0">
                <a:solidFill>
                  <a:srgbClr val="990033"/>
                </a:solidFill>
              </a:rPr>
              <a:t>PREDICTION MODEL</a:t>
            </a:r>
          </a:p>
        </p:txBody>
      </p:sp>
      <p:sp>
        <p:nvSpPr>
          <p:cNvPr id="3" name="Rectangle 2">
            <a:extLst>
              <a:ext uri="{FF2B5EF4-FFF2-40B4-BE49-F238E27FC236}">
                <a16:creationId xmlns:a16="http://schemas.microsoft.com/office/drawing/2014/main" id="{F5699036-94F7-501D-60BA-E8F29C1AE1A2}"/>
              </a:ext>
            </a:extLst>
          </p:cNvPr>
          <p:cNvSpPr/>
          <p:nvPr/>
        </p:nvSpPr>
        <p:spPr>
          <a:xfrm>
            <a:off x="393469" y="365125"/>
            <a:ext cx="11405062" cy="6127750"/>
          </a:xfrm>
          <a:prstGeom prst="rect">
            <a:avLst/>
          </a:prstGeom>
          <a:noFill/>
          <a:ln>
            <a:solidFill>
              <a:srgbClr val="9900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663300"/>
              </a:solidFill>
            </a:endParaRPr>
          </a:p>
        </p:txBody>
      </p:sp>
      <p:sp>
        <p:nvSpPr>
          <p:cNvPr id="12" name="Flowchart: Process 11">
            <a:extLst>
              <a:ext uri="{FF2B5EF4-FFF2-40B4-BE49-F238E27FC236}">
                <a16:creationId xmlns:a16="http://schemas.microsoft.com/office/drawing/2014/main" id="{84CB688E-1D61-5CD1-C06F-BB5F817E20B1}"/>
              </a:ext>
            </a:extLst>
          </p:cNvPr>
          <p:cNvSpPr/>
          <p:nvPr/>
        </p:nvSpPr>
        <p:spPr>
          <a:xfrm>
            <a:off x="393469" y="1480348"/>
            <a:ext cx="5702531" cy="5012523"/>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a:extLst>
              <a:ext uri="{FF2B5EF4-FFF2-40B4-BE49-F238E27FC236}">
                <a16:creationId xmlns:a16="http://schemas.microsoft.com/office/drawing/2014/main" id="{6E537052-6E86-67A0-E18F-F07356815AD2}"/>
              </a:ext>
            </a:extLst>
          </p:cNvPr>
          <p:cNvSpPr/>
          <p:nvPr/>
        </p:nvSpPr>
        <p:spPr>
          <a:xfrm>
            <a:off x="393469" y="5230368"/>
            <a:ext cx="11405062" cy="1262500"/>
          </a:xfrm>
          <a:prstGeom prst="flowChartProcess">
            <a:avLst/>
          </a:prstGeom>
          <a:solidFill>
            <a:srgbClr val="FEFAE0"/>
          </a:solidFill>
          <a:ln>
            <a:solidFill>
              <a:srgbClr val="9900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990033"/>
                </a:solidFill>
              </a:rPr>
              <a:t>MEAN ABSOLUTE ERROR (MAE): </a:t>
            </a:r>
            <a:r>
              <a:rPr lang="en-US" sz="2800" dirty="0">
                <a:solidFill>
                  <a:srgbClr val="990033"/>
                </a:solidFill>
              </a:rPr>
              <a:t>Metric used for evaluating regression models and determining best model</a:t>
            </a:r>
            <a:endParaRPr lang="en-US" sz="2800" b="1" dirty="0">
              <a:solidFill>
                <a:srgbClr val="990033"/>
              </a:solidFill>
            </a:endParaRPr>
          </a:p>
        </p:txBody>
      </p:sp>
      <p:sp>
        <p:nvSpPr>
          <p:cNvPr id="6" name="TextBox 5">
            <a:extLst>
              <a:ext uri="{FF2B5EF4-FFF2-40B4-BE49-F238E27FC236}">
                <a16:creationId xmlns:a16="http://schemas.microsoft.com/office/drawing/2014/main" id="{C083CD4C-4000-9AD8-339C-1A405462CA22}"/>
              </a:ext>
            </a:extLst>
          </p:cNvPr>
          <p:cNvSpPr txBox="1"/>
          <p:nvPr/>
        </p:nvSpPr>
        <p:spPr>
          <a:xfrm>
            <a:off x="1022917" y="2401202"/>
            <a:ext cx="4443633" cy="1200329"/>
          </a:xfrm>
          <a:prstGeom prst="rect">
            <a:avLst/>
          </a:prstGeom>
          <a:noFill/>
        </p:spPr>
        <p:txBody>
          <a:bodyPr wrap="square" rtlCol="0">
            <a:spAutoFit/>
          </a:bodyPr>
          <a:lstStyle/>
          <a:p>
            <a:pPr algn="ctr"/>
            <a:r>
              <a:rPr lang="en-US" sz="3600" b="1" dirty="0">
                <a:solidFill>
                  <a:srgbClr val="FEFAE0"/>
                </a:solidFill>
              </a:rPr>
              <a:t>Multiple Linear Regression Model</a:t>
            </a:r>
          </a:p>
        </p:txBody>
      </p:sp>
      <p:sp>
        <p:nvSpPr>
          <p:cNvPr id="7" name="TextBox 6">
            <a:extLst>
              <a:ext uri="{FF2B5EF4-FFF2-40B4-BE49-F238E27FC236}">
                <a16:creationId xmlns:a16="http://schemas.microsoft.com/office/drawing/2014/main" id="{E9EDA851-D1EA-87BD-9BD6-D307B5656040}"/>
              </a:ext>
            </a:extLst>
          </p:cNvPr>
          <p:cNvSpPr txBox="1"/>
          <p:nvPr/>
        </p:nvSpPr>
        <p:spPr>
          <a:xfrm>
            <a:off x="6725448" y="2401202"/>
            <a:ext cx="4554091" cy="1200329"/>
          </a:xfrm>
          <a:prstGeom prst="rect">
            <a:avLst/>
          </a:prstGeom>
          <a:noFill/>
        </p:spPr>
        <p:txBody>
          <a:bodyPr wrap="square" rtlCol="0">
            <a:spAutoFit/>
          </a:bodyPr>
          <a:lstStyle/>
          <a:p>
            <a:pPr algn="ctr"/>
            <a:r>
              <a:rPr lang="en-US" sz="3600" b="1" dirty="0">
                <a:solidFill>
                  <a:srgbClr val="990033"/>
                </a:solidFill>
              </a:rPr>
              <a:t>Ordinal Logistic Regression Model</a:t>
            </a:r>
          </a:p>
        </p:txBody>
      </p:sp>
    </p:spTree>
    <p:extLst>
      <p:ext uri="{BB962C8B-B14F-4D97-AF65-F5344CB8AC3E}">
        <p14:creationId xmlns:p14="http://schemas.microsoft.com/office/powerpoint/2010/main" val="421670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51E99-C71A-2779-2154-4189713D9F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4A683A-4424-97A5-F5E0-B39A1F49A59A}"/>
              </a:ext>
            </a:extLst>
          </p:cNvPr>
          <p:cNvSpPr>
            <a:spLocks noGrp="1"/>
          </p:cNvSpPr>
          <p:nvPr>
            <p:ph type="title"/>
          </p:nvPr>
        </p:nvSpPr>
        <p:spPr>
          <a:xfrm>
            <a:off x="522317" y="531380"/>
            <a:ext cx="10515600" cy="964911"/>
          </a:xfrm>
        </p:spPr>
        <p:txBody>
          <a:bodyPr>
            <a:normAutofit/>
          </a:bodyPr>
          <a:lstStyle/>
          <a:p>
            <a:r>
              <a:rPr lang="en-US" sz="5400" b="1" dirty="0">
                <a:solidFill>
                  <a:srgbClr val="990033"/>
                </a:solidFill>
              </a:rPr>
              <a:t>PREDICTION MODEL</a:t>
            </a:r>
          </a:p>
        </p:txBody>
      </p:sp>
      <p:sp>
        <p:nvSpPr>
          <p:cNvPr id="3" name="Rectangle 2">
            <a:extLst>
              <a:ext uri="{FF2B5EF4-FFF2-40B4-BE49-F238E27FC236}">
                <a16:creationId xmlns:a16="http://schemas.microsoft.com/office/drawing/2014/main" id="{D38697FE-A71A-8BD4-5170-D0C82ED0677B}"/>
              </a:ext>
            </a:extLst>
          </p:cNvPr>
          <p:cNvSpPr/>
          <p:nvPr/>
        </p:nvSpPr>
        <p:spPr>
          <a:xfrm>
            <a:off x="393469" y="365125"/>
            <a:ext cx="11405062" cy="6127750"/>
          </a:xfrm>
          <a:prstGeom prst="rect">
            <a:avLst/>
          </a:prstGeom>
          <a:noFill/>
          <a:ln>
            <a:solidFill>
              <a:srgbClr val="9900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663300"/>
              </a:solidFill>
            </a:endParaRPr>
          </a:p>
        </p:txBody>
      </p:sp>
      <p:sp>
        <p:nvSpPr>
          <p:cNvPr id="12" name="Flowchart: Process 11">
            <a:extLst>
              <a:ext uri="{FF2B5EF4-FFF2-40B4-BE49-F238E27FC236}">
                <a16:creationId xmlns:a16="http://schemas.microsoft.com/office/drawing/2014/main" id="{0EF68150-3F18-D68E-3687-CB10A88730CB}"/>
              </a:ext>
            </a:extLst>
          </p:cNvPr>
          <p:cNvSpPr/>
          <p:nvPr/>
        </p:nvSpPr>
        <p:spPr>
          <a:xfrm>
            <a:off x="393469" y="1480348"/>
            <a:ext cx="5702531" cy="5012523"/>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a:extLst>
              <a:ext uri="{FF2B5EF4-FFF2-40B4-BE49-F238E27FC236}">
                <a16:creationId xmlns:a16="http://schemas.microsoft.com/office/drawing/2014/main" id="{D5503418-A684-026E-5E79-CF4788CC43E5}"/>
              </a:ext>
            </a:extLst>
          </p:cNvPr>
          <p:cNvSpPr/>
          <p:nvPr/>
        </p:nvSpPr>
        <p:spPr>
          <a:xfrm>
            <a:off x="522317" y="5676900"/>
            <a:ext cx="5433983" cy="649720"/>
          </a:xfrm>
          <a:prstGeom prst="flowChartProcess">
            <a:avLst/>
          </a:prstGeom>
          <a:solidFill>
            <a:srgbClr val="FEFA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990033"/>
                </a:solidFill>
              </a:rPr>
              <a:t>MAE =</a:t>
            </a:r>
            <a:r>
              <a:rPr lang="en-US" dirty="0">
                <a:solidFill>
                  <a:srgbClr val="990033"/>
                </a:solidFill>
              </a:rPr>
              <a:t> 0.53 </a:t>
            </a:r>
          </a:p>
        </p:txBody>
      </p:sp>
      <p:sp>
        <p:nvSpPr>
          <p:cNvPr id="6" name="Flowchart: Process 5">
            <a:extLst>
              <a:ext uri="{FF2B5EF4-FFF2-40B4-BE49-F238E27FC236}">
                <a16:creationId xmlns:a16="http://schemas.microsoft.com/office/drawing/2014/main" id="{FE9A7D03-E39B-52A4-4D66-3AB02F4A429E}"/>
              </a:ext>
            </a:extLst>
          </p:cNvPr>
          <p:cNvSpPr/>
          <p:nvPr/>
        </p:nvSpPr>
        <p:spPr>
          <a:xfrm>
            <a:off x="6235700" y="5676900"/>
            <a:ext cx="5433983" cy="649720"/>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EFAE0"/>
                </a:solidFill>
              </a:rPr>
              <a:t>MAE =</a:t>
            </a:r>
            <a:r>
              <a:rPr lang="en-US" dirty="0">
                <a:solidFill>
                  <a:srgbClr val="FEFAE0"/>
                </a:solidFill>
              </a:rPr>
              <a:t> 0.05 </a:t>
            </a:r>
          </a:p>
        </p:txBody>
      </p:sp>
      <p:sp>
        <p:nvSpPr>
          <p:cNvPr id="11" name="TextBox 10">
            <a:extLst>
              <a:ext uri="{FF2B5EF4-FFF2-40B4-BE49-F238E27FC236}">
                <a16:creationId xmlns:a16="http://schemas.microsoft.com/office/drawing/2014/main" id="{A0BD59E4-5470-5723-C24F-E980B8ACC293}"/>
              </a:ext>
            </a:extLst>
          </p:cNvPr>
          <p:cNvSpPr txBox="1"/>
          <p:nvPr/>
        </p:nvSpPr>
        <p:spPr>
          <a:xfrm>
            <a:off x="3344411" y="1675790"/>
            <a:ext cx="1629104" cy="369332"/>
          </a:xfrm>
          <a:prstGeom prst="rect">
            <a:avLst/>
          </a:prstGeom>
          <a:noFill/>
        </p:spPr>
        <p:txBody>
          <a:bodyPr wrap="square" rtlCol="0">
            <a:spAutoFit/>
          </a:bodyPr>
          <a:lstStyle/>
          <a:p>
            <a:r>
              <a:rPr lang="en-US" b="1" dirty="0">
                <a:solidFill>
                  <a:srgbClr val="FEFAE0"/>
                </a:solidFill>
              </a:rPr>
              <a:t>False (47.4%)</a:t>
            </a:r>
          </a:p>
        </p:txBody>
      </p:sp>
      <p:sp>
        <p:nvSpPr>
          <p:cNvPr id="13" name="TextBox 12">
            <a:extLst>
              <a:ext uri="{FF2B5EF4-FFF2-40B4-BE49-F238E27FC236}">
                <a16:creationId xmlns:a16="http://schemas.microsoft.com/office/drawing/2014/main" id="{0B31E96C-C869-E0D3-404B-00AE02D14289}"/>
              </a:ext>
            </a:extLst>
          </p:cNvPr>
          <p:cNvSpPr txBox="1"/>
          <p:nvPr/>
        </p:nvSpPr>
        <p:spPr>
          <a:xfrm>
            <a:off x="1345325" y="5017750"/>
            <a:ext cx="1893984" cy="369332"/>
          </a:xfrm>
          <a:prstGeom prst="rect">
            <a:avLst/>
          </a:prstGeom>
          <a:noFill/>
        </p:spPr>
        <p:txBody>
          <a:bodyPr wrap="square" rtlCol="0">
            <a:spAutoFit/>
          </a:bodyPr>
          <a:lstStyle/>
          <a:p>
            <a:r>
              <a:rPr lang="en-US" b="1" dirty="0">
                <a:solidFill>
                  <a:srgbClr val="FEFAE0"/>
                </a:solidFill>
              </a:rPr>
              <a:t>Correct (52.6%)</a:t>
            </a:r>
          </a:p>
        </p:txBody>
      </p:sp>
      <p:sp>
        <p:nvSpPr>
          <p:cNvPr id="15" name="TextBox 14">
            <a:extLst>
              <a:ext uri="{FF2B5EF4-FFF2-40B4-BE49-F238E27FC236}">
                <a16:creationId xmlns:a16="http://schemas.microsoft.com/office/drawing/2014/main" id="{97F16C0A-ACD6-0C38-3B9A-840C0B0B468F}"/>
              </a:ext>
            </a:extLst>
          </p:cNvPr>
          <p:cNvSpPr txBox="1"/>
          <p:nvPr/>
        </p:nvSpPr>
        <p:spPr>
          <a:xfrm>
            <a:off x="393469" y="1496291"/>
            <a:ext cx="1629104" cy="1200329"/>
          </a:xfrm>
          <a:prstGeom prst="rect">
            <a:avLst/>
          </a:prstGeom>
          <a:noFill/>
        </p:spPr>
        <p:txBody>
          <a:bodyPr wrap="square" rtlCol="0">
            <a:spAutoFit/>
          </a:bodyPr>
          <a:lstStyle/>
          <a:p>
            <a:r>
              <a:rPr lang="en-US" dirty="0">
                <a:solidFill>
                  <a:srgbClr val="FEFAE0"/>
                </a:solidFill>
              </a:rPr>
              <a:t>Multiple Linear Regression Model</a:t>
            </a:r>
          </a:p>
        </p:txBody>
      </p:sp>
      <p:grpSp>
        <p:nvGrpSpPr>
          <p:cNvPr id="22" name="Group 21">
            <a:extLst>
              <a:ext uri="{FF2B5EF4-FFF2-40B4-BE49-F238E27FC236}">
                <a16:creationId xmlns:a16="http://schemas.microsoft.com/office/drawing/2014/main" id="{8311AF11-1603-DC68-F984-A13CB1EE2493}"/>
              </a:ext>
            </a:extLst>
          </p:cNvPr>
          <p:cNvGrpSpPr/>
          <p:nvPr/>
        </p:nvGrpSpPr>
        <p:grpSpPr>
          <a:xfrm>
            <a:off x="1797896" y="1860460"/>
            <a:ext cx="2882824" cy="3452271"/>
            <a:chOff x="1797896" y="1860460"/>
            <a:chExt cx="2882824" cy="3452271"/>
          </a:xfrm>
        </p:grpSpPr>
        <p:pic>
          <p:nvPicPr>
            <p:cNvPr id="10" name="Picture 9">
              <a:extLst>
                <a:ext uri="{FF2B5EF4-FFF2-40B4-BE49-F238E27FC236}">
                  <a16:creationId xmlns:a16="http://schemas.microsoft.com/office/drawing/2014/main" id="{7F5C668B-A453-6CCC-F922-4D234522319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6296" b="70185" l="39543" r="65943">
                          <a14:foregroundMark x1="39657" y1="48333" x2="39657" y2="48333"/>
                          <a14:foregroundMark x1="65943" y1="47963" x2="65943" y2="47963"/>
                          <a14:foregroundMark x1="52114" y1="26111" x2="52114" y2="26111"/>
                        </a14:backgroundRemoval>
                      </a14:imgEffect>
                    </a14:imgLayer>
                  </a14:imgProps>
                </a:ext>
                <a:ext uri="{28A0092B-C50C-407E-A947-70E740481C1C}">
                  <a14:useLocalDpi xmlns:a14="http://schemas.microsoft.com/office/drawing/2010/main" val="0"/>
                </a:ext>
              </a:extLst>
            </a:blip>
            <a:srcRect l="38736" t="21012" r="32989" b="24123"/>
            <a:stretch/>
          </p:blipFill>
          <p:spPr>
            <a:xfrm>
              <a:off x="1797896" y="1860460"/>
              <a:ext cx="2882824" cy="3452271"/>
            </a:xfrm>
            <a:prstGeom prst="rect">
              <a:avLst/>
            </a:prstGeom>
          </p:spPr>
        </p:pic>
        <p:sp>
          <p:nvSpPr>
            <p:cNvPr id="16" name="Oval 15">
              <a:extLst>
                <a:ext uri="{FF2B5EF4-FFF2-40B4-BE49-F238E27FC236}">
                  <a16:creationId xmlns:a16="http://schemas.microsoft.com/office/drawing/2014/main" id="{DECCF59C-0FC1-B0E1-F7F7-1B8EBEE15B76}"/>
                </a:ext>
              </a:extLst>
            </p:cNvPr>
            <p:cNvSpPr/>
            <p:nvPr/>
          </p:nvSpPr>
          <p:spPr>
            <a:xfrm>
              <a:off x="1839310" y="2161823"/>
              <a:ext cx="2764221" cy="27815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F9B1057D-07BB-B5BB-7A71-8E637A9AC2E8}"/>
              </a:ext>
            </a:extLst>
          </p:cNvPr>
          <p:cNvSpPr txBox="1"/>
          <p:nvPr/>
        </p:nvSpPr>
        <p:spPr>
          <a:xfrm>
            <a:off x="6224848" y="1444957"/>
            <a:ext cx="1629104" cy="1200329"/>
          </a:xfrm>
          <a:prstGeom prst="rect">
            <a:avLst/>
          </a:prstGeom>
          <a:noFill/>
        </p:spPr>
        <p:txBody>
          <a:bodyPr wrap="square" rtlCol="0">
            <a:spAutoFit/>
          </a:bodyPr>
          <a:lstStyle/>
          <a:p>
            <a:r>
              <a:rPr lang="en-US" dirty="0">
                <a:solidFill>
                  <a:srgbClr val="990033"/>
                </a:solidFill>
              </a:rPr>
              <a:t>Ordinal Logistic Regression Model</a:t>
            </a:r>
          </a:p>
        </p:txBody>
      </p:sp>
      <p:grpSp>
        <p:nvGrpSpPr>
          <p:cNvPr id="21" name="Group 20">
            <a:extLst>
              <a:ext uri="{FF2B5EF4-FFF2-40B4-BE49-F238E27FC236}">
                <a16:creationId xmlns:a16="http://schemas.microsoft.com/office/drawing/2014/main" id="{FDC05EB4-5840-D942-2BBC-C4FA26120F59}"/>
              </a:ext>
            </a:extLst>
          </p:cNvPr>
          <p:cNvGrpSpPr/>
          <p:nvPr/>
        </p:nvGrpSpPr>
        <p:grpSpPr>
          <a:xfrm>
            <a:off x="7266709" y="1860460"/>
            <a:ext cx="3643745" cy="3369631"/>
            <a:chOff x="7266709" y="1860460"/>
            <a:chExt cx="3643745" cy="3369631"/>
          </a:xfrm>
        </p:grpSpPr>
        <p:pic>
          <p:nvPicPr>
            <p:cNvPr id="19" name="Picture 18">
              <a:extLst>
                <a:ext uri="{FF2B5EF4-FFF2-40B4-BE49-F238E27FC236}">
                  <a16:creationId xmlns:a16="http://schemas.microsoft.com/office/drawing/2014/main" id="{9EC24BB4-642E-E771-14A2-F8371E667E0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5926" b="69259" l="38400" r="67429">
                          <a14:foregroundMark x1="52114" y1="26667" x2="52114" y2="26667"/>
                          <a14:foregroundMark x1="52686" y1="69444" x2="52686" y2="69444"/>
                          <a14:foregroundMark x1="53257" y1="25926" x2="53257" y2="25926"/>
                        </a14:backgroundRemoval>
                      </a14:imgEffect>
                    </a14:imgLayer>
                  </a14:imgProps>
                </a:ext>
              </a:extLst>
            </a:blip>
            <a:srcRect l="34801" t="21137" r="28907" b="25938"/>
            <a:stretch/>
          </p:blipFill>
          <p:spPr>
            <a:xfrm>
              <a:off x="7266709" y="1860460"/>
              <a:ext cx="3643745" cy="3369631"/>
            </a:xfrm>
            <a:prstGeom prst="rect">
              <a:avLst/>
            </a:prstGeom>
          </p:spPr>
        </p:pic>
        <p:sp>
          <p:nvSpPr>
            <p:cNvPr id="20" name="Oval 19">
              <a:extLst>
                <a:ext uri="{FF2B5EF4-FFF2-40B4-BE49-F238E27FC236}">
                  <a16:creationId xmlns:a16="http://schemas.microsoft.com/office/drawing/2014/main" id="{88FBA354-9867-A226-E92F-E59BE9E53D2C}"/>
                </a:ext>
              </a:extLst>
            </p:cNvPr>
            <p:cNvSpPr/>
            <p:nvPr/>
          </p:nvSpPr>
          <p:spPr>
            <a:xfrm>
              <a:off x="7686480" y="2166161"/>
              <a:ext cx="2764221" cy="27815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7C73B6F4-51C0-9AFE-A4B4-05519F804A5D}"/>
              </a:ext>
            </a:extLst>
          </p:cNvPr>
          <p:cNvSpPr txBox="1"/>
          <p:nvPr/>
        </p:nvSpPr>
        <p:spPr>
          <a:xfrm>
            <a:off x="9088581" y="1727123"/>
            <a:ext cx="1629104" cy="369332"/>
          </a:xfrm>
          <a:prstGeom prst="rect">
            <a:avLst/>
          </a:prstGeom>
          <a:noFill/>
        </p:spPr>
        <p:txBody>
          <a:bodyPr wrap="square" rtlCol="0">
            <a:spAutoFit/>
          </a:bodyPr>
          <a:lstStyle/>
          <a:p>
            <a:r>
              <a:rPr lang="en-US" b="1" dirty="0">
                <a:solidFill>
                  <a:srgbClr val="990033"/>
                </a:solidFill>
              </a:rPr>
              <a:t>False (46.7%)</a:t>
            </a:r>
          </a:p>
        </p:txBody>
      </p:sp>
      <p:sp>
        <p:nvSpPr>
          <p:cNvPr id="24" name="TextBox 23">
            <a:extLst>
              <a:ext uri="{FF2B5EF4-FFF2-40B4-BE49-F238E27FC236}">
                <a16:creationId xmlns:a16="http://schemas.microsoft.com/office/drawing/2014/main" id="{DCFAC367-B81F-4B0A-24D0-B9275F6629A4}"/>
              </a:ext>
            </a:extLst>
          </p:cNvPr>
          <p:cNvSpPr txBox="1"/>
          <p:nvPr/>
        </p:nvSpPr>
        <p:spPr>
          <a:xfrm>
            <a:off x="7174606" y="4943887"/>
            <a:ext cx="1893984" cy="369332"/>
          </a:xfrm>
          <a:prstGeom prst="rect">
            <a:avLst/>
          </a:prstGeom>
          <a:noFill/>
        </p:spPr>
        <p:txBody>
          <a:bodyPr wrap="square" rtlCol="0">
            <a:spAutoFit/>
          </a:bodyPr>
          <a:lstStyle/>
          <a:p>
            <a:r>
              <a:rPr lang="en-US" b="1" dirty="0">
                <a:solidFill>
                  <a:srgbClr val="990033"/>
                </a:solidFill>
              </a:rPr>
              <a:t>Correct (52.3%)</a:t>
            </a:r>
          </a:p>
        </p:txBody>
      </p:sp>
    </p:spTree>
    <p:extLst>
      <p:ext uri="{BB962C8B-B14F-4D97-AF65-F5344CB8AC3E}">
        <p14:creationId xmlns:p14="http://schemas.microsoft.com/office/powerpoint/2010/main" val="280790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025B3-96B0-7A83-7AC9-E284B4380B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286097-BC9E-3BE0-0BF4-833597A6F06A}"/>
              </a:ext>
            </a:extLst>
          </p:cNvPr>
          <p:cNvSpPr>
            <a:spLocks noGrp="1"/>
          </p:cNvSpPr>
          <p:nvPr>
            <p:ph type="title"/>
          </p:nvPr>
        </p:nvSpPr>
        <p:spPr>
          <a:xfrm>
            <a:off x="580571" y="365125"/>
            <a:ext cx="10515600" cy="1118209"/>
          </a:xfrm>
        </p:spPr>
        <p:txBody>
          <a:bodyPr>
            <a:normAutofit/>
          </a:bodyPr>
          <a:lstStyle/>
          <a:p>
            <a:r>
              <a:rPr lang="en-US" sz="5400" b="1" dirty="0">
                <a:solidFill>
                  <a:srgbClr val="990033"/>
                </a:solidFill>
              </a:rPr>
              <a:t>NEXT STEPS</a:t>
            </a:r>
          </a:p>
        </p:txBody>
      </p:sp>
      <p:sp>
        <p:nvSpPr>
          <p:cNvPr id="4" name="TextBox 3">
            <a:extLst>
              <a:ext uri="{FF2B5EF4-FFF2-40B4-BE49-F238E27FC236}">
                <a16:creationId xmlns:a16="http://schemas.microsoft.com/office/drawing/2014/main" id="{6C6D93E1-0AAE-4E29-4B1A-D25F00A3B79E}"/>
              </a:ext>
            </a:extLst>
          </p:cNvPr>
          <p:cNvSpPr txBox="1"/>
          <p:nvPr/>
        </p:nvSpPr>
        <p:spPr>
          <a:xfrm>
            <a:off x="676147" y="1400610"/>
            <a:ext cx="11122373" cy="769441"/>
          </a:xfrm>
          <a:prstGeom prst="rect">
            <a:avLst/>
          </a:prstGeom>
          <a:solidFill>
            <a:srgbClr val="990033"/>
          </a:solidFill>
        </p:spPr>
        <p:txBody>
          <a:bodyPr wrap="square" rtlCol="0">
            <a:spAutoFit/>
          </a:bodyPr>
          <a:lstStyle/>
          <a:p>
            <a:r>
              <a:rPr lang="en-US" sz="2200" b="1" dirty="0">
                <a:solidFill>
                  <a:srgbClr val="FEFAE0"/>
                </a:solidFill>
              </a:rPr>
              <a:t>Monitor Alcohol Content</a:t>
            </a:r>
            <a:r>
              <a:rPr lang="en-US" sz="2200" dirty="0">
                <a:solidFill>
                  <a:srgbClr val="FEFAE0"/>
                </a:solidFill>
              </a:rPr>
              <a:t>: </a:t>
            </a:r>
          </a:p>
          <a:p>
            <a:pPr marL="342900" indent="-342900">
              <a:buFont typeface="Aptos" panose="020B0004020202020204" pitchFamily="34" charset="0"/>
              <a:buChar char="&gt;"/>
            </a:pPr>
            <a:r>
              <a:rPr lang="en-US" sz="2200" dirty="0">
                <a:solidFill>
                  <a:srgbClr val="FEFAE0"/>
                </a:solidFill>
              </a:rPr>
              <a:t>Aim for optimal fermentation processes</a:t>
            </a:r>
          </a:p>
        </p:txBody>
      </p:sp>
      <p:sp>
        <p:nvSpPr>
          <p:cNvPr id="10" name="Rectangle 9">
            <a:extLst>
              <a:ext uri="{FF2B5EF4-FFF2-40B4-BE49-F238E27FC236}">
                <a16:creationId xmlns:a16="http://schemas.microsoft.com/office/drawing/2014/main" id="{4723B4E0-36EA-6ED4-38FF-B58A96F10FF3}"/>
              </a:ext>
            </a:extLst>
          </p:cNvPr>
          <p:cNvSpPr/>
          <p:nvPr/>
        </p:nvSpPr>
        <p:spPr>
          <a:xfrm>
            <a:off x="393469" y="365125"/>
            <a:ext cx="11405062" cy="6127750"/>
          </a:xfrm>
          <a:prstGeom prst="rect">
            <a:avLst/>
          </a:prstGeom>
          <a:noFill/>
          <a:ln>
            <a:solidFill>
              <a:srgbClr val="9900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990033"/>
              </a:solidFill>
            </a:endParaRPr>
          </a:p>
        </p:txBody>
      </p:sp>
      <p:cxnSp>
        <p:nvCxnSpPr>
          <p:cNvPr id="12" name="Straight Connector 11">
            <a:extLst>
              <a:ext uri="{FF2B5EF4-FFF2-40B4-BE49-F238E27FC236}">
                <a16:creationId xmlns:a16="http://schemas.microsoft.com/office/drawing/2014/main" id="{382F8550-E1BA-F959-D5C7-71D4AA454695}"/>
              </a:ext>
            </a:extLst>
          </p:cNvPr>
          <p:cNvCxnSpPr>
            <a:cxnSpLocks/>
          </p:cNvCxnSpPr>
          <p:nvPr/>
        </p:nvCxnSpPr>
        <p:spPr>
          <a:xfrm>
            <a:off x="676151" y="1413164"/>
            <a:ext cx="10839699" cy="0"/>
          </a:xfrm>
          <a:prstGeom prst="line">
            <a:avLst/>
          </a:prstGeom>
          <a:ln>
            <a:solidFill>
              <a:srgbClr val="990033"/>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28B842F7-E344-6142-7308-A63E0105D649}"/>
              </a:ext>
            </a:extLst>
          </p:cNvPr>
          <p:cNvSpPr txBox="1"/>
          <p:nvPr/>
        </p:nvSpPr>
        <p:spPr>
          <a:xfrm>
            <a:off x="676148" y="2297255"/>
            <a:ext cx="10839697" cy="1107996"/>
          </a:xfrm>
          <a:prstGeom prst="rect">
            <a:avLst/>
          </a:prstGeom>
          <a:noFill/>
        </p:spPr>
        <p:txBody>
          <a:bodyPr wrap="square" rtlCol="0">
            <a:spAutoFit/>
          </a:bodyPr>
          <a:lstStyle/>
          <a:p>
            <a:r>
              <a:rPr lang="en-US" sz="2200" b="1" dirty="0">
                <a:solidFill>
                  <a:srgbClr val="990033"/>
                </a:solidFill>
              </a:rPr>
              <a:t>Control Density</a:t>
            </a:r>
            <a:r>
              <a:rPr lang="en-US" sz="2200" dirty="0">
                <a:solidFill>
                  <a:srgbClr val="990033"/>
                </a:solidFill>
              </a:rPr>
              <a:t>: </a:t>
            </a:r>
          </a:p>
          <a:p>
            <a:pPr marL="342900" indent="-342900">
              <a:buFont typeface="Aptos" panose="020B0004020202020204" pitchFamily="34" charset="0"/>
              <a:buChar char="&gt;"/>
            </a:pPr>
            <a:r>
              <a:rPr lang="en-US" sz="2200" dirty="0">
                <a:solidFill>
                  <a:srgbClr val="990033"/>
                </a:solidFill>
              </a:rPr>
              <a:t>Ensure appropriate sugar levels during fermentation </a:t>
            </a:r>
          </a:p>
          <a:p>
            <a:pPr marL="342900" indent="-342900">
              <a:buFont typeface="Aptos" panose="020B0004020202020204" pitchFamily="34" charset="0"/>
              <a:buChar char="&gt;"/>
            </a:pPr>
            <a:r>
              <a:rPr lang="en-US" sz="2200" dirty="0">
                <a:solidFill>
                  <a:srgbClr val="990033"/>
                </a:solidFill>
              </a:rPr>
              <a:t>Closely monitor the wine’s specific gravity</a:t>
            </a:r>
          </a:p>
        </p:txBody>
      </p:sp>
      <p:sp>
        <p:nvSpPr>
          <p:cNvPr id="6" name="TextBox 5">
            <a:extLst>
              <a:ext uri="{FF2B5EF4-FFF2-40B4-BE49-F238E27FC236}">
                <a16:creationId xmlns:a16="http://schemas.microsoft.com/office/drawing/2014/main" id="{D853EB21-5FD1-89C6-B740-5068C78790F4}"/>
              </a:ext>
            </a:extLst>
          </p:cNvPr>
          <p:cNvSpPr txBox="1"/>
          <p:nvPr/>
        </p:nvSpPr>
        <p:spPr>
          <a:xfrm>
            <a:off x="676147" y="4729555"/>
            <a:ext cx="10839696" cy="769441"/>
          </a:xfrm>
          <a:prstGeom prst="rect">
            <a:avLst/>
          </a:prstGeom>
          <a:noFill/>
        </p:spPr>
        <p:txBody>
          <a:bodyPr wrap="square" rtlCol="0">
            <a:spAutoFit/>
          </a:bodyPr>
          <a:lstStyle/>
          <a:p>
            <a:r>
              <a:rPr lang="en-US" sz="2200" b="1" dirty="0">
                <a:solidFill>
                  <a:srgbClr val="990033"/>
                </a:solidFill>
              </a:rPr>
              <a:t>Regulate Chlorides</a:t>
            </a:r>
            <a:r>
              <a:rPr lang="en-US" sz="2200" dirty="0">
                <a:solidFill>
                  <a:srgbClr val="990033"/>
                </a:solidFill>
              </a:rPr>
              <a:t>: </a:t>
            </a:r>
          </a:p>
          <a:p>
            <a:pPr marL="342900" indent="-342900">
              <a:buFont typeface="Aptos" panose="020B0004020202020204" pitchFamily="34" charset="0"/>
              <a:buChar char="&gt;"/>
            </a:pPr>
            <a:r>
              <a:rPr lang="en-US" sz="2200" dirty="0">
                <a:solidFill>
                  <a:srgbClr val="990033"/>
                </a:solidFill>
              </a:rPr>
              <a:t>Focus on soil and water management techniques</a:t>
            </a:r>
          </a:p>
        </p:txBody>
      </p:sp>
      <p:sp>
        <p:nvSpPr>
          <p:cNvPr id="8" name="TextBox 7">
            <a:extLst>
              <a:ext uri="{FF2B5EF4-FFF2-40B4-BE49-F238E27FC236}">
                <a16:creationId xmlns:a16="http://schemas.microsoft.com/office/drawing/2014/main" id="{FF6C50E1-1C09-0397-D109-50E4F42525A0}"/>
              </a:ext>
            </a:extLst>
          </p:cNvPr>
          <p:cNvSpPr txBox="1"/>
          <p:nvPr/>
        </p:nvSpPr>
        <p:spPr>
          <a:xfrm>
            <a:off x="676147" y="3513405"/>
            <a:ext cx="11122373" cy="1107996"/>
          </a:xfrm>
          <a:prstGeom prst="rect">
            <a:avLst/>
          </a:prstGeom>
          <a:solidFill>
            <a:srgbClr val="990033"/>
          </a:solidFill>
        </p:spPr>
        <p:txBody>
          <a:bodyPr wrap="square" rtlCol="0">
            <a:spAutoFit/>
          </a:bodyPr>
          <a:lstStyle/>
          <a:p>
            <a:r>
              <a:rPr lang="en-US" sz="2200" b="1" dirty="0">
                <a:solidFill>
                  <a:srgbClr val="FEFAE0"/>
                </a:solidFill>
              </a:rPr>
              <a:t>Manage Volatile Acidity</a:t>
            </a:r>
            <a:r>
              <a:rPr lang="en-US" sz="2200" dirty="0">
                <a:solidFill>
                  <a:srgbClr val="FEFAE0"/>
                </a:solidFill>
              </a:rPr>
              <a:t>: </a:t>
            </a:r>
          </a:p>
          <a:p>
            <a:pPr marL="342900" indent="-342900">
              <a:buFont typeface="Aptos" panose="020B0004020202020204" pitchFamily="34" charset="0"/>
              <a:buChar char="&gt;"/>
            </a:pPr>
            <a:r>
              <a:rPr lang="en-US" sz="2200" dirty="0">
                <a:solidFill>
                  <a:srgbClr val="FEFAE0"/>
                </a:solidFill>
              </a:rPr>
              <a:t>Implement stringent quality checks </a:t>
            </a:r>
          </a:p>
          <a:p>
            <a:pPr marL="342900" indent="-342900">
              <a:buFont typeface="Aptos" panose="020B0004020202020204" pitchFamily="34" charset="0"/>
              <a:buChar char="&gt;"/>
            </a:pPr>
            <a:r>
              <a:rPr lang="en-US" sz="2200" dirty="0">
                <a:solidFill>
                  <a:srgbClr val="FEFAE0"/>
                </a:solidFill>
              </a:rPr>
              <a:t>Affects wine taste and stability</a:t>
            </a:r>
          </a:p>
        </p:txBody>
      </p:sp>
      <p:sp>
        <p:nvSpPr>
          <p:cNvPr id="11" name="TextBox 10">
            <a:extLst>
              <a:ext uri="{FF2B5EF4-FFF2-40B4-BE49-F238E27FC236}">
                <a16:creationId xmlns:a16="http://schemas.microsoft.com/office/drawing/2014/main" id="{5C54222F-72E0-6FED-FE54-24B70BF8C461}"/>
              </a:ext>
            </a:extLst>
          </p:cNvPr>
          <p:cNvSpPr txBox="1"/>
          <p:nvPr/>
        </p:nvSpPr>
        <p:spPr>
          <a:xfrm>
            <a:off x="676148" y="5607150"/>
            <a:ext cx="11122372" cy="769441"/>
          </a:xfrm>
          <a:prstGeom prst="rect">
            <a:avLst/>
          </a:prstGeom>
          <a:solidFill>
            <a:srgbClr val="990033"/>
          </a:solidFill>
        </p:spPr>
        <p:txBody>
          <a:bodyPr wrap="square" rtlCol="0">
            <a:spAutoFit/>
          </a:bodyPr>
          <a:lstStyle/>
          <a:p>
            <a:r>
              <a:rPr lang="en-US" sz="2200" b="1" dirty="0">
                <a:solidFill>
                  <a:srgbClr val="FEFAE0"/>
                </a:solidFill>
              </a:rPr>
              <a:t>Optimize Citric Acid Levels</a:t>
            </a:r>
            <a:r>
              <a:rPr lang="en-US" sz="2200" dirty="0">
                <a:solidFill>
                  <a:srgbClr val="FEFAE0"/>
                </a:solidFill>
              </a:rPr>
              <a:t>: </a:t>
            </a:r>
          </a:p>
          <a:p>
            <a:pPr marL="342900" indent="-342900">
              <a:buFont typeface="Aptos" panose="020B0004020202020204" pitchFamily="34" charset="0"/>
              <a:buChar char="&gt;"/>
            </a:pPr>
            <a:r>
              <a:rPr lang="en-US" sz="2200" dirty="0">
                <a:solidFill>
                  <a:srgbClr val="FEFAE0"/>
                </a:solidFill>
              </a:rPr>
              <a:t>Utilize proper acidification methods to balance the wine’s pH</a:t>
            </a:r>
          </a:p>
        </p:txBody>
      </p:sp>
      <p:sp>
        <p:nvSpPr>
          <p:cNvPr id="14" name="Flowchart: Process 13">
            <a:extLst>
              <a:ext uri="{FF2B5EF4-FFF2-40B4-BE49-F238E27FC236}">
                <a16:creationId xmlns:a16="http://schemas.microsoft.com/office/drawing/2014/main" id="{8ECA7683-0BA5-16BD-4912-D63306CF4BF1}"/>
              </a:ext>
            </a:extLst>
          </p:cNvPr>
          <p:cNvSpPr/>
          <p:nvPr/>
        </p:nvSpPr>
        <p:spPr>
          <a:xfrm>
            <a:off x="676147" y="6334629"/>
            <a:ext cx="11122373" cy="151751"/>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D8A139FF-D331-7A94-D880-6FDAF8D146B1}"/>
              </a:ext>
            </a:extLst>
          </p:cNvPr>
          <p:cNvSpPr/>
          <p:nvPr/>
        </p:nvSpPr>
        <p:spPr>
          <a:xfrm>
            <a:off x="402986" y="1407198"/>
            <a:ext cx="292191" cy="772378"/>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90C4A30C-7645-30C4-79EA-DD6A3BC4B0FB}"/>
              </a:ext>
            </a:extLst>
          </p:cNvPr>
          <p:cNvSpPr/>
          <p:nvPr/>
        </p:nvSpPr>
        <p:spPr>
          <a:xfrm>
            <a:off x="393461" y="3515379"/>
            <a:ext cx="301716" cy="1104387"/>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A74938A6-C441-0225-CCEB-05224E9C1249}"/>
              </a:ext>
            </a:extLst>
          </p:cNvPr>
          <p:cNvSpPr/>
          <p:nvPr/>
        </p:nvSpPr>
        <p:spPr>
          <a:xfrm>
            <a:off x="393461" y="5607150"/>
            <a:ext cx="311241" cy="879230"/>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757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a:extLst>
            <a:ext uri="{FF2B5EF4-FFF2-40B4-BE49-F238E27FC236}">
              <a16:creationId xmlns:a16="http://schemas.microsoft.com/office/drawing/2014/main" id="{4A37D5AD-E606-0B05-2B56-46744B087B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38B81D-689C-A48B-46D5-E5F7FA013644}"/>
              </a:ext>
            </a:extLst>
          </p:cNvPr>
          <p:cNvSpPr>
            <a:spLocks noGrp="1"/>
          </p:cNvSpPr>
          <p:nvPr>
            <p:ph type="title"/>
          </p:nvPr>
        </p:nvSpPr>
        <p:spPr>
          <a:xfrm>
            <a:off x="838200" y="1369881"/>
            <a:ext cx="10515600" cy="1696432"/>
          </a:xfrm>
        </p:spPr>
        <p:txBody>
          <a:bodyPr>
            <a:normAutofit/>
          </a:bodyPr>
          <a:lstStyle/>
          <a:p>
            <a:pPr algn="ctr"/>
            <a:r>
              <a:rPr lang="en-US" sz="11500" b="1" dirty="0">
                <a:solidFill>
                  <a:srgbClr val="FEFAE0"/>
                </a:solidFill>
              </a:rPr>
              <a:t>thank you.</a:t>
            </a:r>
          </a:p>
        </p:txBody>
      </p:sp>
      <p:sp>
        <p:nvSpPr>
          <p:cNvPr id="4" name="TextBox 3">
            <a:extLst>
              <a:ext uri="{FF2B5EF4-FFF2-40B4-BE49-F238E27FC236}">
                <a16:creationId xmlns:a16="http://schemas.microsoft.com/office/drawing/2014/main" id="{F65B2D14-23BF-6259-CB11-F79CC9E6564A}"/>
              </a:ext>
            </a:extLst>
          </p:cNvPr>
          <p:cNvSpPr txBox="1"/>
          <p:nvPr/>
        </p:nvSpPr>
        <p:spPr>
          <a:xfrm>
            <a:off x="1217385" y="3929368"/>
            <a:ext cx="9757229" cy="646331"/>
          </a:xfrm>
          <a:prstGeom prst="rect">
            <a:avLst/>
          </a:prstGeom>
          <a:noFill/>
        </p:spPr>
        <p:txBody>
          <a:bodyPr wrap="square" rtlCol="0">
            <a:spAutoFit/>
          </a:bodyPr>
          <a:lstStyle/>
          <a:p>
            <a:pPr algn="ctr">
              <a:spcAft>
                <a:spcPts val="1200"/>
              </a:spcAft>
            </a:pPr>
            <a:r>
              <a:rPr lang="en-US" sz="3600" b="1" i="1" dirty="0">
                <a:solidFill>
                  <a:srgbClr val="FEFAE0"/>
                </a:solidFill>
              </a:rPr>
              <a:t>want to learn more? </a:t>
            </a:r>
          </a:p>
        </p:txBody>
      </p:sp>
      <p:sp>
        <p:nvSpPr>
          <p:cNvPr id="10" name="Rectangle 9">
            <a:extLst>
              <a:ext uri="{FF2B5EF4-FFF2-40B4-BE49-F238E27FC236}">
                <a16:creationId xmlns:a16="http://schemas.microsoft.com/office/drawing/2014/main" id="{B5F564E7-B1E4-0CA1-C10D-3A1985631B76}"/>
              </a:ext>
            </a:extLst>
          </p:cNvPr>
          <p:cNvSpPr/>
          <p:nvPr/>
        </p:nvSpPr>
        <p:spPr>
          <a:xfrm>
            <a:off x="393469" y="365125"/>
            <a:ext cx="11405062" cy="6127750"/>
          </a:xfrm>
          <a:prstGeom prst="rect">
            <a:avLst/>
          </a:prstGeom>
          <a:noFill/>
          <a:ln>
            <a:solidFill>
              <a:srgbClr val="FEFAE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990033"/>
              </a:solidFill>
            </a:endParaRPr>
          </a:p>
        </p:txBody>
      </p:sp>
      <p:sp>
        <p:nvSpPr>
          <p:cNvPr id="3" name="TextBox 2">
            <a:extLst>
              <a:ext uri="{FF2B5EF4-FFF2-40B4-BE49-F238E27FC236}">
                <a16:creationId xmlns:a16="http://schemas.microsoft.com/office/drawing/2014/main" id="{3B9E1AD7-ADAD-CFD6-BF82-77A0AF948734}"/>
              </a:ext>
            </a:extLst>
          </p:cNvPr>
          <p:cNvSpPr txBox="1"/>
          <p:nvPr/>
        </p:nvSpPr>
        <p:spPr>
          <a:xfrm>
            <a:off x="5070364" y="4718679"/>
            <a:ext cx="6068785" cy="984885"/>
          </a:xfrm>
          <a:prstGeom prst="rect">
            <a:avLst/>
          </a:prstGeom>
          <a:noFill/>
        </p:spPr>
        <p:txBody>
          <a:bodyPr wrap="square" rtlCol="0">
            <a:spAutoFit/>
          </a:bodyPr>
          <a:lstStyle/>
          <a:p>
            <a:pPr>
              <a:spcAft>
                <a:spcPts val="1200"/>
              </a:spcAft>
            </a:pPr>
            <a:r>
              <a:rPr lang="en-US" sz="2400" b="1" dirty="0">
                <a:solidFill>
                  <a:srgbClr val="FEFAE0"/>
                </a:solidFill>
              </a:rPr>
              <a:t>Katherine Nguyen – nguyenkh@smu.edu</a:t>
            </a:r>
          </a:p>
          <a:p>
            <a:pPr>
              <a:spcAft>
                <a:spcPts val="1200"/>
              </a:spcAft>
            </a:pPr>
            <a:r>
              <a:rPr lang="en-US" sz="2400" b="1" dirty="0">
                <a:solidFill>
                  <a:srgbClr val="FEFAE0"/>
                </a:solidFill>
              </a:rPr>
              <a:t>Isiah Perine – iperine@smu.edu</a:t>
            </a:r>
            <a:endParaRPr lang="en-US" dirty="0">
              <a:solidFill>
                <a:srgbClr val="FEFAE0"/>
              </a:solidFill>
            </a:endParaRPr>
          </a:p>
        </p:txBody>
      </p:sp>
      <p:sp>
        <p:nvSpPr>
          <p:cNvPr id="6" name="TextBox 5">
            <a:extLst>
              <a:ext uri="{FF2B5EF4-FFF2-40B4-BE49-F238E27FC236}">
                <a16:creationId xmlns:a16="http://schemas.microsoft.com/office/drawing/2014/main" id="{B9A9858E-30BF-14DA-B1C4-3F9690F6B493}"/>
              </a:ext>
            </a:extLst>
          </p:cNvPr>
          <p:cNvSpPr txBox="1"/>
          <p:nvPr/>
        </p:nvSpPr>
        <p:spPr>
          <a:xfrm>
            <a:off x="1229633" y="4718679"/>
            <a:ext cx="3181350" cy="769441"/>
          </a:xfrm>
          <a:prstGeom prst="rect">
            <a:avLst/>
          </a:prstGeom>
          <a:noFill/>
        </p:spPr>
        <p:txBody>
          <a:bodyPr wrap="square" rtlCol="0">
            <a:spAutoFit/>
          </a:bodyPr>
          <a:lstStyle/>
          <a:p>
            <a:pPr algn="ctr">
              <a:spcAft>
                <a:spcPts val="1200"/>
              </a:spcAft>
            </a:pPr>
            <a:r>
              <a:rPr lang="en-US" sz="4400" b="1" dirty="0">
                <a:solidFill>
                  <a:srgbClr val="FEFAE0"/>
                </a:solidFill>
              </a:rPr>
              <a:t>contact us:</a:t>
            </a:r>
          </a:p>
        </p:txBody>
      </p:sp>
    </p:spTree>
    <p:extLst>
      <p:ext uri="{BB962C8B-B14F-4D97-AF65-F5344CB8AC3E}">
        <p14:creationId xmlns:p14="http://schemas.microsoft.com/office/powerpoint/2010/main" val="84306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9548-EDD5-A200-D95F-ABCF1F9DE5B4}"/>
              </a:ext>
            </a:extLst>
          </p:cNvPr>
          <p:cNvSpPr>
            <a:spLocks noGrp="1"/>
          </p:cNvSpPr>
          <p:nvPr>
            <p:ph type="title"/>
          </p:nvPr>
        </p:nvSpPr>
        <p:spPr>
          <a:xfrm>
            <a:off x="580571" y="365125"/>
            <a:ext cx="10515600" cy="1325563"/>
          </a:xfrm>
        </p:spPr>
        <p:txBody>
          <a:bodyPr>
            <a:normAutofit/>
          </a:bodyPr>
          <a:lstStyle/>
          <a:p>
            <a:r>
              <a:rPr lang="en-US" sz="5400" b="1" dirty="0">
                <a:solidFill>
                  <a:srgbClr val="990033"/>
                </a:solidFill>
              </a:rPr>
              <a:t>OVERVIEW</a:t>
            </a:r>
          </a:p>
        </p:txBody>
      </p:sp>
      <p:sp>
        <p:nvSpPr>
          <p:cNvPr id="4" name="TextBox 3">
            <a:extLst>
              <a:ext uri="{FF2B5EF4-FFF2-40B4-BE49-F238E27FC236}">
                <a16:creationId xmlns:a16="http://schemas.microsoft.com/office/drawing/2014/main" id="{370DEA8A-8063-770D-AA70-DC6CF2F6FD09}"/>
              </a:ext>
            </a:extLst>
          </p:cNvPr>
          <p:cNvSpPr txBox="1"/>
          <p:nvPr/>
        </p:nvSpPr>
        <p:spPr>
          <a:xfrm>
            <a:off x="5405309" y="1690688"/>
            <a:ext cx="5725085" cy="4247317"/>
          </a:xfrm>
          <a:prstGeom prst="rect">
            <a:avLst/>
          </a:prstGeom>
          <a:noFill/>
        </p:spPr>
        <p:txBody>
          <a:bodyPr wrap="square" rtlCol="0">
            <a:spAutoFit/>
          </a:bodyPr>
          <a:lstStyle/>
          <a:p>
            <a:pPr>
              <a:spcAft>
                <a:spcPts val="1200"/>
              </a:spcAft>
            </a:pPr>
            <a:r>
              <a:rPr lang="en-US" sz="3600" b="1" dirty="0">
                <a:solidFill>
                  <a:srgbClr val="990033"/>
                </a:solidFill>
              </a:rPr>
              <a:t>GOALS: </a:t>
            </a:r>
          </a:p>
          <a:p>
            <a:pPr marL="457200" indent="-457200">
              <a:buFont typeface="Aptos" panose="020B0004020202020204" pitchFamily="34" charset="0"/>
              <a:buChar char="&gt;"/>
            </a:pPr>
            <a:r>
              <a:rPr lang="en-US" sz="2800" dirty="0">
                <a:solidFill>
                  <a:srgbClr val="990033"/>
                </a:solidFill>
              </a:rPr>
              <a:t>Identify </a:t>
            </a:r>
            <a:r>
              <a:rPr lang="en-US" sz="2800" b="1" dirty="0">
                <a:solidFill>
                  <a:srgbClr val="990033"/>
                </a:solidFill>
              </a:rPr>
              <a:t>top factors </a:t>
            </a:r>
            <a:r>
              <a:rPr lang="en-US" sz="2800" dirty="0">
                <a:solidFill>
                  <a:srgbClr val="990033"/>
                </a:solidFill>
              </a:rPr>
              <a:t>contributing to high-quality wine</a:t>
            </a:r>
          </a:p>
          <a:p>
            <a:pPr marL="457200" indent="-457200">
              <a:buFont typeface="Aptos" panose="020B0004020202020204" pitchFamily="34" charset="0"/>
              <a:buChar char="&gt;"/>
            </a:pPr>
            <a:r>
              <a:rPr lang="en-US" sz="2800" b="1" dirty="0">
                <a:solidFill>
                  <a:srgbClr val="990033"/>
                </a:solidFill>
              </a:rPr>
              <a:t>Introduce a model </a:t>
            </a:r>
            <a:r>
              <a:rPr lang="en-US" sz="2800" dirty="0">
                <a:solidFill>
                  <a:srgbClr val="990033"/>
                </a:solidFill>
              </a:rPr>
              <a:t>based on top factors to optimize wine quality prediction </a:t>
            </a:r>
          </a:p>
          <a:p>
            <a:pPr marL="457200" indent="-457200">
              <a:buFont typeface="Aptos" panose="020B0004020202020204" pitchFamily="34" charset="0"/>
              <a:buChar char="&gt;"/>
            </a:pPr>
            <a:r>
              <a:rPr lang="en-US" sz="2800" dirty="0">
                <a:solidFill>
                  <a:srgbClr val="990033"/>
                </a:solidFill>
              </a:rPr>
              <a:t>Inform ideal production processes to produce superior wines</a:t>
            </a:r>
          </a:p>
        </p:txBody>
      </p:sp>
      <p:grpSp>
        <p:nvGrpSpPr>
          <p:cNvPr id="3" name="Group 2">
            <a:extLst>
              <a:ext uri="{FF2B5EF4-FFF2-40B4-BE49-F238E27FC236}">
                <a16:creationId xmlns:a16="http://schemas.microsoft.com/office/drawing/2014/main" id="{30477050-5AFD-2E65-2A55-767A474EE4CB}"/>
              </a:ext>
            </a:extLst>
          </p:cNvPr>
          <p:cNvGrpSpPr/>
          <p:nvPr/>
        </p:nvGrpSpPr>
        <p:grpSpPr>
          <a:xfrm>
            <a:off x="288838" y="1690688"/>
            <a:ext cx="5077279" cy="4524315"/>
            <a:chOff x="288838" y="1690688"/>
            <a:chExt cx="5077279" cy="4524315"/>
          </a:xfrm>
        </p:grpSpPr>
        <p:sp>
          <p:nvSpPr>
            <p:cNvPr id="5" name="TextBox 4">
              <a:extLst>
                <a:ext uri="{FF2B5EF4-FFF2-40B4-BE49-F238E27FC236}">
                  <a16:creationId xmlns:a16="http://schemas.microsoft.com/office/drawing/2014/main" id="{19BF33F4-F707-12E3-78D8-B157B2942457}"/>
                </a:ext>
              </a:extLst>
            </p:cNvPr>
            <p:cNvSpPr txBox="1"/>
            <p:nvPr/>
          </p:nvSpPr>
          <p:spPr>
            <a:xfrm>
              <a:off x="288838" y="1690688"/>
              <a:ext cx="5077279" cy="1138773"/>
            </a:xfrm>
            <a:prstGeom prst="rect">
              <a:avLst/>
            </a:prstGeom>
            <a:noFill/>
          </p:spPr>
          <p:txBody>
            <a:bodyPr wrap="square" rtlCol="0">
              <a:spAutoFit/>
            </a:bodyPr>
            <a:lstStyle/>
            <a:p>
              <a:pPr algn="ctr"/>
              <a:r>
                <a:rPr lang="en-US" sz="3600" b="1" dirty="0">
                  <a:solidFill>
                    <a:srgbClr val="990033"/>
                  </a:solidFill>
                </a:rPr>
                <a:t>AUDIENCE:</a:t>
              </a:r>
            </a:p>
            <a:p>
              <a:endParaRPr lang="en-US" sz="3200" dirty="0">
                <a:solidFill>
                  <a:srgbClr val="990033"/>
                </a:solidFill>
              </a:endParaRPr>
            </a:p>
          </p:txBody>
        </p:sp>
        <p:sp>
          <p:nvSpPr>
            <p:cNvPr id="7" name="TextBox 6">
              <a:extLst>
                <a:ext uri="{FF2B5EF4-FFF2-40B4-BE49-F238E27FC236}">
                  <a16:creationId xmlns:a16="http://schemas.microsoft.com/office/drawing/2014/main" id="{A8140982-5E81-4948-EBEC-F29ED7797150}"/>
                </a:ext>
              </a:extLst>
            </p:cNvPr>
            <p:cNvSpPr txBox="1"/>
            <p:nvPr/>
          </p:nvSpPr>
          <p:spPr>
            <a:xfrm>
              <a:off x="565063" y="5691783"/>
              <a:ext cx="4524828" cy="523220"/>
            </a:xfrm>
            <a:prstGeom prst="rect">
              <a:avLst/>
            </a:prstGeom>
            <a:noFill/>
          </p:spPr>
          <p:txBody>
            <a:bodyPr wrap="square" rtlCol="0">
              <a:spAutoFit/>
            </a:bodyPr>
            <a:lstStyle/>
            <a:p>
              <a:pPr algn="ctr"/>
              <a:r>
                <a:rPr lang="en-US" sz="2800" b="1" dirty="0">
                  <a:solidFill>
                    <a:srgbClr val="990033"/>
                  </a:solidFill>
                </a:rPr>
                <a:t>Head Vintner: </a:t>
              </a:r>
              <a:r>
                <a:rPr lang="en-US" sz="2800" dirty="0">
                  <a:solidFill>
                    <a:srgbClr val="990033"/>
                  </a:solidFill>
                </a:rPr>
                <a:t>Olivia Bue</a:t>
              </a:r>
            </a:p>
          </p:txBody>
        </p:sp>
        <p:grpSp>
          <p:nvGrpSpPr>
            <p:cNvPr id="9" name="Group 8">
              <a:extLst>
                <a:ext uri="{FF2B5EF4-FFF2-40B4-BE49-F238E27FC236}">
                  <a16:creationId xmlns:a16="http://schemas.microsoft.com/office/drawing/2014/main" id="{E5218A41-C47C-640B-FD5E-B858FC82FF1E}"/>
                </a:ext>
              </a:extLst>
            </p:cNvPr>
            <p:cNvGrpSpPr/>
            <p:nvPr/>
          </p:nvGrpSpPr>
          <p:grpSpPr>
            <a:xfrm>
              <a:off x="1303477" y="2428845"/>
              <a:ext cx="3048000" cy="3048000"/>
              <a:chOff x="6381749" y="2428845"/>
              <a:chExt cx="3048000" cy="3048000"/>
            </a:xfrm>
          </p:grpSpPr>
          <p:pic>
            <p:nvPicPr>
              <p:cNvPr id="1030" name="Picture 6" descr="An Afternoon at Robert Renzoni Winery: Pizza and Wine Perfection">
                <a:extLst>
                  <a:ext uri="{FF2B5EF4-FFF2-40B4-BE49-F238E27FC236}">
                    <a16:creationId xmlns:a16="http://schemas.microsoft.com/office/drawing/2014/main" id="{9737B25A-FD1A-B113-E707-EE83C3C15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49" y="2428845"/>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obert Renzoni Vineyards">
                <a:extLst>
                  <a:ext uri="{FF2B5EF4-FFF2-40B4-BE49-F238E27FC236}">
                    <a16:creationId xmlns:a16="http://schemas.microsoft.com/office/drawing/2014/main" id="{0FF653C6-7E38-D9F2-4E58-A937DC59C7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7974" y="2560888"/>
                <a:ext cx="2495549" cy="75208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 name="Rectangle 9">
            <a:extLst>
              <a:ext uri="{FF2B5EF4-FFF2-40B4-BE49-F238E27FC236}">
                <a16:creationId xmlns:a16="http://schemas.microsoft.com/office/drawing/2014/main" id="{7CA12BB1-AEEE-67C9-7465-7CA7E8A48B9F}"/>
              </a:ext>
            </a:extLst>
          </p:cNvPr>
          <p:cNvSpPr/>
          <p:nvPr/>
        </p:nvSpPr>
        <p:spPr>
          <a:xfrm>
            <a:off x="393469" y="365125"/>
            <a:ext cx="11405062" cy="6127750"/>
          </a:xfrm>
          <a:prstGeom prst="rect">
            <a:avLst/>
          </a:prstGeom>
          <a:noFill/>
          <a:ln>
            <a:solidFill>
              <a:srgbClr val="9900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990033"/>
              </a:solidFill>
            </a:endParaRPr>
          </a:p>
        </p:txBody>
      </p:sp>
      <p:cxnSp>
        <p:nvCxnSpPr>
          <p:cNvPr id="12" name="Straight Connector 11">
            <a:extLst>
              <a:ext uri="{FF2B5EF4-FFF2-40B4-BE49-F238E27FC236}">
                <a16:creationId xmlns:a16="http://schemas.microsoft.com/office/drawing/2014/main" id="{09E37EC1-705C-968B-C20C-8AD2C4512E7B}"/>
              </a:ext>
            </a:extLst>
          </p:cNvPr>
          <p:cNvCxnSpPr>
            <a:cxnSpLocks/>
          </p:cNvCxnSpPr>
          <p:nvPr/>
        </p:nvCxnSpPr>
        <p:spPr>
          <a:xfrm>
            <a:off x="676151" y="1413164"/>
            <a:ext cx="10839699" cy="0"/>
          </a:xfrm>
          <a:prstGeom prst="line">
            <a:avLst/>
          </a:prstGeom>
          <a:ln>
            <a:solidFill>
              <a:srgbClr val="99003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706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F84C-9EC1-91A9-56B5-AC6A09331456}"/>
              </a:ext>
            </a:extLst>
          </p:cNvPr>
          <p:cNvSpPr>
            <a:spLocks noGrp="1"/>
          </p:cNvSpPr>
          <p:nvPr>
            <p:ph type="title"/>
          </p:nvPr>
        </p:nvSpPr>
        <p:spPr>
          <a:xfrm>
            <a:off x="522317" y="531380"/>
            <a:ext cx="10515600" cy="964911"/>
          </a:xfrm>
          <a:ln>
            <a:noFill/>
          </a:ln>
        </p:spPr>
        <p:txBody>
          <a:bodyPr>
            <a:normAutofit/>
          </a:bodyPr>
          <a:lstStyle/>
          <a:p>
            <a:r>
              <a:rPr lang="en-US" sz="5400" b="1" dirty="0">
                <a:solidFill>
                  <a:srgbClr val="990033"/>
                </a:solidFill>
              </a:rPr>
              <a:t>DATA OVERVIEW</a:t>
            </a:r>
          </a:p>
        </p:txBody>
      </p:sp>
      <p:sp>
        <p:nvSpPr>
          <p:cNvPr id="3" name="Rectangle 2">
            <a:extLst>
              <a:ext uri="{FF2B5EF4-FFF2-40B4-BE49-F238E27FC236}">
                <a16:creationId xmlns:a16="http://schemas.microsoft.com/office/drawing/2014/main" id="{C23CB73D-4203-B297-4E20-5DB4855849CD}"/>
              </a:ext>
            </a:extLst>
          </p:cNvPr>
          <p:cNvSpPr/>
          <p:nvPr/>
        </p:nvSpPr>
        <p:spPr>
          <a:xfrm>
            <a:off x="393469" y="365125"/>
            <a:ext cx="11405062" cy="6127750"/>
          </a:xfrm>
          <a:prstGeom prst="rect">
            <a:avLst/>
          </a:prstGeom>
          <a:noFill/>
          <a:ln>
            <a:solidFill>
              <a:srgbClr val="9900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990033"/>
              </a:solidFill>
            </a:endParaRPr>
          </a:p>
        </p:txBody>
      </p:sp>
      <p:cxnSp>
        <p:nvCxnSpPr>
          <p:cNvPr id="4" name="Straight Connector 3">
            <a:extLst>
              <a:ext uri="{FF2B5EF4-FFF2-40B4-BE49-F238E27FC236}">
                <a16:creationId xmlns:a16="http://schemas.microsoft.com/office/drawing/2014/main" id="{CD3C1B8D-41D4-6991-D9E0-FD6306F85D57}"/>
              </a:ext>
            </a:extLst>
          </p:cNvPr>
          <p:cNvCxnSpPr>
            <a:cxnSpLocks/>
          </p:cNvCxnSpPr>
          <p:nvPr/>
        </p:nvCxnSpPr>
        <p:spPr>
          <a:xfrm>
            <a:off x="676151" y="1413164"/>
            <a:ext cx="10839699" cy="0"/>
          </a:xfrm>
          <a:prstGeom prst="line">
            <a:avLst/>
          </a:prstGeom>
          <a:ln>
            <a:solidFill>
              <a:srgbClr val="990033"/>
            </a:solidFill>
          </a:ln>
        </p:spPr>
        <p:style>
          <a:lnRef idx="2">
            <a:schemeClr val="accent1"/>
          </a:lnRef>
          <a:fillRef idx="0">
            <a:schemeClr val="accent1"/>
          </a:fillRef>
          <a:effectRef idx="1">
            <a:schemeClr val="accent1"/>
          </a:effectRef>
          <a:fontRef idx="minor">
            <a:schemeClr val="tx1"/>
          </a:fontRef>
        </p:style>
      </p:cxnSp>
      <p:sp>
        <p:nvSpPr>
          <p:cNvPr id="19" name="Flowchart: Process 18">
            <a:extLst>
              <a:ext uri="{FF2B5EF4-FFF2-40B4-BE49-F238E27FC236}">
                <a16:creationId xmlns:a16="http://schemas.microsoft.com/office/drawing/2014/main" id="{32B6C07D-BD3D-3B15-8D15-C3503B6C33E1}"/>
              </a:ext>
            </a:extLst>
          </p:cNvPr>
          <p:cNvSpPr/>
          <p:nvPr/>
        </p:nvSpPr>
        <p:spPr>
          <a:xfrm>
            <a:off x="6716684" y="1403350"/>
            <a:ext cx="5081847" cy="5089515"/>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B5CE4C8-BDC0-E272-34BA-4671987D318F}"/>
              </a:ext>
            </a:extLst>
          </p:cNvPr>
          <p:cNvSpPr txBox="1"/>
          <p:nvPr/>
        </p:nvSpPr>
        <p:spPr>
          <a:xfrm>
            <a:off x="676150" y="1584582"/>
            <a:ext cx="5641536" cy="1077218"/>
          </a:xfrm>
          <a:prstGeom prst="rect">
            <a:avLst/>
          </a:prstGeom>
          <a:noFill/>
          <a:ln>
            <a:noFill/>
          </a:ln>
        </p:spPr>
        <p:txBody>
          <a:bodyPr wrap="square" rtlCol="0">
            <a:spAutoFit/>
          </a:bodyPr>
          <a:lstStyle/>
          <a:p>
            <a:pPr algn="ctr">
              <a:spcAft>
                <a:spcPts val="1200"/>
              </a:spcAft>
            </a:pPr>
            <a:r>
              <a:rPr lang="en-US" sz="3600" b="1" dirty="0">
                <a:solidFill>
                  <a:srgbClr val="990033"/>
                </a:solidFill>
              </a:rPr>
              <a:t>FACTORS:</a:t>
            </a:r>
          </a:p>
          <a:p>
            <a:pPr algn="ctr">
              <a:spcAft>
                <a:spcPts val="1200"/>
              </a:spcAft>
            </a:pPr>
            <a:r>
              <a:rPr lang="en-US" i="1" dirty="0">
                <a:solidFill>
                  <a:srgbClr val="990033"/>
                </a:solidFill>
              </a:rPr>
              <a:t>Based on physicochemical tests</a:t>
            </a:r>
          </a:p>
        </p:txBody>
      </p:sp>
      <p:sp>
        <p:nvSpPr>
          <p:cNvPr id="14" name="TextBox 13">
            <a:extLst>
              <a:ext uri="{FF2B5EF4-FFF2-40B4-BE49-F238E27FC236}">
                <a16:creationId xmlns:a16="http://schemas.microsoft.com/office/drawing/2014/main" id="{82A3817F-F864-49C5-0EC2-07E1DEF8D458}"/>
              </a:ext>
            </a:extLst>
          </p:cNvPr>
          <p:cNvSpPr txBox="1"/>
          <p:nvPr/>
        </p:nvSpPr>
        <p:spPr>
          <a:xfrm>
            <a:off x="3450852" y="2845932"/>
            <a:ext cx="3306415" cy="3406061"/>
          </a:xfrm>
          <a:prstGeom prst="rect">
            <a:avLst/>
          </a:prstGeom>
          <a:noFill/>
          <a:ln>
            <a:noFill/>
          </a:ln>
        </p:spPr>
        <p:txBody>
          <a:bodyPr wrap="square" rtlCol="0">
            <a:spAutoFit/>
          </a:bodyPr>
          <a:lstStyle/>
          <a:p>
            <a:pPr marL="350838" indent="-350838">
              <a:spcAft>
                <a:spcPts val="400"/>
              </a:spcAft>
              <a:buFont typeface="Aptos" panose="020B0004020202020204" pitchFamily="34" charset="0"/>
              <a:buChar char="&gt;"/>
            </a:pPr>
            <a:r>
              <a:rPr lang="en-US" sz="2400" dirty="0">
                <a:solidFill>
                  <a:srgbClr val="990033"/>
                </a:solidFill>
              </a:rPr>
              <a:t>Free Sulfur Dioxide</a:t>
            </a:r>
          </a:p>
          <a:p>
            <a:pPr marL="350838" indent="-350838">
              <a:spcAft>
                <a:spcPts val="400"/>
              </a:spcAft>
              <a:buFont typeface="Aptos" panose="020B0004020202020204" pitchFamily="34" charset="0"/>
              <a:buChar char="&gt;"/>
            </a:pPr>
            <a:r>
              <a:rPr lang="en-US" sz="2400" dirty="0">
                <a:solidFill>
                  <a:srgbClr val="990033"/>
                </a:solidFill>
              </a:rPr>
              <a:t>Total Sulfur Dioxide</a:t>
            </a:r>
          </a:p>
          <a:p>
            <a:pPr marL="350838" indent="-350838">
              <a:spcAft>
                <a:spcPts val="400"/>
              </a:spcAft>
              <a:buFont typeface="Aptos" panose="020B0004020202020204" pitchFamily="34" charset="0"/>
              <a:buChar char="&gt;"/>
            </a:pPr>
            <a:r>
              <a:rPr lang="en-US" sz="2400" dirty="0">
                <a:solidFill>
                  <a:srgbClr val="990033"/>
                </a:solidFill>
              </a:rPr>
              <a:t>Density</a:t>
            </a:r>
          </a:p>
          <a:p>
            <a:pPr marL="350838" indent="-350838">
              <a:spcAft>
                <a:spcPts val="400"/>
              </a:spcAft>
              <a:buFont typeface="Aptos" panose="020B0004020202020204" pitchFamily="34" charset="0"/>
              <a:buChar char="&gt;"/>
            </a:pPr>
            <a:r>
              <a:rPr lang="en-US" sz="2400" dirty="0">
                <a:solidFill>
                  <a:srgbClr val="990033"/>
                </a:solidFill>
              </a:rPr>
              <a:t>Chlorides</a:t>
            </a:r>
          </a:p>
          <a:p>
            <a:pPr marL="350838" indent="-350838">
              <a:spcAft>
                <a:spcPts val="400"/>
              </a:spcAft>
              <a:buFont typeface="Aptos" panose="020B0004020202020204" pitchFamily="34" charset="0"/>
              <a:buChar char="&gt;"/>
            </a:pPr>
            <a:r>
              <a:rPr lang="en-US" sz="2400" dirty="0">
                <a:solidFill>
                  <a:srgbClr val="990033"/>
                </a:solidFill>
              </a:rPr>
              <a:t>Citric Acid</a:t>
            </a:r>
          </a:p>
          <a:p>
            <a:pPr marL="350838" indent="-350838">
              <a:spcAft>
                <a:spcPts val="400"/>
              </a:spcAft>
              <a:buFont typeface="Aptos" panose="020B0004020202020204" pitchFamily="34" charset="0"/>
              <a:buChar char="&gt;"/>
            </a:pPr>
            <a:r>
              <a:rPr lang="en-US" sz="2400" dirty="0">
                <a:solidFill>
                  <a:srgbClr val="990033"/>
                </a:solidFill>
              </a:rPr>
              <a:t>Sulphates</a:t>
            </a:r>
          </a:p>
          <a:p>
            <a:pPr marL="350838" indent="-350838">
              <a:spcAft>
                <a:spcPts val="400"/>
              </a:spcAft>
              <a:buFont typeface="Aptos" panose="020B0004020202020204" pitchFamily="34" charset="0"/>
              <a:buChar char="&gt;"/>
            </a:pPr>
            <a:r>
              <a:rPr lang="en-US" sz="2400" dirty="0">
                <a:solidFill>
                  <a:srgbClr val="990033"/>
                </a:solidFill>
              </a:rPr>
              <a:t>Type </a:t>
            </a:r>
          </a:p>
          <a:p>
            <a:pPr marL="350838" indent="-350838">
              <a:spcAft>
                <a:spcPts val="400"/>
              </a:spcAft>
              <a:buFont typeface="Aptos" panose="020B0004020202020204" pitchFamily="34" charset="0"/>
              <a:buChar char="&gt;"/>
            </a:pPr>
            <a:r>
              <a:rPr lang="en-US" sz="2400" dirty="0">
                <a:solidFill>
                  <a:srgbClr val="990033"/>
                </a:solidFill>
              </a:rPr>
              <a:t>Location</a:t>
            </a:r>
          </a:p>
        </p:txBody>
      </p:sp>
      <p:sp>
        <p:nvSpPr>
          <p:cNvPr id="16" name="TextBox 15">
            <a:extLst>
              <a:ext uri="{FF2B5EF4-FFF2-40B4-BE49-F238E27FC236}">
                <a16:creationId xmlns:a16="http://schemas.microsoft.com/office/drawing/2014/main" id="{C6472959-E76E-E066-C7F9-6177FB7E4553}"/>
              </a:ext>
            </a:extLst>
          </p:cNvPr>
          <p:cNvSpPr txBox="1"/>
          <p:nvPr/>
        </p:nvSpPr>
        <p:spPr>
          <a:xfrm>
            <a:off x="676149" y="2844675"/>
            <a:ext cx="4145231" cy="2144177"/>
          </a:xfrm>
          <a:prstGeom prst="rect">
            <a:avLst/>
          </a:prstGeom>
          <a:noFill/>
          <a:ln>
            <a:noFill/>
          </a:ln>
        </p:spPr>
        <p:txBody>
          <a:bodyPr wrap="square" rtlCol="0">
            <a:spAutoFit/>
          </a:bodyPr>
          <a:lstStyle/>
          <a:p>
            <a:pPr marL="346075" indent="-346075">
              <a:spcAft>
                <a:spcPts val="400"/>
              </a:spcAft>
              <a:buFont typeface="Aptos" panose="020B0004020202020204" pitchFamily="34" charset="0"/>
              <a:buChar char="&gt;"/>
            </a:pPr>
            <a:r>
              <a:rPr lang="en-US" sz="2400" b="1" dirty="0">
                <a:solidFill>
                  <a:srgbClr val="990033"/>
                </a:solidFill>
              </a:rPr>
              <a:t>Fixed Acidity</a:t>
            </a:r>
          </a:p>
          <a:p>
            <a:pPr marL="346075" indent="-346075">
              <a:spcAft>
                <a:spcPts val="400"/>
              </a:spcAft>
              <a:buFont typeface="Aptos" panose="020B0004020202020204" pitchFamily="34" charset="0"/>
              <a:buChar char="&gt;"/>
            </a:pPr>
            <a:r>
              <a:rPr lang="en-US" sz="2400" b="1" dirty="0">
                <a:solidFill>
                  <a:srgbClr val="990033"/>
                </a:solidFill>
              </a:rPr>
              <a:t>Volatile Acidity</a:t>
            </a:r>
          </a:p>
          <a:p>
            <a:pPr marL="346075" indent="-346075">
              <a:spcAft>
                <a:spcPts val="400"/>
              </a:spcAft>
              <a:buFont typeface="Aptos" panose="020B0004020202020204" pitchFamily="34" charset="0"/>
              <a:buChar char="&gt;"/>
            </a:pPr>
            <a:r>
              <a:rPr lang="en-US" sz="2400" b="1" dirty="0">
                <a:solidFill>
                  <a:srgbClr val="990033"/>
                </a:solidFill>
              </a:rPr>
              <a:t>pH</a:t>
            </a:r>
          </a:p>
          <a:p>
            <a:pPr marL="346075" indent="-346075">
              <a:spcAft>
                <a:spcPts val="400"/>
              </a:spcAft>
              <a:buFont typeface="Aptos" panose="020B0004020202020204" pitchFamily="34" charset="0"/>
              <a:buChar char="&gt;"/>
            </a:pPr>
            <a:r>
              <a:rPr lang="en-US" sz="2400" b="1" dirty="0">
                <a:solidFill>
                  <a:srgbClr val="990033"/>
                </a:solidFill>
              </a:rPr>
              <a:t>Residual Sugar</a:t>
            </a:r>
          </a:p>
          <a:p>
            <a:pPr marL="346075" indent="-346075">
              <a:spcAft>
                <a:spcPts val="400"/>
              </a:spcAft>
              <a:buFont typeface="Aptos" panose="020B0004020202020204" pitchFamily="34" charset="0"/>
              <a:buChar char="&gt;"/>
            </a:pPr>
            <a:r>
              <a:rPr lang="en-US" sz="2400" b="1" dirty="0">
                <a:solidFill>
                  <a:srgbClr val="990033"/>
                </a:solidFill>
              </a:rPr>
              <a:t>Alcohol</a:t>
            </a:r>
          </a:p>
        </p:txBody>
      </p:sp>
      <p:sp>
        <p:nvSpPr>
          <p:cNvPr id="17" name="TextBox 16">
            <a:extLst>
              <a:ext uri="{FF2B5EF4-FFF2-40B4-BE49-F238E27FC236}">
                <a16:creationId xmlns:a16="http://schemas.microsoft.com/office/drawing/2014/main" id="{B71EF9A8-4176-EDAE-07D3-E309EE943D76}"/>
              </a:ext>
            </a:extLst>
          </p:cNvPr>
          <p:cNvSpPr txBox="1"/>
          <p:nvPr/>
        </p:nvSpPr>
        <p:spPr>
          <a:xfrm>
            <a:off x="7254302" y="1602935"/>
            <a:ext cx="4145231" cy="1354217"/>
          </a:xfrm>
          <a:prstGeom prst="rect">
            <a:avLst/>
          </a:prstGeom>
          <a:noFill/>
          <a:ln>
            <a:noFill/>
          </a:ln>
        </p:spPr>
        <p:txBody>
          <a:bodyPr wrap="square" rtlCol="0">
            <a:spAutoFit/>
          </a:bodyPr>
          <a:lstStyle/>
          <a:p>
            <a:pPr algn="ctr">
              <a:spcAft>
                <a:spcPts val="1200"/>
              </a:spcAft>
            </a:pPr>
            <a:r>
              <a:rPr lang="en-US" sz="3600" b="1" dirty="0">
                <a:solidFill>
                  <a:schemeClr val="bg1"/>
                </a:solidFill>
              </a:rPr>
              <a:t>OUTPUT:</a:t>
            </a:r>
          </a:p>
          <a:p>
            <a:pPr algn="ctr">
              <a:spcAft>
                <a:spcPts val="1200"/>
              </a:spcAft>
            </a:pPr>
            <a:r>
              <a:rPr lang="en-US" i="1" dirty="0">
                <a:solidFill>
                  <a:schemeClr val="bg1"/>
                </a:solidFill>
              </a:rPr>
              <a:t>Sensory data based on median of 3+ wine expert evaluations</a:t>
            </a:r>
          </a:p>
        </p:txBody>
      </p:sp>
      <p:sp>
        <p:nvSpPr>
          <p:cNvPr id="18" name="TextBox 17">
            <a:extLst>
              <a:ext uri="{FF2B5EF4-FFF2-40B4-BE49-F238E27FC236}">
                <a16:creationId xmlns:a16="http://schemas.microsoft.com/office/drawing/2014/main" id="{331B5BCA-715A-3224-8E64-85AB908013E9}"/>
              </a:ext>
            </a:extLst>
          </p:cNvPr>
          <p:cNvSpPr txBox="1"/>
          <p:nvPr/>
        </p:nvSpPr>
        <p:spPr>
          <a:xfrm>
            <a:off x="7115684" y="3429000"/>
            <a:ext cx="4028911" cy="1620957"/>
          </a:xfrm>
          <a:prstGeom prst="rect">
            <a:avLst/>
          </a:prstGeom>
          <a:noFill/>
          <a:ln>
            <a:noFill/>
          </a:ln>
        </p:spPr>
        <p:txBody>
          <a:bodyPr wrap="square" rtlCol="0">
            <a:spAutoFit/>
          </a:bodyPr>
          <a:lstStyle/>
          <a:p>
            <a:pPr algn="ctr">
              <a:spcAft>
                <a:spcPts val="400"/>
              </a:spcAft>
            </a:pPr>
            <a:r>
              <a:rPr lang="en-US" sz="3200" b="1" dirty="0">
                <a:solidFill>
                  <a:schemeClr val="bg1"/>
                </a:solidFill>
              </a:rPr>
              <a:t>Quality </a:t>
            </a:r>
          </a:p>
          <a:p>
            <a:pPr algn="ctr">
              <a:spcAft>
                <a:spcPts val="400"/>
              </a:spcAft>
            </a:pPr>
            <a:r>
              <a:rPr lang="en-US" sz="3200" dirty="0">
                <a:solidFill>
                  <a:schemeClr val="bg1"/>
                </a:solidFill>
              </a:rPr>
              <a:t>score from 0 (worst) to 10 (best)</a:t>
            </a:r>
          </a:p>
        </p:txBody>
      </p:sp>
    </p:spTree>
    <p:extLst>
      <p:ext uri="{BB962C8B-B14F-4D97-AF65-F5344CB8AC3E}">
        <p14:creationId xmlns:p14="http://schemas.microsoft.com/office/powerpoint/2010/main" val="365234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1197E-4F37-FC45-9056-4D5BFF6215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18008B-E873-79D5-433B-DC61EACFD0D3}"/>
              </a:ext>
            </a:extLst>
          </p:cNvPr>
          <p:cNvSpPr>
            <a:spLocks noGrp="1"/>
          </p:cNvSpPr>
          <p:nvPr>
            <p:ph type="title"/>
          </p:nvPr>
        </p:nvSpPr>
        <p:spPr>
          <a:xfrm>
            <a:off x="522317" y="531380"/>
            <a:ext cx="10515600" cy="964911"/>
          </a:xfrm>
        </p:spPr>
        <p:txBody>
          <a:bodyPr>
            <a:normAutofit/>
          </a:bodyPr>
          <a:lstStyle/>
          <a:p>
            <a:r>
              <a:rPr lang="en-US" sz="5400" b="1" dirty="0">
                <a:solidFill>
                  <a:srgbClr val="990033"/>
                </a:solidFill>
              </a:rPr>
              <a:t>DATA PROCESSING</a:t>
            </a:r>
          </a:p>
        </p:txBody>
      </p:sp>
      <p:sp>
        <p:nvSpPr>
          <p:cNvPr id="3" name="Rectangle 2">
            <a:extLst>
              <a:ext uri="{FF2B5EF4-FFF2-40B4-BE49-F238E27FC236}">
                <a16:creationId xmlns:a16="http://schemas.microsoft.com/office/drawing/2014/main" id="{2FF9ADB6-2351-DEE5-4F7B-1354DCA3BC32}"/>
              </a:ext>
            </a:extLst>
          </p:cNvPr>
          <p:cNvSpPr/>
          <p:nvPr/>
        </p:nvSpPr>
        <p:spPr>
          <a:xfrm>
            <a:off x="393469" y="365125"/>
            <a:ext cx="11405062" cy="6127750"/>
          </a:xfrm>
          <a:prstGeom prst="rect">
            <a:avLst/>
          </a:prstGeom>
          <a:noFill/>
          <a:ln>
            <a:solidFill>
              <a:srgbClr val="9900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663300"/>
              </a:solidFill>
            </a:endParaRPr>
          </a:p>
        </p:txBody>
      </p:sp>
      <p:cxnSp>
        <p:nvCxnSpPr>
          <p:cNvPr id="4" name="Straight Connector 3">
            <a:extLst>
              <a:ext uri="{FF2B5EF4-FFF2-40B4-BE49-F238E27FC236}">
                <a16:creationId xmlns:a16="http://schemas.microsoft.com/office/drawing/2014/main" id="{69522F87-D033-6D29-88CE-FA1A7516D81C}"/>
              </a:ext>
            </a:extLst>
          </p:cNvPr>
          <p:cNvCxnSpPr>
            <a:cxnSpLocks/>
          </p:cNvCxnSpPr>
          <p:nvPr/>
        </p:nvCxnSpPr>
        <p:spPr>
          <a:xfrm>
            <a:off x="676151" y="1413164"/>
            <a:ext cx="1083969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Flowchart: Process 4">
            <a:extLst>
              <a:ext uri="{FF2B5EF4-FFF2-40B4-BE49-F238E27FC236}">
                <a16:creationId xmlns:a16="http://schemas.microsoft.com/office/drawing/2014/main" id="{64B06319-23A8-D5AD-8B2F-F348CE78C087}"/>
              </a:ext>
            </a:extLst>
          </p:cNvPr>
          <p:cNvSpPr/>
          <p:nvPr/>
        </p:nvSpPr>
        <p:spPr>
          <a:xfrm>
            <a:off x="676151" y="2859578"/>
            <a:ext cx="2316431" cy="1529542"/>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 up data by removing or replacing missing data</a:t>
            </a:r>
          </a:p>
        </p:txBody>
      </p:sp>
      <p:sp>
        <p:nvSpPr>
          <p:cNvPr id="8" name="Flowchart: Process 7">
            <a:extLst>
              <a:ext uri="{FF2B5EF4-FFF2-40B4-BE49-F238E27FC236}">
                <a16:creationId xmlns:a16="http://schemas.microsoft.com/office/drawing/2014/main" id="{2C796ECE-05D6-4F11-6B59-B306B804153A}"/>
              </a:ext>
            </a:extLst>
          </p:cNvPr>
          <p:cNvSpPr/>
          <p:nvPr/>
        </p:nvSpPr>
        <p:spPr>
          <a:xfrm>
            <a:off x="9199418" y="2859578"/>
            <a:ext cx="2316431" cy="1529542"/>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Explore various models to best predict “quality”</a:t>
            </a:r>
          </a:p>
        </p:txBody>
      </p:sp>
      <p:sp>
        <p:nvSpPr>
          <p:cNvPr id="9" name="Arrow: Right 8">
            <a:extLst>
              <a:ext uri="{FF2B5EF4-FFF2-40B4-BE49-F238E27FC236}">
                <a16:creationId xmlns:a16="http://schemas.microsoft.com/office/drawing/2014/main" id="{4C75534D-D63D-D9B0-FB10-EC50416C04F5}"/>
              </a:ext>
            </a:extLst>
          </p:cNvPr>
          <p:cNvSpPr/>
          <p:nvPr/>
        </p:nvSpPr>
        <p:spPr>
          <a:xfrm>
            <a:off x="2992582" y="3429000"/>
            <a:ext cx="524658" cy="314632"/>
          </a:xfrm>
          <a:prstGeom prst="rightArrow">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AE7FAAB-25C3-7015-6354-6174CAD5CBDE}"/>
              </a:ext>
            </a:extLst>
          </p:cNvPr>
          <p:cNvGrpSpPr/>
          <p:nvPr/>
        </p:nvGrpSpPr>
        <p:grpSpPr>
          <a:xfrm>
            <a:off x="3517240" y="2859578"/>
            <a:ext cx="2841089" cy="1529542"/>
            <a:chOff x="3517240" y="2859578"/>
            <a:chExt cx="2841089" cy="1529542"/>
          </a:xfrm>
        </p:grpSpPr>
        <p:sp>
          <p:nvSpPr>
            <p:cNvPr id="7" name="Flowchart: Process 6">
              <a:extLst>
                <a:ext uri="{FF2B5EF4-FFF2-40B4-BE49-F238E27FC236}">
                  <a16:creationId xmlns:a16="http://schemas.microsoft.com/office/drawing/2014/main" id="{64FFDD7B-B1FA-3A31-96B7-17F3F9CF36ED}"/>
                </a:ext>
              </a:extLst>
            </p:cNvPr>
            <p:cNvSpPr/>
            <p:nvPr/>
          </p:nvSpPr>
          <p:spPr>
            <a:xfrm>
              <a:off x="3517240" y="2859578"/>
              <a:ext cx="2316431" cy="1529542"/>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Visualize and quantify correlations with “quality”</a:t>
              </a:r>
            </a:p>
          </p:txBody>
        </p:sp>
        <p:sp>
          <p:nvSpPr>
            <p:cNvPr id="10" name="Arrow: Right 9">
              <a:extLst>
                <a:ext uri="{FF2B5EF4-FFF2-40B4-BE49-F238E27FC236}">
                  <a16:creationId xmlns:a16="http://schemas.microsoft.com/office/drawing/2014/main" id="{9402CD3C-8F38-F24E-BA5D-164057BE2A3A}"/>
                </a:ext>
              </a:extLst>
            </p:cNvPr>
            <p:cNvSpPr/>
            <p:nvPr/>
          </p:nvSpPr>
          <p:spPr>
            <a:xfrm>
              <a:off x="5833671" y="3431458"/>
              <a:ext cx="524658" cy="314632"/>
            </a:xfrm>
            <a:prstGeom prst="rightArrow">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A7C2C4CE-166E-115F-FA42-6E60860E8894}"/>
              </a:ext>
            </a:extLst>
          </p:cNvPr>
          <p:cNvGrpSpPr/>
          <p:nvPr/>
        </p:nvGrpSpPr>
        <p:grpSpPr>
          <a:xfrm>
            <a:off x="6358329" y="2859578"/>
            <a:ext cx="2841089" cy="1529542"/>
            <a:chOff x="6358329" y="2859578"/>
            <a:chExt cx="2841089" cy="1529542"/>
          </a:xfrm>
        </p:grpSpPr>
        <p:sp>
          <p:nvSpPr>
            <p:cNvPr id="6" name="Flowchart: Process 5">
              <a:extLst>
                <a:ext uri="{FF2B5EF4-FFF2-40B4-BE49-F238E27FC236}">
                  <a16:creationId xmlns:a16="http://schemas.microsoft.com/office/drawing/2014/main" id="{F28ECE52-DB0E-5B57-EC50-7F220C4AA686}"/>
                </a:ext>
              </a:extLst>
            </p:cNvPr>
            <p:cNvSpPr/>
            <p:nvPr/>
          </p:nvSpPr>
          <p:spPr>
            <a:xfrm>
              <a:off x="6358329" y="2859578"/>
              <a:ext cx="2316431" cy="1529542"/>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Identify top features</a:t>
              </a:r>
            </a:p>
          </p:txBody>
        </p:sp>
        <p:sp>
          <p:nvSpPr>
            <p:cNvPr id="11" name="Arrow: Right 10">
              <a:extLst>
                <a:ext uri="{FF2B5EF4-FFF2-40B4-BE49-F238E27FC236}">
                  <a16:creationId xmlns:a16="http://schemas.microsoft.com/office/drawing/2014/main" id="{4DDF0C68-9418-38EE-660A-CDDBEFFF1B10}"/>
                </a:ext>
              </a:extLst>
            </p:cNvPr>
            <p:cNvSpPr/>
            <p:nvPr/>
          </p:nvSpPr>
          <p:spPr>
            <a:xfrm>
              <a:off x="8674760" y="3467033"/>
              <a:ext cx="524658" cy="314632"/>
            </a:xfrm>
            <a:prstGeom prst="rightArrow">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a:extLst>
              <a:ext uri="{FF2B5EF4-FFF2-40B4-BE49-F238E27FC236}">
                <a16:creationId xmlns:a16="http://schemas.microsoft.com/office/drawing/2014/main" id="{45DA485E-A486-EA74-C35C-2A1016BE3B3F}"/>
              </a:ext>
            </a:extLst>
          </p:cNvPr>
          <p:cNvCxnSpPr>
            <a:cxnSpLocks/>
          </p:cNvCxnSpPr>
          <p:nvPr/>
        </p:nvCxnSpPr>
        <p:spPr>
          <a:xfrm>
            <a:off x="676656" y="1417320"/>
            <a:ext cx="10839699" cy="0"/>
          </a:xfrm>
          <a:prstGeom prst="line">
            <a:avLst/>
          </a:prstGeom>
          <a:ln>
            <a:solidFill>
              <a:srgbClr val="99003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279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1197E-4F37-FC45-9056-4D5BFF6215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18008B-E873-79D5-433B-DC61EACFD0D3}"/>
              </a:ext>
            </a:extLst>
          </p:cNvPr>
          <p:cNvSpPr>
            <a:spLocks noGrp="1"/>
          </p:cNvSpPr>
          <p:nvPr>
            <p:ph type="title"/>
          </p:nvPr>
        </p:nvSpPr>
        <p:spPr>
          <a:xfrm>
            <a:off x="838200" y="531380"/>
            <a:ext cx="10515600" cy="964911"/>
          </a:xfrm>
        </p:spPr>
        <p:txBody>
          <a:bodyPr>
            <a:normAutofit/>
          </a:bodyPr>
          <a:lstStyle/>
          <a:p>
            <a:pPr algn="ctr"/>
            <a:r>
              <a:rPr lang="en-US" sz="5400" b="1" dirty="0">
                <a:solidFill>
                  <a:srgbClr val="990033"/>
                </a:solidFill>
              </a:rPr>
              <a:t>Alcohol vs Quality</a:t>
            </a:r>
          </a:p>
        </p:txBody>
      </p:sp>
      <p:sp>
        <p:nvSpPr>
          <p:cNvPr id="3" name="Rectangle 2">
            <a:extLst>
              <a:ext uri="{FF2B5EF4-FFF2-40B4-BE49-F238E27FC236}">
                <a16:creationId xmlns:a16="http://schemas.microsoft.com/office/drawing/2014/main" id="{2FF9ADB6-2351-DEE5-4F7B-1354DCA3BC32}"/>
              </a:ext>
            </a:extLst>
          </p:cNvPr>
          <p:cNvSpPr/>
          <p:nvPr/>
        </p:nvSpPr>
        <p:spPr>
          <a:xfrm>
            <a:off x="393469" y="365125"/>
            <a:ext cx="11405062" cy="6127750"/>
          </a:xfrm>
          <a:prstGeom prst="rect">
            <a:avLst/>
          </a:prstGeom>
          <a:noFill/>
          <a:ln>
            <a:solidFill>
              <a:srgbClr val="9900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663300"/>
              </a:solidFill>
            </a:endParaRPr>
          </a:p>
        </p:txBody>
      </p:sp>
      <p:pic>
        <p:nvPicPr>
          <p:cNvPr id="14" name="Picture 13" descr="A chart of alcohol by quality&#10;&#10;Description automatically generated">
            <a:extLst>
              <a:ext uri="{FF2B5EF4-FFF2-40B4-BE49-F238E27FC236}">
                <a16:creationId xmlns:a16="http://schemas.microsoft.com/office/drawing/2014/main" id="{8B225B65-A44B-D45C-1208-056DC69E5115}"/>
              </a:ext>
            </a:extLst>
          </p:cNvPr>
          <p:cNvPicPr>
            <a:picLocks noChangeAspect="1"/>
          </p:cNvPicPr>
          <p:nvPr/>
        </p:nvPicPr>
        <p:blipFill>
          <a:blip r:embed="rId3"/>
          <a:srcRect t="8615"/>
          <a:stretch/>
        </p:blipFill>
        <p:spPr>
          <a:xfrm>
            <a:off x="2667000" y="1444183"/>
            <a:ext cx="6858000" cy="3873035"/>
          </a:xfrm>
          <a:prstGeom prst="rect">
            <a:avLst/>
          </a:prstGeom>
        </p:spPr>
      </p:pic>
      <p:sp>
        <p:nvSpPr>
          <p:cNvPr id="16" name="TextBox 15">
            <a:extLst>
              <a:ext uri="{FF2B5EF4-FFF2-40B4-BE49-F238E27FC236}">
                <a16:creationId xmlns:a16="http://schemas.microsoft.com/office/drawing/2014/main" id="{68BE6EF7-7A84-DED5-D022-D1122828CAAE}"/>
              </a:ext>
            </a:extLst>
          </p:cNvPr>
          <p:cNvSpPr txBox="1"/>
          <p:nvPr/>
        </p:nvSpPr>
        <p:spPr>
          <a:xfrm>
            <a:off x="2667000" y="5537198"/>
            <a:ext cx="6858000" cy="646331"/>
          </a:xfrm>
          <a:prstGeom prst="rect">
            <a:avLst/>
          </a:prstGeom>
          <a:solidFill>
            <a:srgbClr val="990033"/>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i="1" dirty="0">
                <a:solidFill>
                  <a:srgbClr val="FEFAE0"/>
                </a:solidFill>
              </a:rPr>
              <a:t>Note:</a:t>
            </a:r>
            <a:r>
              <a:rPr lang="en-US" i="1" dirty="0">
                <a:solidFill>
                  <a:srgbClr val="FEFAE0"/>
                </a:solidFill>
              </a:rPr>
              <a:t> Higher levels of quality associated with higher values of alcohol</a:t>
            </a:r>
          </a:p>
        </p:txBody>
      </p:sp>
    </p:spTree>
    <p:extLst>
      <p:ext uri="{BB962C8B-B14F-4D97-AF65-F5344CB8AC3E}">
        <p14:creationId xmlns:p14="http://schemas.microsoft.com/office/powerpoint/2010/main" val="218988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1197E-4F37-FC45-9056-4D5BFF6215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18008B-E873-79D5-433B-DC61EACFD0D3}"/>
              </a:ext>
            </a:extLst>
          </p:cNvPr>
          <p:cNvSpPr>
            <a:spLocks noGrp="1"/>
          </p:cNvSpPr>
          <p:nvPr>
            <p:ph type="title"/>
          </p:nvPr>
        </p:nvSpPr>
        <p:spPr>
          <a:xfrm>
            <a:off x="838200" y="531380"/>
            <a:ext cx="10515600" cy="964911"/>
          </a:xfrm>
        </p:spPr>
        <p:txBody>
          <a:bodyPr>
            <a:normAutofit/>
          </a:bodyPr>
          <a:lstStyle/>
          <a:p>
            <a:pPr algn="ctr"/>
            <a:r>
              <a:rPr lang="en-US" sz="5400" b="1" dirty="0">
                <a:solidFill>
                  <a:srgbClr val="990033"/>
                </a:solidFill>
              </a:rPr>
              <a:t>Density vs Quality</a:t>
            </a:r>
          </a:p>
        </p:txBody>
      </p:sp>
      <p:sp>
        <p:nvSpPr>
          <p:cNvPr id="3" name="Rectangle 2">
            <a:extLst>
              <a:ext uri="{FF2B5EF4-FFF2-40B4-BE49-F238E27FC236}">
                <a16:creationId xmlns:a16="http://schemas.microsoft.com/office/drawing/2014/main" id="{2FF9ADB6-2351-DEE5-4F7B-1354DCA3BC32}"/>
              </a:ext>
            </a:extLst>
          </p:cNvPr>
          <p:cNvSpPr/>
          <p:nvPr/>
        </p:nvSpPr>
        <p:spPr>
          <a:xfrm>
            <a:off x="393469" y="365125"/>
            <a:ext cx="11405062" cy="6127750"/>
          </a:xfrm>
          <a:prstGeom prst="rect">
            <a:avLst/>
          </a:prstGeom>
          <a:noFill/>
          <a:ln>
            <a:solidFill>
              <a:srgbClr val="9900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663300"/>
              </a:solidFill>
            </a:endParaRPr>
          </a:p>
        </p:txBody>
      </p:sp>
      <p:pic>
        <p:nvPicPr>
          <p:cNvPr id="5" name="Picture 4">
            <a:extLst>
              <a:ext uri="{FF2B5EF4-FFF2-40B4-BE49-F238E27FC236}">
                <a16:creationId xmlns:a16="http://schemas.microsoft.com/office/drawing/2014/main" id="{5A940AB9-75EF-18D4-782D-5555201C9BC0}"/>
              </a:ext>
            </a:extLst>
          </p:cNvPr>
          <p:cNvPicPr>
            <a:picLocks noChangeAspect="1"/>
          </p:cNvPicPr>
          <p:nvPr/>
        </p:nvPicPr>
        <p:blipFill>
          <a:blip r:embed="rId2"/>
          <a:srcRect t="7705"/>
          <a:stretch/>
        </p:blipFill>
        <p:spPr>
          <a:xfrm>
            <a:off x="2667000" y="1462756"/>
            <a:ext cx="6858000" cy="3911613"/>
          </a:xfrm>
          <a:prstGeom prst="rect">
            <a:avLst/>
          </a:prstGeom>
        </p:spPr>
      </p:pic>
      <p:sp>
        <p:nvSpPr>
          <p:cNvPr id="6" name="TextBox 5">
            <a:extLst>
              <a:ext uri="{FF2B5EF4-FFF2-40B4-BE49-F238E27FC236}">
                <a16:creationId xmlns:a16="http://schemas.microsoft.com/office/drawing/2014/main" id="{A7DF8548-7383-5A51-83A8-F001F93F114B}"/>
              </a:ext>
            </a:extLst>
          </p:cNvPr>
          <p:cNvSpPr txBox="1"/>
          <p:nvPr/>
        </p:nvSpPr>
        <p:spPr>
          <a:xfrm>
            <a:off x="2667000" y="5537198"/>
            <a:ext cx="6858000" cy="646331"/>
          </a:xfrm>
          <a:prstGeom prst="rect">
            <a:avLst/>
          </a:prstGeom>
          <a:solidFill>
            <a:srgbClr val="990033"/>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i="1" dirty="0">
                <a:solidFill>
                  <a:srgbClr val="FEFAE0"/>
                </a:solidFill>
              </a:rPr>
              <a:t>Note:</a:t>
            </a:r>
            <a:r>
              <a:rPr lang="en-US" i="1" dirty="0">
                <a:solidFill>
                  <a:srgbClr val="FEFAE0"/>
                </a:solidFill>
              </a:rPr>
              <a:t> Higher levels of quality associated with lower values of density</a:t>
            </a:r>
          </a:p>
        </p:txBody>
      </p:sp>
    </p:spTree>
    <p:extLst>
      <p:ext uri="{BB962C8B-B14F-4D97-AF65-F5344CB8AC3E}">
        <p14:creationId xmlns:p14="http://schemas.microsoft.com/office/powerpoint/2010/main" val="353166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1197E-4F37-FC45-9056-4D5BFF6215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18008B-E873-79D5-433B-DC61EACFD0D3}"/>
              </a:ext>
            </a:extLst>
          </p:cNvPr>
          <p:cNvSpPr>
            <a:spLocks noGrp="1"/>
          </p:cNvSpPr>
          <p:nvPr>
            <p:ph type="title"/>
          </p:nvPr>
        </p:nvSpPr>
        <p:spPr>
          <a:xfrm>
            <a:off x="838200" y="531380"/>
            <a:ext cx="10515600" cy="964911"/>
          </a:xfrm>
        </p:spPr>
        <p:txBody>
          <a:bodyPr>
            <a:normAutofit/>
          </a:bodyPr>
          <a:lstStyle/>
          <a:p>
            <a:pPr algn="ctr"/>
            <a:r>
              <a:rPr lang="en-US" sz="5400" b="1" dirty="0">
                <a:solidFill>
                  <a:srgbClr val="990033"/>
                </a:solidFill>
              </a:rPr>
              <a:t>Volatile Acidity vs Quality</a:t>
            </a:r>
          </a:p>
        </p:txBody>
      </p:sp>
      <p:sp>
        <p:nvSpPr>
          <p:cNvPr id="3" name="Rectangle 2">
            <a:extLst>
              <a:ext uri="{FF2B5EF4-FFF2-40B4-BE49-F238E27FC236}">
                <a16:creationId xmlns:a16="http://schemas.microsoft.com/office/drawing/2014/main" id="{2FF9ADB6-2351-DEE5-4F7B-1354DCA3BC32}"/>
              </a:ext>
            </a:extLst>
          </p:cNvPr>
          <p:cNvSpPr/>
          <p:nvPr/>
        </p:nvSpPr>
        <p:spPr>
          <a:xfrm>
            <a:off x="393469" y="365125"/>
            <a:ext cx="11405062" cy="6127750"/>
          </a:xfrm>
          <a:prstGeom prst="rect">
            <a:avLst/>
          </a:prstGeom>
          <a:noFill/>
          <a:ln>
            <a:solidFill>
              <a:srgbClr val="9900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663300"/>
              </a:solidFill>
            </a:endParaRPr>
          </a:p>
        </p:txBody>
      </p:sp>
      <p:pic>
        <p:nvPicPr>
          <p:cNvPr id="6" name="Picture 5" descr="A graph of different colored squares&#10;&#10;Description automatically generated">
            <a:extLst>
              <a:ext uri="{FF2B5EF4-FFF2-40B4-BE49-F238E27FC236}">
                <a16:creationId xmlns:a16="http://schemas.microsoft.com/office/drawing/2014/main" id="{4B6C4B01-DA73-8B8B-6B03-CE6C5ED9445A}"/>
              </a:ext>
            </a:extLst>
          </p:cNvPr>
          <p:cNvPicPr>
            <a:picLocks noChangeAspect="1"/>
          </p:cNvPicPr>
          <p:nvPr/>
        </p:nvPicPr>
        <p:blipFill>
          <a:blip r:embed="rId2"/>
          <a:srcRect t="8615"/>
          <a:stretch/>
        </p:blipFill>
        <p:spPr>
          <a:xfrm>
            <a:off x="2709815" y="1496291"/>
            <a:ext cx="6772370" cy="3824676"/>
          </a:xfrm>
          <a:prstGeom prst="rect">
            <a:avLst/>
          </a:prstGeom>
        </p:spPr>
      </p:pic>
      <p:sp>
        <p:nvSpPr>
          <p:cNvPr id="5" name="TextBox 4">
            <a:extLst>
              <a:ext uri="{FF2B5EF4-FFF2-40B4-BE49-F238E27FC236}">
                <a16:creationId xmlns:a16="http://schemas.microsoft.com/office/drawing/2014/main" id="{91F7D59D-C2A1-7B7F-C4F7-DF6C72813BD3}"/>
              </a:ext>
            </a:extLst>
          </p:cNvPr>
          <p:cNvSpPr txBox="1"/>
          <p:nvPr/>
        </p:nvSpPr>
        <p:spPr>
          <a:xfrm>
            <a:off x="2667000" y="5537198"/>
            <a:ext cx="6858000" cy="646331"/>
          </a:xfrm>
          <a:prstGeom prst="rect">
            <a:avLst/>
          </a:prstGeom>
          <a:solidFill>
            <a:srgbClr val="990033"/>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i="1" dirty="0">
                <a:solidFill>
                  <a:srgbClr val="FEFAE0"/>
                </a:solidFill>
              </a:rPr>
              <a:t>Note:</a:t>
            </a:r>
            <a:r>
              <a:rPr lang="en-US" i="1" dirty="0">
                <a:solidFill>
                  <a:srgbClr val="FEFAE0"/>
                </a:solidFill>
              </a:rPr>
              <a:t> Higher levels of quality associated with lower values of volatile acidity</a:t>
            </a:r>
          </a:p>
        </p:txBody>
      </p:sp>
    </p:spTree>
    <p:extLst>
      <p:ext uri="{BB962C8B-B14F-4D97-AF65-F5344CB8AC3E}">
        <p14:creationId xmlns:p14="http://schemas.microsoft.com/office/powerpoint/2010/main" val="105619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1197E-4F37-FC45-9056-4D5BFF6215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18008B-E873-79D5-433B-DC61EACFD0D3}"/>
              </a:ext>
            </a:extLst>
          </p:cNvPr>
          <p:cNvSpPr>
            <a:spLocks noGrp="1"/>
          </p:cNvSpPr>
          <p:nvPr>
            <p:ph type="title"/>
          </p:nvPr>
        </p:nvSpPr>
        <p:spPr>
          <a:xfrm>
            <a:off x="522317" y="531380"/>
            <a:ext cx="10515600" cy="964911"/>
          </a:xfrm>
        </p:spPr>
        <p:txBody>
          <a:bodyPr>
            <a:normAutofit/>
          </a:bodyPr>
          <a:lstStyle/>
          <a:p>
            <a:pPr algn="ctr"/>
            <a:r>
              <a:rPr lang="en-US" sz="5400" b="1" dirty="0">
                <a:solidFill>
                  <a:srgbClr val="990033"/>
                </a:solidFill>
              </a:rPr>
              <a:t>Quantitative Comparison</a:t>
            </a:r>
          </a:p>
        </p:txBody>
      </p:sp>
      <p:sp>
        <p:nvSpPr>
          <p:cNvPr id="3" name="Rectangle 2">
            <a:extLst>
              <a:ext uri="{FF2B5EF4-FFF2-40B4-BE49-F238E27FC236}">
                <a16:creationId xmlns:a16="http://schemas.microsoft.com/office/drawing/2014/main" id="{2FF9ADB6-2351-DEE5-4F7B-1354DCA3BC32}"/>
              </a:ext>
            </a:extLst>
          </p:cNvPr>
          <p:cNvSpPr/>
          <p:nvPr/>
        </p:nvSpPr>
        <p:spPr>
          <a:xfrm>
            <a:off x="393469" y="365125"/>
            <a:ext cx="11405062" cy="6127750"/>
          </a:xfrm>
          <a:prstGeom prst="rect">
            <a:avLst/>
          </a:prstGeom>
          <a:noFill/>
          <a:ln>
            <a:solidFill>
              <a:srgbClr val="9900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663300"/>
              </a:solidFill>
            </a:endParaRPr>
          </a:p>
        </p:txBody>
      </p:sp>
      <p:graphicFrame>
        <p:nvGraphicFramePr>
          <p:cNvPr id="6" name="Table 5">
            <a:extLst>
              <a:ext uri="{FF2B5EF4-FFF2-40B4-BE49-F238E27FC236}">
                <a16:creationId xmlns:a16="http://schemas.microsoft.com/office/drawing/2014/main" id="{463A90D5-7E09-7FE4-400B-D3DD35BA6C80}"/>
              </a:ext>
            </a:extLst>
          </p:cNvPr>
          <p:cNvGraphicFramePr>
            <a:graphicFrameLocks noGrp="1"/>
          </p:cNvGraphicFramePr>
          <p:nvPr>
            <p:extLst>
              <p:ext uri="{D42A27DB-BD31-4B8C-83A1-F6EECF244321}">
                <p14:modId xmlns:p14="http://schemas.microsoft.com/office/powerpoint/2010/main" val="955697025"/>
              </p:ext>
            </p:extLst>
          </p:nvPr>
        </p:nvGraphicFramePr>
        <p:xfrm>
          <a:off x="1699030" y="1662546"/>
          <a:ext cx="8793940" cy="4354831"/>
        </p:xfrm>
        <a:graphic>
          <a:graphicData uri="http://schemas.openxmlformats.org/drawingml/2006/table">
            <a:tbl>
              <a:tblPr firstRow="1" bandRow="1">
                <a:tableStyleId>{5C22544A-7EE6-4342-B048-85BDC9FD1C3A}</a:tableStyleId>
              </a:tblPr>
              <a:tblGrid>
                <a:gridCol w="4396970">
                  <a:extLst>
                    <a:ext uri="{9D8B030D-6E8A-4147-A177-3AD203B41FA5}">
                      <a16:colId xmlns:a16="http://schemas.microsoft.com/office/drawing/2014/main" val="2959390731"/>
                    </a:ext>
                  </a:extLst>
                </a:gridCol>
                <a:gridCol w="4396970">
                  <a:extLst>
                    <a:ext uri="{9D8B030D-6E8A-4147-A177-3AD203B41FA5}">
                      <a16:colId xmlns:a16="http://schemas.microsoft.com/office/drawing/2014/main" val="755942215"/>
                    </a:ext>
                  </a:extLst>
                </a:gridCol>
              </a:tblGrid>
              <a:tr h="997416">
                <a:tc>
                  <a:txBody>
                    <a:bodyPr/>
                    <a:lstStyle/>
                    <a:p>
                      <a:pPr algn="ctr"/>
                      <a:r>
                        <a:rPr lang="en-US" sz="2800" dirty="0"/>
                        <a:t>Variable</a:t>
                      </a:r>
                    </a:p>
                  </a:txBody>
                  <a:tcPr anchor="ctr">
                    <a:lnB w="12700" cap="flat" cmpd="sng" algn="ctr">
                      <a:solidFill>
                        <a:srgbClr val="990033"/>
                      </a:solidFill>
                      <a:prstDash val="solid"/>
                      <a:round/>
                      <a:headEnd type="none" w="med" len="med"/>
                      <a:tailEnd type="none" w="med" len="med"/>
                    </a:lnB>
                    <a:solidFill>
                      <a:srgbClr val="990033"/>
                    </a:solidFill>
                  </a:tcPr>
                </a:tc>
                <a:tc>
                  <a:txBody>
                    <a:bodyPr/>
                    <a:lstStyle/>
                    <a:p>
                      <a:pPr algn="ctr"/>
                      <a:r>
                        <a:rPr lang="en-US" sz="2800" dirty="0"/>
                        <a:t>Correlation with Quality</a:t>
                      </a:r>
                    </a:p>
                  </a:txBody>
                  <a:tcPr anchor="ctr">
                    <a:lnB w="12700" cap="flat" cmpd="sng" algn="ctr">
                      <a:solidFill>
                        <a:srgbClr val="990033"/>
                      </a:solidFill>
                      <a:prstDash val="solid"/>
                      <a:round/>
                      <a:headEnd type="none" w="med" len="med"/>
                      <a:tailEnd type="none" w="med" len="med"/>
                    </a:lnB>
                    <a:solidFill>
                      <a:srgbClr val="990033"/>
                    </a:solidFill>
                  </a:tcPr>
                </a:tc>
                <a:extLst>
                  <a:ext uri="{0D108BD9-81ED-4DB2-BD59-A6C34878D82A}">
                    <a16:rowId xmlns:a16="http://schemas.microsoft.com/office/drawing/2014/main" val="3509167607"/>
                  </a:ext>
                </a:extLst>
              </a:tr>
              <a:tr h="671483">
                <a:tc>
                  <a:txBody>
                    <a:bodyPr/>
                    <a:lstStyle/>
                    <a:p>
                      <a:pPr algn="ctr"/>
                      <a:r>
                        <a:rPr lang="en-US" sz="2200" b="1" dirty="0"/>
                        <a:t>ALCOHOL</a:t>
                      </a:r>
                    </a:p>
                  </a:txBody>
                  <a:tcPr anchor="ctr">
                    <a:lnL w="12700" cap="flat" cmpd="sng" algn="ctr">
                      <a:solidFill>
                        <a:srgbClr val="990033"/>
                      </a:solidFill>
                      <a:prstDash val="solid"/>
                      <a:round/>
                      <a:headEnd type="none" w="med" len="med"/>
                      <a:tailEnd type="none" w="med" len="med"/>
                    </a:lnL>
                    <a:lnT w="12700" cap="flat" cmpd="sng" algn="ctr">
                      <a:solidFill>
                        <a:srgbClr val="990033"/>
                      </a:solidFill>
                      <a:prstDash val="solid"/>
                      <a:round/>
                      <a:headEnd type="none" w="med" len="med"/>
                      <a:tailEnd type="none" w="med" len="med"/>
                    </a:lnT>
                  </a:tcPr>
                </a:tc>
                <a:tc>
                  <a:txBody>
                    <a:bodyPr/>
                    <a:lstStyle/>
                    <a:p>
                      <a:pPr algn="ctr"/>
                      <a:r>
                        <a:rPr lang="en-US" sz="2200" dirty="0"/>
                        <a:t>0.44</a:t>
                      </a:r>
                    </a:p>
                  </a:txBody>
                  <a:tcPr anchor="ctr">
                    <a:lnR w="12700" cap="flat" cmpd="sng" algn="ctr">
                      <a:solidFill>
                        <a:srgbClr val="990033"/>
                      </a:solidFill>
                      <a:prstDash val="solid"/>
                      <a:round/>
                      <a:headEnd type="none" w="med" len="med"/>
                      <a:tailEnd type="none" w="med" len="med"/>
                    </a:lnR>
                    <a:lnT w="12700" cap="flat" cmpd="sng" algn="ctr">
                      <a:solidFill>
                        <a:srgbClr val="990033"/>
                      </a:solidFill>
                      <a:prstDash val="solid"/>
                      <a:round/>
                      <a:headEnd type="none" w="med" len="med"/>
                      <a:tailEnd type="none" w="med" len="med"/>
                    </a:lnT>
                  </a:tcPr>
                </a:tc>
                <a:extLst>
                  <a:ext uri="{0D108BD9-81ED-4DB2-BD59-A6C34878D82A}">
                    <a16:rowId xmlns:a16="http://schemas.microsoft.com/office/drawing/2014/main" val="792820182"/>
                  </a:ext>
                </a:extLst>
              </a:tr>
              <a:tr h="671483">
                <a:tc>
                  <a:txBody>
                    <a:bodyPr/>
                    <a:lstStyle/>
                    <a:p>
                      <a:pPr algn="ctr"/>
                      <a:r>
                        <a:rPr lang="en-US" sz="2200" b="1" dirty="0"/>
                        <a:t>DENSITY</a:t>
                      </a:r>
                    </a:p>
                  </a:txBody>
                  <a:tcPr anchor="ctr">
                    <a:lnL w="12700" cap="flat" cmpd="sng" algn="ctr">
                      <a:solidFill>
                        <a:srgbClr val="990033"/>
                      </a:solidFill>
                      <a:prstDash val="solid"/>
                      <a:round/>
                      <a:headEnd type="none" w="med" len="med"/>
                      <a:tailEnd type="none" w="med" len="med"/>
                    </a:lnL>
                  </a:tcPr>
                </a:tc>
                <a:tc>
                  <a:txBody>
                    <a:bodyPr/>
                    <a:lstStyle/>
                    <a:p>
                      <a:pPr algn="ctr"/>
                      <a:r>
                        <a:rPr lang="en-US" sz="2200" dirty="0"/>
                        <a:t>-0.30</a:t>
                      </a:r>
                    </a:p>
                  </a:txBody>
                  <a:tcPr anchor="ctr">
                    <a:lnR w="12700" cap="flat" cmpd="sng" algn="ctr">
                      <a:solidFill>
                        <a:srgbClr val="990033"/>
                      </a:solidFill>
                      <a:prstDash val="solid"/>
                      <a:round/>
                      <a:headEnd type="none" w="med" len="med"/>
                      <a:tailEnd type="none" w="med" len="med"/>
                    </a:lnR>
                  </a:tcPr>
                </a:tc>
                <a:extLst>
                  <a:ext uri="{0D108BD9-81ED-4DB2-BD59-A6C34878D82A}">
                    <a16:rowId xmlns:a16="http://schemas.microsoft.com/office/drawing/2014/main" val="3509343903"/>
                  </a:ext>
                </a:extLst>
              </a:tr>
              <a:tr h="671483">
                <a:tc>
                  <a:txBody>
                    <a:bodyPr/>
                    <a:lstStyle/>
                    <a:p>
                      <a:pPr algn="ctr"/>
                      <a:r>
                        <a:rPr lang="en-US" sz="2200" b="1" dirty="0"/>
                        <a:t>VOLATILE ACIDITY</a:t>
                      </a:r>
                    </a:p>
                  </a:txBody>
                  <a:tcPr anchor="ctr">
                    <a:lnL w="12700" cap="flat" cmpd="sng" algn="ctr">
                      <a:solidFill>
                        <a:srgbClr val="990033"/>
                      </a:solidFill>
                      <a:prstDash val="solid"/>
                      <a:round/>
                      <a:headEnd type="none" w="med" len="med"/>
                      <a:tailEnd type="none" w="med" len="med"/>
                    </a:lnL>
                  </a:tcPr>
                </a:tc>
                <a:tc>
                  <a:txBody>
                    <a:bodyPr/>
                    <a:lstStyle/>
                    <a:p>
                      <a:pPr algn="ctr"/>
                      <a:r>
                        <a:rPr lang="en-US" sz="2200" dirty="0"/>
                        <a:t>-0.26</a:t>
                      </a:r>
                    </a:p>
                  </a:txBody>
                  <a:tcPr anchor="ctr">
                    <a:lnR w="12700" cap="flat" cmpd="sng" algn="ctr">
                      <a:solidFill>
                        <a:srgbClr val="990033"/>
                      </a:solidFill>
                      <a:prstDash val="solid"/>
                      <a:round/>
                      <a:headEnd type="none" w="med" len="med"/>
                      <a:tailEnd type="none" w="med" len="med"/>
                    </a:lnR>
                  </a:tcPr>
                </a:tc>
                <a:extLst>
                  <a:ext uri="{0D108BD9-81ED-4DB2-BD59-A6C34878D82A}">
                    <a16:rowId xmlns:a16="http://schemas.microsoft.com/office/drawing/2014/main" val="1090107988"/>
                  </a:ext>
                </a:extLst>
              </a:tr>
              <a:tr h="671483">
                <a:tc>
                  <a:txBody>
                    <a:bodyPr/>
                    <a:lstStyle/>
                    <a:p>
                      <a:pPr algn="ctr"/>
                      <a:r>
                        <a:rPr lang="en-US" sz="2200" b="1" dirty="0"/>
                        <a:t>CHLORIDES</a:t>
                      </a:r>
                    </a:p>
                  </a:txBody>
                  <a:tcPr anchor="ctr">
                    <a:lnL w="12700" cap="flat" cmpd="sng" algn="ctr">
                      <a:solidFill>
                        <a:srgbClr val="990033"/>
                      </a:solidFill>
                      <a:prstDash val="solid"/>
                      <a:round/>
                      <a:headEnd type="none" w="med" len="med"/>
                      <a:tailEnd type="none" w="med" len="med"/>
                    </a:lnL>
                  </a:tcPr>
                </a:tc>
                <a:tc>
                  <a:txBody>
                    <a:bodyPr/>
                    <a:lstStyle/>
                    <a:p>
                      <a:pPr algn="ctr"/>
                      <a:r>
                        <a:rPr lang="en-US" sz="2200" dirty="0"/>
                        <a:t>-0.20</a:t>
                      </a:r>
                    </a:p>
                  </a:txBody>
                  <a:tcPr anchor="ctr">
                    <a:lnR w="12700" cap="flat" cmpd="sng" algn="ctr">
                      <a:solidFill>
                        <a:srgbClr val="990033"/>
                      </a:solidFill>
                      <a:prstDash val="solid"/>
                      <a:round/>
                      <a:headEnd type="none" w="med" len="med"/>
                      <a:tailEnd type="none" w="med" len="med"/>
                    </a:lnR>
                  </a:tcPr>
                </a:tc>
                <a:extLst>
                  <a:ext uri="{0D108BD9-81ED-4DB2-BD59-A6C34878D82A}">
                    <a16:rowId xmlns:a16="http://schemas.microsoft.com/office/drawing/2014/main" val="1663687115"/>
                  </a:ext>
                </a:extLst>
              </a:tr>
              <a:tr h="671483">
                <a:tc>
                  <a:txBody>
                    <a:bodyPr/>
                    <a:lstStyle/>
                    <a:p>
                      <a:pPr algn="ctr"/>
                      <a:r>
                        <a:rPr lang="en-US" sz="2200" b="1" dirty="0"/>
                        <a:t>CITRIC ACID</a:t>
                      </a:r>
                    </a:p>
                  </a:txBody>
                  <a:tcPr anchor="ctr">
                    <a:lnL w="12700" cap="flat" cmpd="sng" algn="ctr">
                      <a:solidFill>
                        <a:srgbClr val="990033"/>
                      </a:solidFill>
                      <a:prstDash val="solid"/>
                      <a:round/>
                      <a:headEnd type="none" w="med" len="med"/>
                      <a:tailEnd type="none" w="med" len="med"/>
                    </a:lnL>
                    <a:lnB w="12700" cap="flat" cmpd="sng" algn="ctr">
                      <a:solidFill>
                        <a:srgbClr val="990033"/>
                      </a:solidFill>
                      <a:prstDash val="solid"/>
                      <a:round/>
                      <a:headEnd type="none" w="med" len="med"/>
                      <a:tailEnd type="none" w="med" len="med"/>
                    </a:lnB>
                  </a:tcPr>
                </a:tc>
                <a:tc>
                  <a:txBody>
                    <a:bodyPr/>
                    <a:lstStyle/>
                    <a:p>
                      <a:pPr algn="ctr"/>
                      <a:r>
                        <a:rPr lang="en-US" sz="2200" dirty="0"/>
                        <a:t>0.10</a:t>
                      </a:r>
                    </a:p>
                  </a:txBody>
                  <a:tcPr anchor="ctr">
                    <a:lnR w="12700" cap="flat" cmpd="sng" algn="ctr">
                      <a:solidFill>
                        <a:srgbClr val="990033"/>
                      </a:solidFill>
                      <a:prstDash val="solid"/>
                      <a:round/>
                      <a:headEnd type="none" w="med" len="med"/>
                      <a:tailEnd type="none" w="med" len="med"/>
                    </a:lnR>
                    <a:lnB w="12700" cap="flat" cmpd="sng" algn="ctr">
                      <a:solidFill>
                        <a:srgbClr val="990033"/>
                      </a:solidFill>
                      <a:prstDash val="solid"/>
                      <a:round/>
                      <a:headEnd type="none" w="med" len="med"/>
                      <a:tailEnd type="none" w="med" len="med"/>
                    </a:lnB>
                  </a:tcPr>
                </a:tc>
                <a:extLst>
                  <a:ext uri="{0D108BD9-81ED-4DB2-BD59-A6C34878D82A}">
                    <a16:rowId xmlns:a16="http://schemas.microsoft.com/office/drawing/2014/main" val="575273915"/>
                  </a:ext>
                </a:extLst>
              </a:tr>
            </a:tbl>
          </a:graphicData>
        </a:graphic>
      </p:graphicFrame>
    </p:spTree>
    <p:extLst>
      <p:ext uri="{BB962C8B-B14F-4D97-AF65-F5344CB8AC3E}">
        <p14:creationId xmlns:p14="http://schemas.microsoft.com/office/powerpoint/2010/main" val="425830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34A8-FA8F-C07C-BC60-F37A6DCC54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9A1190-8A5E-9E6A-4CC9-CC17A449F316}"/>
              </a:ext>
            </a:extLst>
          </p:cNvPr>
          <p:cNvSpPr>
            <a:spLocks noGrp="1"/>
          </p:cNvSpPr>
          <p:nvPr>
            <p:ph type="title"/>
          </p:nvPr>
        </p:nvSpPr>
        <p:spPr>
          <a:xfrm>
            <a:off x="522317" y="531380"/>
            <a:ext cx="10515600" cy="964911"/>
          </a:xfrm>
        </p:spPr>
        <p:txBody>
          <a:bodyPr>
            <a:normAutofit/>
          </a:bodyPr>
          <a:lstStyle/>
          <a:p>
            <a:r>
              <a:rPr lang="en-US" sz="5400" b="1" dirty="0">
                <a:solidFill>
                  <a:srgbClr val="990033"/>
                </a:solidFill>
              </a:rPr>
              <a:t>TOP FACTORS</a:t>
            </a:r>
          </a:p>
        </p:txBody>
      </p:sp>
      <p:sp>
        <p:nvSpPr>
          <p:cNvPr id="3" name="Rectangle 2">
            <a:extLst>
              <a:ext uri="{FF2B5EF4-FFF2-40B4-BE49-F238E27FC236}">
                <a16:creationId xmlns:a16="http://schemas.microsoft.com/office/drawing/2014/main" id="{51230F19-74F3-B40F-EF72-B44AC194A8AC}"/>
              </a:ext>
            </a:extLst>
          </p:cNvPr>
          <p:cNvSpPr/>
          <p:nvPr/>
        </p:nvSpPr>
        <p:spPr>
          <a:xfrm>
            <a:off x="393469" y="365125"/>
            <a:ext cx="11405062" cy="6127750"/>
          </a:xfrm>
          <a:prstGeom prst="rect">
            <a:avLst/>
          </a:prstGeom>
          <a:noFill/>
          <a:ln>
            <a:solidFill>
              <a:srgbClr val="9900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663300"/>
              </a:solidFill>
            </a:endParaRPr>
          </a:p>
        </p:txBody>
      </p:sp>
      <p:cxnSp>
        <p:nvCxnSpPr>
          <p:cNvPr id="4" name="Straight Connector 3">
            <a:extLst>
              <a:ext uri="{FF2B5EF4-FFF2-40B4-BE49-F238E27FC236}">
                <a16:creationId xmlns:a16="http://schemas.microsoft.com/office/drawing/2014/main" id="{1396F023-1652-0C83-CBC1-827D9470A04A}"/>
              </a:ext>
            </a:extLst>
          </p:cNvPr>
          <p:cNvCxnSpPr>
            <a:cxnSpLocks/>
          </p:cNvCxnSpPr>
          <p:nvPr/>
        </p:nvCxnSpPr>
        <p:spPr>
          <a:xfrm>
            <a:off x="676151" y="1413164"/>
            <a:ext cx="1083969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 name="Flowchart: Process 11">
            <a:extLst>
              <a:ext uri="{FF2B5EF4-FFF2-40B4-BE49-F238E27FC236}">
                <a16:creationId xmlns:a16="http://schemas.microsoft.com/office/drawing/2014/main" id="{8C6F09DE-D83B-B398-0625-759FD2D2A367}"/>
              </a:ext>
            </a:extLst>
          </p:cNvPr>
          <p:cNvSpPr/>
          <p:nvPr/>
        </p:nvSpPr>
        <p:spPr>
          <a:xfrm>
            <a:off x="746176" y="1480349"/>
            <a:ext cx="2097063" cy="4566306"/>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Process 12">
            <a:extLst>
              <a:ext uri="{FF2B5EF4-FFF2-40B4-BE49-F238E27FC236}">
                <a16:creationId xmlns:a16="http://schemas.microsoft.com/office/drawing/2014/main" id="{892A02A4-25ED-F4DB-49D7-9807EFA12EC2}"/>
              </a:ext>
            </a:extLst>
          </p:cNvPr>
          <p:cNvSpPr/>
          <p:nvPr/>
        </p:nvSpPr>
        <p:spPr>
          <a:xfrm>
            <a:off x="2889922" y="1480349"/>
            <a:ext cx="2097063" cy="4566306"/>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Process 13">
            <a:extLst>
              <a:ext uri="{FF2B5EF4-FFF2-40B4-BE49-F238E27FC236}">
                <a16:creationId xmlns:a16="http://schemas.microsoft.com/office/drawing/2014/main" id="{5AA3CD03-86C5-A65E-EBED-70027181E197}"/>
              </a:ext>
            </a:extLst>
          </p:cNvPr>
          <p:cNvSpPr/>
          <p:nvPr/>
        </p:nvSpPr>
        <p:spPr>
          <a:xfrm>
            <a:off x="5033668" y="1480349"/>
            <a:ext cx="2097063" cy="4566306"/>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7CC1274D-91E2-D940-1C94-4C4805787DF9}"/>
              </a:ext>
            </a:extLst>
          </p:cNvPr>
          <p:cNvSpPr/>
          <p:nvPr/>
        </p:nvSpPr>
        <p:spPr>
          <a:xfrm>
            <a:off x="7177414" y="1480349"/>
            <a:ext cx="2097063" cy="4566306"/>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01BD2B0B-A802-0A1B-FE16-1F10BB60F7AE}"/>
              </a:ext>
            </a:extLst>
          </p:cNvPr>
          <p:cNvSpPr/>
          <p:nvPr/>
        </p:nvSpPr>
        <p:spPr>
          <a:xfrm>
            <a:off x="9321161" y="1480349"/>
            <a:ext cx="2097063" cy="4566306"/>
          </a:xfrm>
          <a:prstGeom prst="flowChartProcess">
            <a:avLst/>
          </a:prstGeom>
          <a:solidFill>
            <a:srgbClr val="99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wine bottle Icon - Free PNG &amp; SVG 234957 - Noun Project">
            <a:extLst>
              <a:ext uri="{FF2B5EF4-FFF2-40B4-BE49-F238E27FC236}">
                <a16:creationId xmlns:a16="http://schemas.microsoft.com/office/drawing/2014/main" id="{DD35277C-E594-CBA8-8DE4-F7790B8F773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l="38290" t="15191" r="39210" b="14559"/>
          <a:stretch/>
        </p:blipFill>
        <p:spPr bwMode="auto">
          <a:xfrm>
            <a:off x="1483943" y="3468607"/>
            <a:ext cx="632956" cy="1976229"/>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B5C425C8-D297-B13B-5C1B-B65A8A5CEE18}"/>
              </a:ext>
            </a:extLst>
          </p:cNvPr>
          <p:cNvSpPr txBox="1">
            <a:spLocks/>
          </p:cNvSpPr>
          <p:nvPr/>
        </p:nvSpPr>
        <p:spPr>
          <a:xfrm>
            <a:off x="746174" y="1999993"/>
            <a:ext cx="2097064" cy="9649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900" dirty="0">
                <a:solidFill>
                  <a:schemeClr val="bg1"/>
                </a:solidFill>
              </a:rPr>
              <a:t>ALCOHOL</a:t>
            </a:r>
          </a:p>
        </p:txBody>
      </p:sp>
      <p:sp>
        <p:nvSpPr>
          <p:cNvPr id="18" name="Title 1">
            <a:extLst>
              <a:ext uri="{FF2B5EF4-FFF2-40B4-BE49-F238E27FC236}">
                <a16:creationId xmlns:a16="http://schemas.microsoft.com/office/drawing/2014/main" id="{D4D4ABDC-3EB1-A5B3-C076-89A5C4AAE194}"/>
              </a:ext>
            </a:extLst>
          </p:cNvPr>
          <p:cNvSpPr txBox="1">
            <a:spLocks/>
          </p:cNvSpPr>
          <p:nvPr/>
        </p:nvSpPr>
        <p:spPr>
          <a:xfrm>
            <a:off x="2901593" y="1999993"/>
            <a:ext cx="2068949" cy="9649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900" dirty="0">
                <a:solidFill>
                  <a:schemeClr val="bg1"/>
                </a:solidFill>
              </a:rPr>
              <a:t>DENSITY</a:t>
            </a:r>
          </a:p>
        </p:txBody>
      </p:sp>
      <p:sp>
        <p:nvSpPr>
          <p:cNvPr id="19" name="Title 1">
            <a:extLst>
              <a:ext uri="{FF2B5EF4-FFF2-40B4-BE49-F238E27FC236}">
                <a16:creationId xmlns:a16="http://schemas.microsoft.com/office/drawing/2014/main" id="{862A2EB9-6BF4-CF0F-62B8-B45F6309F0D0}"/>
              </a:ext>
            </a:extLst>
          </p:cNvPr>
          <p:cNvSpPr txBox="1">
            <a:spLocks/>
          </p:cNvSpPr>
          <p:nvPr/>
        </p:nvSpPr>
        <p:spPr>
          <a:xfrm>
            <a:off x="5028897" y="1999993"/>
            <a:ext cx="2087519" cy="9649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900" dirty="0">
                <a:solidFill>
                  <a:schemeClr val="bg1"/>
                </a:solidFill>
              </a:rPr>
              <a:t>VOLATILE ACIDITY</a:t>
            </a:r>
          </a:p>
        </p:txBody>
      </p:sp>
      <p:sp>
        <p:nvSpPr>
          <p:cNvPr id="20" name="Title 1">
            <a:extLst>
              <a:ext uri="{FF2B5EF4-FFF2-40B4-BE49-F238E27FC236}">
                <a16:creationId xmlns:a16="http://schemas.microsoft.com/office/drawing/2014/main" id="{CFCB0039-777D-E851-FE9A-8672F0DAB092}"/>
              </a:ext>
            </a:extLst>
          </p:cNvPr>
          <p:cNvSpPr txBox="1">
            <a:spLocks/>
          </p:cNvSpPr>
          <p:nvPr/>
        </p:nvSpPr>
        <p:spPr>
          <a:xfrm>
            <a:off x="7174771" y="1999993"/>
            <a:ext cx="2088033" cy="9649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900" dirty="0">
                <a:solidFill>
                  <a:schemeClr val="bg1"/>
                </a:solidFill>
              </a:rPr>
              <a:t>CHLORIDES</a:t>
            </a:r>
          </a:p>
        </p:txBody>
      </p:sp>
      <p:sp>
        <p:nvSpPr>
          <p:cNvPr id="21" name="Title 1">
            <a:extLst>
              <a:ext uri="{FF2B5EF4-FFF2-40B4-BE49-F238E27FC236}">
                <a16:creationId xmlns:a16="http://schemas.microsoft.com/office/drawing/2014/main" id="{2D539EED-71AC-38A6-C2DD-D3F73FAD6D23}"/>
              </a:ext>
            </a:extLst>
          </p:cNvPr>
          <p:cNvSpPr txBox="1">
            <a:spLocks/>
          </p:cNvSpPr>
          <p:nvPr/>
        </p:nvSpPr>
        <p:spPr>
          <a:xfrm>
            <a:off x="9321159" y="1995822"/>
            <a:ext cx="2069463" cy="9649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900" dirty="0">
                <a:solidFill>
                  <a:schemeClr val="bg1"/>
                </a:solidFill>
              </a:rPr>
              <a:t>CITRIC ACID</a:t>
            </a:r>
          </a:p>
        </p:txBody>
      </p:sp>
      <p:pic>
        <p:nvPicPr>
          <p:cNvPr id="4100" name="Picture 4" descr="Wine-Glass Icons - Free SVG &amp; PNG Wine-Glass Images - Noun Project">
            <a:extLst>
              <a:ext uri="{FF2B5EF4-FFF2-40B4-BE49-F238E27FC236}">
                <a16:creationId xmlns:a16="http://schemas.microsoft.com/office/drawing/2014/main" id="{1871166A-EAD4-C359-9551-86F0F53748D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924346" y="3468606"/>
            <a:ext cx="1909045" cy="190904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rape - Free food icons">
            <a:extLst>
              <a:ext uri="{FF2B5EF4-FFF2-40B4-BE49-F238E27FC236}">
                <a16:creationId xmlns:a16="http://schemas.microsoft.com/office/drawing/2014/main" id="{32805075-1B4A-9ADC-48E7-B9271AC0D2CB}"/>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301422" y="3555850"/>
            <a:ext cx="1589156" cy="158915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Wine Tank Icons - Free SVG &amp; PNG Wine Tank Images - Noun Project">
            <a:extLst>
              <a:ext uri="{FF2B5EF4-FFF2-40B4-BE49-F238E27FC236}">
                <a16:creationId xmlns:a16="http://schemas.microsoft.com/office/drawing/2014/main" id="{59DAA5B4-5E48-8E28-62F3-8A498F479ED8}"/>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47781" y="3588776"/>
            <a:ext cx="1556230" cy="155623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Wine Opener Icons - Free SVG &amp; PNG Wine Opener Images - Noun Project">
            <a:extLst>
              <a:ext uri="{FF2B5EF4-FFF2-40B4-BE49-F238E27FC236}">
                <a16:creationId xmlns:a16="http://schemas.microsoft.com/office/drawing/2014/main" id="{BDFD0985-59A0-12C0-DA96-5EE5FBEC4757}"/>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697912" y="3708913"/>
            <a:ext cx="1315956" cy="1315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626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TotalTime>
  <Words>1002</Words>
  <Application>Microsoft Office PowerPoint</Application>
  <PresentationFormat>Widescreen</PresentationFormat>
  <Paragraphs>128</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Symbol</vt:lpstr>
      <vt:lpstr>Times New Roman</vt:lpstr>
      <vt:lpstr>Office Theme</vt:lpstr>
      <vt:lpstr>An Analysis on Wine Quality</vt:lpstr>
      <vt:lpstr>OVERVIEW</vt:lpstr>
      <vt:lpstr>DATA OVERVIEW</vt:lpstr>
      <vt:lpstr>DATA PROCESSING</vt:lpstr>
      <vt:lpstr>Alcohol vs Quality</vt:lpstr>
      <vt:lpstr>Density vs Quality</vt:lpstr>
      <vt:lpstr>Volatile Acidity vs Quality</vt:lpstr>
      <vt:lpstr>Quantitative Comparison</vt:lpstr>
      <vt:lpstr>TOP FACTORS</vt:lpstr>
      <vt:lpstr>PREDICTION MODEL</vt:lpstr>
      <vt:lpstr>PREDICTION MODEL</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Katherine</dc:creator>
  <cp:lastModifiedBy>Nguyen, Katherine</cp:lastModifiedBy>
  <cp:revision>141</cp:revision>
  <dcterms:created xsi:type="dcterms:W3CDTF">2024-12-12T00:56:50Z</dcterms:created>
  <dcterms:modified xsi:type="dcterms:W3CDTF">2024-12-16T01:36:50Z</dcterms:modified>
</cp:coreProperties>
</file>