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79" r:id="rId5"/>
    <p:sldId id="280" r:id="rId6"/>
    <p:sldId id="281" r:id="rId7"/>
    <p:sldId id="284" r:id="rId8"/>
    <p:sldId id="285" r:id="rId9"/>
    <p:sldId id="282" r:id="rId10"/>
    <p:sldId id="286" r:id="rId11"/>
    <p:sldId id="287" r:id="rId12"/>
    <p:sldId id="283" r:id="rId13"/>
    <p:sldId id="289" r:id="rId14"/>
    <p:sldId id="293" r:id="rId15"/>
    <p:sldId id="296" r:id="rId16"/>
    <p:sldId id="288" r:id="rId17"/>
    <p:sldId id="297" r:id="rId18"/>
    <p:sldId id="299" r:id="rId19"/>
    <p:sldId id="300" r:id="rId20"/>
    <p:sldId id="301" r:id="rId21"/>
    <p:sldId id="303" r:id="rId22"/>
    <p:sldId id="304" r:id="rId23"/>
    <p:sldId id="305" r:id="rId24"/>
    <p:sldId id="298" r:id="rId25"/>
    <p:sldId id="306" r:id="rId26"/>
    <p:sldId id="307" r:id="rId27"/>
    <p:sldId id="308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A294C-F4FC-4A75-B859-594092B78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F20AD6-0DDD-4FCA-9EC5-5F8973B24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72D972-19D0-43E6-89C3-CF66E2F7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D3B212-6D20-4B43-AC3E-050EE104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D1C1D4-0380-411C-9F63-2C47517A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67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2501B-6B36-4277-9602-1315E2B5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D58499-683F-41C2-99EC-B3F1EE843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D11496-50F3-4352-9A08-3366669B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4D65F5-06BC-4F71-8CE1-BE419990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F9C46E-2A6C-41A2-A43F-0CE11BCD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94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009FC0-49CF-43C6-A87F-43FDA80BC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B3CF33-98A2-4CED-9C04-289FF038A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10DA0-AE65-4DDD-B570-5497F90A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D867F7-347A-4B29-86C4-B57AD265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B0169-4ED4-4CCB-B03A-853C5823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47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DE0D2A-6929-4C86-8471-D923DF98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7B88F-7EFC-404C-BBCE-30B7A78A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7E89AF-EF3C-44E0-A15B-483F8153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8458D0-8493-4930-ACD3-EE195879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656E22-D3E0-4C8E-ABCA-097A1E8A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89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03D7C-63FA-42A4-AF49-80A79D50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D20EE8-F84E-4C48-8511-9E551CCD2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2F1255-344D-45A1-A6CA-ADBE7A24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1878FB-9D95-40C0-AA23-F8F8BC24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FD124-820C-4DB0-9962-CABF0C75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18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CE8CF-C5A9-4096-9828-3D465D35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E23268-1463-474B-A753-C31B07344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6BAA55-CDA6-4451-BBFB-A0581FBA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EEC478-29A8-425E-808D-C06616AC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0A05A-D445-4780-A9BD-A6489831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F64BDF-804B-4EFB-96C0-EA02FB16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6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5130E-B3CC-40C0-BC74-1CF9C00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196552-E8FE-4BA0-84AF-4311A0BE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8990B6-EF9E-43D6-84D7-3A164EC66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17F32-0F3F-4BAA-AF52-E127B9339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8D4300-6FFC-41D0-A664-CDB0161B5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ACF95A-61F3-4ED2-9340-4821A16F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5E3FD5-8EEC-43E4-A9CB-DECE1F3B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C215BF-4A39-48A8-BBA9-0E6EBC40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DF386-DE22-4096-BB93-EF0CD48B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DEAE82-474D-497E-AC36-FF26C9FB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B9B2AE-456C-4FE5-B7B3-359741C4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23137C-E0FE-4531-91BF-1FBA8884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20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C22370-62E4-4A78-99FE-F0BCCAC7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DCC9F9-4C24-431F-A19E-3E39606B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F772CA-1F78-4BD5-81E1-82709B16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93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D615C-2DA6-4882-9902-36D50C42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06870-6763-4B88-BC3C-49DE0ED52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D5F8DE-6890-4E64-AC31-9F400C448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12D44E-AD83-4BF5-9A90-DE2A286D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931369-7F7D-44D9-91CF-DE6417F9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1C23A1-2970-4945-AD88-7DEC5262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26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869E1-8715-4D1B-AF4B-E0E2D8F2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02D10B-E7B8-4F16-AECB-15A4A8216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78E98F-2631-4BEF-82F4-B73FBD167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8A726D-8179-4D74-8226-E717BA7E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CB605-E080-4BAB-A768-BCC32358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F49581-7CA8-43A6-A493-949FBF3C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75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560F46-EAB8-4BEC-9EFA-1C4B8ABF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8DFD8A-111E-41ED-8176-92AC9B0F5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D51644-E3F8-461F-8441-C2BDB2F5D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CF5E-8740-482F-86B0-BFDBE0763CDF}" type="datetimeFigureOut">
              <a:rPr kumimoji="1" lang="ja-JP" altLang="en-US" smtClean="0"/>
              <a:t>2020/8/4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C00C97-7BB6-4D65-A38C-85B6DCD9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A15A6-5D41-4BB0-AAB6-E25112398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8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CFFD3-D7C0-4B03-9FC6-DFBDA7844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/>
              <a:t>AP(</a:t>
            </a:r>
            <a:r>
              <a:rPr lang="ja-JP" altLang="en-US" sz="4800" dirty="0"/>
              <a:t>木構造とアルゴリズム</a:t>
            </a:r>
            <a:r>
              <a:rPr lang="en-US" altLang="ja-JP" sz="4800" dirty="0"/>
              <a:t>)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5643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60964" cy="1325563"/>
          </a:xfrm>
        </p:spPr>
        <p:txBody>
          <a:bodyPr/>
          <a:lstStyle/>
          <a:p>
            <a:r>
              <a:rPr kumimoji="1" lang="ja-JP" altLang="en-US" b="1" dirty="0"/>
              <a:t>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9175173" y="426536"/>
            <a:ext cx="267877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完全二分木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800" dirty="0"/>
          </a:p>
          <a:p>
            <a:r>
              <a:rPr lang="ja-JP" altLang="en-US" sz="3200" dirty="0"/>
              <a:t>二分探索木</a:t>
            </a:r>
            <a:endParaRPr lang="en-US" altLang="ja-JP" sz="3200" dirty="0"/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バランス木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CB8AA7-78C0-4C64-A298-42DAE88C64D3}"/>
              </a:ext>
            </a:extLst>
          </p:cNvPr>
          <p:cNvSpPr txBox="1"/>
          <p:nvPr/>
        </p:nvSpPr>
        <p:spPr>
          <a:xfrm>
            <a:off x="779318" y="2188618"/>
            <a:ext cx="632806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② 深さ優先探索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b="1" dirty="0"/>
              <a:t>   </a:t>
            </a:r>
            <a:r>
              <a:rPr lang="en-US" altLang="ja-JP" sz="2000" dirty="0"/>
              <a:t>-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先行順</a:t>
            </a:r>
            <a:r>
              <a:rPr lang="en-US" altLang="ja-JP" sz="2000" b="1" dirty="0"/>
              <a:t>(</a:t>
            </a:r>
            <a:r>
              <a:rPr lang="ja-JP" altLang="en-US" sz="2000" b="1" dirty="0"/>
              <a:t>行きがけ順</a:t>
            </a:r>
            <a:r>
              <a:rPr lang="en-US" altLang="ja-JP" sz="2000" b="1" dirty="0"/>
              <a:t>) </a:t>
            </a:r>
            <a:r>
              <a:rPr lang="en-US" altLang="ja-JP" sz="2000" dirty="0"/>
              <a:t>(</a:t>
            </a:r>
            <a:r>
              <a:rPr lang="ja-JP" altLang="en-US" sz="2000" dirty="0"/>
              <a:t>節 </a:t>
            </a:r>
            <a:r>
              <a:rPr lang="en-US" altLang="ja-JP" sz="2000" dirty="0"/>
              <a:t>-&gt; </a:t>
            </a:r>
            <a:r>
              <a:rPr lang="ja-JP" altLang="en-US" sz="2000" dirty="0"/>
              <a:t>左部分木 </a:t>
            </a:r>
            <a:r>
              <a:rPr lang="en-US" altLang="ja-JP" sz="2000" dirty="0"/>
              <a:t>-&gt; </a:t>
            </a:r>
            <a:r>
              <a:rPr lang="ja-JP" altLang="en-US" sz="2000" dirty="0"/>
              <a:t>右部分木</a:t>
            </a:r>
            <a:r>
              <a:rPr lang="en-US" altLang="ja-JP" sz="2000" dirty="0"/>
              <a:t>)</a:t>
            </a:r>
            <a:endParaRPr lang="en-US" altLang="ja-JP" sz="2000" b="1" dirty="0"/>
          </a:p>
          <a:p>
            <a:r>
              <a:rPr lang="en-US" altLang="ja-JP" sz="2000" b="1" dirty="0"/>
              <a:t>	</a:t>
            </a:r>
            <a:r>
              <a:rPr lang="ja-JP" altLang="en-US" sz="2000" dirty="0"/>
              <a:t>⑩ </a:t>
            </a:r>
            <a:r>
              <a:rPr lang="en-US" altLang="ja-JP" sz="2000" dirty="0"/>
              <a:t>=&gt; </a:t>
            </a:r>
            <a:r>
              <a:rPr lang="ja-JP" altLang="en-US" sz="2000" dirty="0"/>
              <a:t>⑧ </a:t>
            </a:r>
            <a:r>
              <a:rPr lang="en-US" altLang="ja-JP" sz="2000" dirty="0"/>
              <a:t>=&gt; </a:t>
            </a:r>
            <a:r>
              <a:rPr lang="ja-JP" altLang="en-US" sz="2000" dirty="0"/>
              <a:t>② </a:t>
            </a:r>
            <a:r>
              <a:rPr lang="en-US" altLang="ja-JP" sz="2000" dirty="0"/>
              <a:t>=&gt; </a:t>
            </a:r>
            <a:r>
              <a:rPr lang="ja-JP" altLang="en-US" sz="2000" dirty="0"/>
              <a:t>⑨ </a:t>
            </a:r>
            <a:r>
              <a:rPr lang="en-US" altLang="ja-JP" sz="2000" dirty="0"/>
              <a:t>=&gt; </a:t>
            </a:r>
            <a:r>
              <a:rPr lang="ja-JP" altLang="en-US" sz="2000" dirty="0"/>
              <a:t>⑫</a:t>
            </a:r>
            <a:r>
              <a:rPr lang="en-US" altLang="ja-JP" sz="2000" dirty="0"/>
              <a:t> =&gt; </a:t>
            </a:r>
            <a:r>
              <a:rPr lang="ja-JP" altLang="en-US" sz="2000" dirty="0"/>
              <a:t>⑮</a:t>
            </a:r>
            <a:endParaRPr lang="en-US" altLang="ja-JP" sz="2000" dirty="0"/>
          </a:p>
          <a:p>
            <a:endParaRPr lang="en-US" altLang="ja-JP" sz="2000" b="1" dirty="0"/>
          </a:p>
          <a:p>
            <a:endParaRPr lang="en-US" altLang="ja-JP" sz="2000" b="1" dirty="0"/>
          </a:p>
          <a:p>
            <a:r>
              <a:rPr lang="en-US" altLang="ja-JP" sz="2000" dirty="0"/>
              <a:t>   -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中間順</a:t>
            </a:r>
            <a:r>
              <a:rPr lang="en-US" altLang="ja-JP" sz="2000" b="1" dirty="0"/>
              <a:t>(</a:t>
            </a:r>
            <a:r>
              <a:rPr lang="ja-JP" altLang="en-US" sz="2000" b="1" dirty="0"/>
              <a:t>通りがけ順</a:t>
            </a:r>
            <a:r>
              <a:rPr lang="en-US" altLang="ja-JP" sz="2000" b="1" dirty="0"/>
              <a:t>)</a:t>
            </a:r>
            <a:r>
              <a:rPr lang="en-US" altLang="ja-JP" sz="2000" dirty="0"/>
              <a:t> (</a:t>
            </a:r>
            <a:r>
              <a:rPr lang="ja-JP" altLang="en-US" sz="2000" dirty="0"/>
              <a:t>左 </a:t>
            </a:r>
            <a:r>
              <a:rPr lang="en-US" altLang="ja-JP" sz="2000" dirty="0"/>
              <a:t>-&gt; </a:t>
            </a:r>
            <a:r>
              <a:rPr lang="ja-JP" altLang="en-US" sz="2000" dirty="0"/>
              <a:t>節</a:t>
            </a:r>
            <a:r>
              <a:rPr lang="en-US" altLang="ja-JP" sz="2000" dirty="0"/>
              <a:t>-&gt; </a:t>
            </a:r>
            <a:r>
              <a:rPr lang="ja-JP" altLang="en-US" sz="2000" dirty="0"/>
              <a:t>右</a:t>
            </a:r>
            <a:r>
              <a:rPr lang="en-US" altLang="ja-JP" sz="2000" dirty="0"/>
              <a:t>) =&gt;</a:t>
            </a:r>
            <a:r>
              <a:rPr lang="ja-JP" altLang="en-US" sz="2000" dirty="0"/>
              <a:t> </a:t>
            </a:r>
            <a:r>
              <a:rPr lang="ja-JP" altLang="en-US" sz="2400" b="1" dirty="0"/>
              <a:t>昇順</a:t>
            </a:r>
            <a:endParaRPr lang="en-US" altLang="ja-JP" sz="2400" b="1" dirty="0"/>
          </a:p>
          <a:p>
            <a:r>
              <a:rPr lang="en-US" altLang="ja-JP" sz="2000" b="1" dirty="0"/>
              <a:t>	</a:t>
            </a:r>
            <a:r>
              <a:rPr lang="ja-JP" altLang="en-US" sz="2000" b="1" dirty="0"/>
              <a:t>②</a:t>
            </a:r>
            <a:r>
              <a:rPr lang="ja-JP" altLang="en-US" sz="2000" dirty="0"/>
              <a:t> </a:t>
            </a:r>
            <a:r>
              <a:rPr lang="en-US" altLang="ja-JP" sz="2000" dirty="0"/>
              <a:t>=&gt; </a:t>
            </a:r>
            <a:r>
              <a:rPr lang="ja-JP" altLang="en-US" sz="2000" dirty="0"/>
              <a:t>⑧ </a:t>
            </a:r>
            <a:r>
              <a:rPr lang="en-US" altLang="ja-JP" sz="2000" dirty="0"/>
              <a:t>=&gt; </a:t>
            </a:r>
            <a:r>
              <a:rPr lang="ja-JP" altLang="en-US" sz="2000" dirty="0"/>
              <a:t>⑨ </a:t>
            </a:r>
            <a:r>
              <a:rPr lang="en-US" altLang="ja-JP" sz="2000" dirty="0"/>
              <a:t>=&gt; </a:t>
            </a:r>
            <a:r>
              <a:rPr lang="ja-JP" altLang="en-US" sz="2000" dirty="0"/>
              <a:t>⑩ </a:t>
            </a:r>
            <a:r>
              <a:rPr lang="en-US" altLang="ja-JP" sz="2000" dirty="0"/>
              <a:t>=&gt; </a:t>
            </a:r>
            <a:r>
              <a:rPr lang="ja-JP" altLang="en-US" sz="2000" dirty="0"/>
              <a:t>⑫</a:t>
            </a:r>
            <a:r>
              <a:rPr lang="en-US" altLang="ja-JP" sz="2000" dirty="0"/>
              <a:t> =&gt; </a:t>
            </a:r>
            <a:r>
              <a:rPr lang="ja-JP" altLang="en-US" sz="2000" dirty="0"/>
              <a:t>⑮</a:t>
            </a:r>
            <a:endParaRPr lang="en-US" altLang="ja-JP" sz="2000" dirty="0"/>
          </a:p>
          <a:p>
            <a:endParaRPr lang="en-US" altLang="ja-JP" sz="2000" b="1" dirty="0"/>
          </a:p>
          <a:p>
            <a:endParaRPr lang="en-US" altLang="ja-JP" sz="2000" b="1" dirty="0"/>
          </a:p>
          <a:p>
            <a:r>
              <a:rPr lang="en-US" altLang="ja-JP" sz="2000" dirty="0"/>
              <a:t>   -</a:t>
            </a:r>
            <a:r>
              <a:rPr lang="en-US" altLang="ja-JP" sz="2000" b="1" dirty="0"/>
              <a:t> </a:t>
            </a:r>
            <a:r>
              <a:rPr lang="ja-JP" altLang="en-US" sz="2000" b="1" dirty="0"/>
              <a:t>後行順</a:t>
            </a:r>
            <a:r>
              <a:rPr lang="en-US" altLang="ja-JP" sz="2000" b="1" dirty="0"/>
              <a:t>(</a:t>
            </a:r>
            <a:r>
              <a:rPr lang="ja-JP" altLang="en-US" sz="2000" b="1" dirty="0"/>
              <a:t>帰りがけ順</a:t>
            </a:r>
            <a:r>
              <a:rPr lang="en-US" altLang="ja-JP" sz="2000" b="1" dirty="0"/>
              <a:t>)</a:t>
            </a:r>
            <a:r>
              <a:rPr lang="en-US" altLang="ja-JP" sz="2000" dirty="0"/>
              <a:t> (</a:t>
            </a:r>
            <a:r>
              <a:rPr lang="ja-JP" altLang="en-US" sz="2000" dirty="0"/>
              <a:t>左 </a:t>
            </a:r>
            <a:r>
              <a:rPr lang="en-US" altLang="ja-JP" sz="2000" dirty="0"/>
              <a:t>-&gt; </a:t>
            </a:r>
            <a:r>
              <a:rPr lang="ja-JP" altLang="en-US" sz="2000" dirty="0"/>
              <a:t>右 </a:t>
            </a:r>
            <a:r>
              <a:rPr lang="en-US" altLang="ja-JP" sz="2000" dirty="0"/>
              <a:t>-&gt; </a:t>
            </a:r>
            <a:r>
              <a:rPr lang="ja-JP" altLang="en-US" sz="2000" dirty="0"/>
              <a:t>節</a:t>
            </a:r>
            <a:r>
              <a:rPr lang="en-US" altLang="ja-JP" sz="2000" dirty="0"/>
              <a:t>)</a:t>
            </a:r>
          </a:p>
          <a:p>
            <a:r>
              <a:rPr lang="en-US" altLang="ja-JP" sz="2000" b="1" dirty="0"/>
              <a:t>	</a:t>
            </a:r>
            <a:r>
              <a:rPr lang="ja-JP" altLang="en-US" sz="2000" b="1" dirty="0"/>
              <a:t>②</a:t>
            </a:r>
            <a:r>
              <a:rPr lang="ja-JP" altLang="en-US" sz="2000" dirty="0"/>
              <a:t> </a:t>
            </a:r>
            <a:r>
              <a:rPr lang="en-US" altLang="ja-JP" sz="2000" dirty="0"/>
              <a:t>=&gt; </a:t>
            </a:r>
            <a:r>
              <a:rPr lang="ja-JP" altLang="en-US" sz="2000" dirty="0"/>
              <a:t>⑨ </a:t>
            </a:r>
            <a:r>
              <a:rPr lang="en-US" altLang="ja-JP" sz="2000" dirty="0"/>
              <a:t>=&gt; </a:t>
            </a:r>
            <a:r>
              <a:rPr lang="ja-JP" altLang="en-US" sz="2000" dirty="0"/>
              <a:t>⑧ </a:t>
            </a:r>
            <a:r>
              <a:rPr lang="en-US" altLang="ja-JP" sz="2000" dirty="0"/>
              <a:t>=&gt; </a:t>
            </a:r>
            <a:r>
              <a:rPr lang="ja-JP" altLang="en-US" sz="2000" dirty="0"/>
              <a:t>⑮ </a:t>
            </a:r>
            <a:r>
              <a:rPr lang="en-US" altLang="ja-JP" sz="2000" dirty="0"/>
              <a:t>=&gt; </a:t>
            </a:r>
            <a:r>
              <a:rPr lang="ja-JP" altLang="en-US" sz="2000" dirty="0"/>
              <a:t>⑫</a:t>
            </a:r>
            <a:r>
              <a:rPr lang="en-US" altLang="ja-JP" sz="2000" dirty="0"/>
              <a:t> =&gt; </a:t>
            </a:r>
            <a:r>
              <a:rPr lang="ja-JP" altLang="en-US" sz="2000" dirty="0"/>
              <a:t>⑩</a:t>
            </a:r>
            <a:endParaRPr lang="en-US" altLang="ja-JP" sz="2000" dirty="0"/>
          </a:p>
          <a:p>
            <a:endParaRPr lang="ja-JP" altLang="en-US" sz="20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70E063E-F837-4E0A-99A3-B4CD3F58EC89}"/>
              </a:ext>
            </a:extLst>
          </p:cNvPr>
          <p:cNvSpPr/>
          <p:nvPr/>
        </p:nvSpPr>
        <p:spPr>
          <a:xfrm>
            <a:off x="8991599" y="3485805"/>
            <a:ext cx="630435" cy="5874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kumimoji="1" lang="ja-JP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B620670A-206C-418B-86D0-F73592550A42}"/>
              </a:ext>
            </a:extLst>
          </p:cNvPr>
          <p:cNvSpPr/>
          <p:nvPr/>
        </p:nvSpPr>
        <p:spPr>
          <a:xfrm>
            <a:off x="8348746" y="4305993"/>
            <a:ext cx="630437" cy="5874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B6DB668-80B5-45BC-AEF1-1BEAFC96BEE7}"/>
              </a:ext>
            </a:extLst>
          </p:cNvPr>
          <p:cNvSpPr/>
          <p:nvPr/>
        </p:nvSpPr>
        <p:spPr>
          <a:xfrm>
            <a:off x="9753043" y="4268479"/>
            <a:ext cx="630437" cy="5874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3FCA352-D6A2-4050-90BB-60A3A2091CAB}"/>
              </a:ext>
            </a:extLst>
          </p:cNvPr>
          <p:cNvSpPr/>
          <p:nvPr/>
        </p:nvSpPr>
        <p:spPr>
          <a:xfrm>
            <a:off x="7892645" y="5115097"/>
            <a:ext cx="630435" cy="5874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4BC441C3-A18E-4B1A-A05F-77C3A44776A5}"/>
              </a:ext>
            </a:extLst>
          </p:cNvPr>
          <p:cNvSpPr/>
          <p:nvPr/>
        </p:nvSpPr>
        <p:spPr>
          <a:xfrm>
            <a:off x="10291155" y="5115097"/>
            <a:ext cx="630436" cy="5874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731897F0-A6D7-4C6D-8005-11D95398FE60}"/>
              </a:ext>
            </a:extLst>
          </p:cNvPr>
          <p:cNvSpPr/>
          <p:nvPr/>
        </p:nvSpPr>
        <p:spPr>
          <a:xfrm>
            <a:off x="8859955" y="5115097"/>
            <a:ext cx="630436" cy="5874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DBB7A17-E245-4E9C-9385-1D0B5DF1F0FC}"/>
              </a:ext>
            </a:extLst>
          </p:cNvPr>
          <p:cNvCxnSpPr>
            <a:cxnSpLocks/>
            <a:stCxn id="8" idx="3"/>
            <a:endCxn id="20" idx="7"/>
          </p:cNvCxnSpPr>
          <p:nvPr/>
        </p:nvCxnSpPr>
        <p:spPr>
          <a:xfrm flipH="1">
            <a:off x="8886858" y="3987210"/>
            <a:ext cx="197066" cy="404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D1A2557-512D-4F0F-8FCF-9889A4D1104E}"/>
              </a:ext>
            </a:extLst>
          </p:cNvPr>
          <p:cNvCxnSpPr>
            <a:cxnSpLocks/>
            <a:stCxn id="8" idx="5"/>
            <a:endCxn id="22" idx="1"/>
          </p:cNvCxnSpPr>
          <p:nvPr/>
        </p:nvCxnSpPr>
        <p:spPr>
          <a:xfrm>
            <a:off x="9529709" y="3987210"/>
            <a:ext cx="315659" cy="36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BF3DF9B-65E9-41EE-9634-56656A9981DC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 flipH="1">
            <a:off x="8207863" y="4807398"/>
            <a:ext cx="233208" cy="307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92F131C-02D0-4EE7-8E41-580E900A2F5D}"/>
              </a:ext>
            </a:extLst>
          </p:cNvPr>
          <p:cNvCxnSpPr>
            <a:cxnSpLocks/>
            <a:stCxn id="20" idx="5"/>
            <a:endCxn id="28" idx="0"/>
          </p:cNvCxnSpPr>
          <p:nvPr/>
        </p:nvCxnSpPr>
        <p:spPr>
          <a:xfrm>
            <a:off x="8886858" y="4807398"/>
            <a:ext cx="288315" cy="307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501DF72-F04D-4794-BD2C-CBDADA96EA42}"/>
              </a:ext>
            </a:extLst>
          </p:cNvPr>
          <p:cNvCxnSpPr>
            <a:cxnSpLocks/>
            <a:stCxn id="22" idx="5"/>
            <a:endCxn id="26" idx="0"/>
          </p:cNvCxnSpPr>
          <p:nvPr/>
        </p:nvCxnSpPr>
        <p:spPr>
          <a:xfrm>
            <a:off x="10291155" y="4769884"/>
            <a:ext cx="315218" cy="345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3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60964" cy="1325563"/>
          </a:xfrm>
        </p:spPr>
        <p:txBody>
          <a:bodyPr/>
          <a:lstStyle/>
          <a:p>
            <a:r>
              <a:rPr kumimoji="1" lang="ja-JP" altLang="en-US" b="1" dirty="0"/>
              <a:t>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9175173" y="426536"/>
            <a:ext cx="267877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完全二分木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800" dirty="0"/>
          </a:p>
          <a:p>
            <a:r>
              <a:rPr lang="ja-JP" altLang="en-US" sz="3200" dirty="0"/>
              <a:t>二分探索木</a:t>
            </a:r>
            <a:endParaRPr lang="en-US" altLang="ja-JP" sz="3200" dirty="0"/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バランス木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58D4E41-CAE9-4FA6-AB9A-0E389541725B}"/>
                  </a:ext>
                </a:extLst>
              </p:cNvPr>
              <p:cNvSpPr txBox="1"/>
              <p:nvPr/>
            </p:nvSpPr>
            <p:spPr>
              <a:xfrm>
                <a:off x="1432560" y="2436524"/>
                <a:ext cx="9326880" cy="2923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/>
                  <a:t>計算量</a:t>
                </a:r>
                <a:endParaRPr kumimoji="1" lang="en-US" altLang="ja-JP" sz="4000" dirty="0"/>
              </a:p>
              <a:p>
                <a:endParaRPr lang="en-US" altLang="ja-JP" sz="4000" dirty="0"/>
              </a:p>
              <a:p>
                <a:r>
                  <a:rPr kumimoji="1" lang="ja-JP" altLang="en-US" sz="3200" dirty="0"/>
                  <a:t>最良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ja-JP" sz="32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kumimoji="1" lang="en-US" altLang="ja-JP" sz="3200" b="1" dirty="0"/>
              </a:p>
              <a:p>
                <a:endParaRPr lang="en-US" altLang="ja-JP" sz="4000" dirty="0"/>
              </a:p>
              <a:p>
                <a:r>
                  <a:rPr lang="ja-JP" altLang="en-US" sz="3200" dirty="0"/>
                  <a:t>最悪　</a:t>
                </a:r>
                <a:r>
                  <a:rPr lang="en-US" altLang="ja-JP" sz="3200" b="1" dirty="0"/>
                  <a:t>n</a:t>
                </a:r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58D4E41-CAE9-4FA6-AB9A-0E3895417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60" y="2436524"/>
                <a:ext cx="9326880" cy="2923877"/>
              </a:xfrm>
              <a:prstGeom prst="rect">
                <a:avLst/>
              </a:prstGeom>
              <a:blipFill>
                <a:blip r:embed="rId2"/>
                <a:stretch>
                  <a:fillRect l="-2288" t="-3758" b="-60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B7F02F4-918E-4B75-B224-37588494B555}"/>
                  </a:ext>
                </a:extLst>
              </p:cNvPr>
              <p:cNvSpPr txBox="1"/>
              <p:nvPr/>
            </p:nvSpPr>
            <p:spPr>
              <a:xfrm>
                <a:off x="8553796" y="4021574"/>
                <a:ext cx="2601884" cy="2409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ja-JP" sz="3200" dirty="0"/>
              </a:p>
              <a:p>
                <a:endParaRPr kumimoji="1" lang="en-US" altLang="ja-JP" sz="3200" dirty="0"/>
              </a:p>
              <a:p>
                <a:r>
                  <a:rPr kumimoji="1" lang="en-US" altLang="ja-JP" sz="3200" dirty="0"/>
                  <a:t>n : </a:t>
                </a:r>
                <a:r>
                  <a:rPr kumimoji="1" lang="ja-JP" altLang="en-US" sz="3200" dirty="0"/>
                  <a:t>要素数</a:t>
                </a:r>
                <a:endParaRPr kumimoji="1" lang="en-US" altLang="ja-JP" sz="3200" dirty="0"/>
              </a:p>
              <a:p>
                <a:r>
                  <a:rPr kumimoji="1" lang="en-US" altLang="ja-JP" sz="3200" dirty="0"/>
                  <a:t>m : </a:t>
                </a:r>
                <a:r>
                  <a:rPr kumimoji="1" lang="ja-JP" altLang="en-US" sz="3200" dirty="0"/>
                  <a:t>比較回数</a:t>
                </a:r>
                <a:endParaRPr kumimoji="1" lang="en-US" altLang="ja-JP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B7F02F4-918E-4B75-B224-37588494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796" y="4021574"/>
                <a:ext cx="2601884" cy="2409890"/>
              </a:xfrm>
              <a:prstGeom prst="rect">
                <a:avLst/>
              </a:prstGeom>
              <a:blipFill>
                <a:blip r:embed="rId3"/>
                <a:stretch>
                  <a:fillRect l="-5855" r="-2576" b="-75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61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60964" cy="1325563"/>
          </a:xfrm>
        </p:spPr>
        <p:txBody>
          <a:bodyPr/>
          <a:lstStyle/>
          <a:p>
            <a:r>
              <a:rPr kumimoji="1" lang="ja-JP" altLang="en-US" b="1" dirty="0"/>
              <a:t>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9175173" y="426536"/>
            <a:ext cx="267877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完全二分木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/>
              <a:t>二分探索木</a:t>
            </a:r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3200" dirty="0"/>
              <a:t>バランス木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44BB5B-131D-4847-BCA7-0ADD536602C9}"/>
              </a:ext>
            </a:extLst>
          </p:cNvPr>
          <p:cNvSpPr txBox="1"/>
          <p:nvPr/>
        </p:nvSpPr>
        <p:spPr>
          <a:xfrm>
            <a:off x="838200" y="2452255"/>
            <a:ext cx="1088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バランス木</a:t>
            </a:r>
            <a:r>
              <a:rPr kumimoji="1" lang="en-US" altLang="ja-JP" sz="3200" dirty="0"/>
              <a:t>… </a:t>
            </a:r>
            <a:r>
              <a:rPr kumimoji="1" lang="ja-JP" altLang="en-US" sz="3200" dirty="0"/>
              <a:t>二分探索の弱点を補う設計木</a:t>
            </a:r>
            <a:r>
              <a:rPr lang="ja-JP" altLang="en-US" sz="3200" dirty="0"/>
              <a:t>。</a:t>
            </a:r>
            <a:endParaRPr kumimoji="1" lang="en-US" altLang="ja-JP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18D903-F15C-4F2C-A6E6-83B50FFC45BB}"/>
              </a:ext>
            </a:extLst>
          </p:cNvPr>
          <p:cNvSpPr txBox="1"/>
          <p:nvPr/>
        </p:nvSpPr>
        <p:spPr>
          <a:xfrm>
            <a:off x="838200" y="3616037"/>
            <a:ext cx="7656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①</a:t>
            </a:r>
            <a:r>
              <a:rPr lang="en-US" altLang="ja-JP" sz="2800" dirty="0"/>
              <a:t> </a:t>
            </a:r>
            <a:r>
              <a:rPr lang="en-US" altLang="ja-JP" sz="2800" b="1" dirty="0"/>
              <a:t>AVL</a:t>
            </a:r>
            <a:r>
              <a:rPr lang="ja-JP" altLang="en-US" sz="2800" b="1" dirty="0"/>
              <a:t>木  </a:t>
            </a:r>
            <a:r>
              <a:rPr lang="ja-JP" altLang="en-US" sz="2000" dirty="0"/>
              <a:t>二人の数学者 </a:t>
            </a:r>
            <a:r>
              <a:rPr lang="en-US" altLang="ja-JP" sz="2000" b="1" i="0" dirty="0">
                <a:solidFill>
                  <a:srgbClr val="060606"/>
                </a:solidFill>
                <a:effectLst/>
                <a:latin typeface="Verdana" panose="020B0604030504040204" pitchFamily="34" charset="0"/>
              </a:rPr>
              <a:t>A</a:t>
            </a:r>
            <a:r>
              <a:rPr lang="en-US" altLang="ja-JP" sz="2000" i="0" dirty="0">
                <a:solidFill>
                  <a:srgbClr val="060606"/>
                </a:solidFill>
                <a:effectLst/>
                <a:latin typeface="Verdana" panose="020B0604030504040204" pitchFamily="34" charset="0"/>
              </a:rPr>
              <a:t>delson </a:t>
            </a:r>
            <a:r>
              <a:rPr lang="en-US" altLang="ja-JP" sz="2000" b="1" i="0" dirty="0" err="1">
                <a:solidFill>
                  <a:srgbClr val="060606"/>
                </a:solidFill>
                <a:effectLst/>
                <a:latin typeface="Verdana" panose="020B0604030504040204" pitchFamily="34" charset="0"/>
              </a:rPr>
              <a:t>V</a:t>
            </a:r>
            <a:r>
              <a:rPr lang="en-US" altLang="ja-JP" sz="2000" i="0" dirty="0" err="1">
                <a:solidFill>
                  <a:srgbClr val="060606"/>
                </a:solidFill>
                <a:effectLst/>
                <a:latin typeface="Verdana" panose="020B0604030504040204" pitchFamily="34" charset="0"/>
              </a:rPr>
              <a:t>elski</a:t>
            </a:r>
            <a:r>
              <a:rPr lang="en-US" altLang="ja-JP" sz="2000" i="0" dirty="0">
                <a:solidFill>
                  <a:srgbClr val="06060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ja-JP" altLang="en-US" sz="2000" i="0" dirty="0">
                <a:solidFill>
                  <a:srgbClr val="060606"/>
                </a:solidFill>
                <a:effectLst/>
                <a:latin typeface="Verdana" panose="020B0604030504040204" pitchFamily="34" charset="0"/>
              </a:rPr>
              <a:t>と </a:t>
            </a:r>
            <a:r>
              <a:rPr lang="en-US" altLang="ja-JP" sz="2000" b="1" i="0" dirty="0">
                <a:solidFill>
                  <a:srgbClr val="060606"/>
                </a:solidFill>
                <a:effectLst/>
                <a:latin typeface="Verdana" panose="020B0604030504040204" pitchFamily="34" charset="0"/>
              </a:rPr>
              <a:t>L</a:t>
            </a:r>
            <a:r>
              <a:rPr lang="en-US" altLang="ja-JP" sz="2000" i="0" dirty="0">
                <a:solidFill>
                  <a:srgbClr val="060606"/>
                </a:solidFill>
                <a:effectLst/>
                <a:latin typeface="Verdana" panose="020B0604030504040204" pitchFamily="34" charset="0"/>
              </a:rPr>
              <a:t>andis</a:t>
            </a:r>
            <a:endParaRPr lang="en-US" altLang="ja-JP" sz="2000" dirty="0"/>
          </a:p>
          <a:p>
            <a:endParaRPr kumimoji="1" lang="en-US" altLang="ja-JP" sz="2800" dirty="0"/>
          </a:p>
          <a:p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② </a:t>
            </a:r>
            <a:r>
              <a:rPr lang="en-US" altLang="ja-JP" sz="2800" b="1" dirty="0"/>
              <a:t>B</a:t>
            </a:r>
            <a:r>
              <a:rPr lang="ja-JP" altLang="en-US" sz="2800" b="1" dirty="0"/>
              <a:t>木</a:t>
            </a:r>
            <a:endParaRPr kumimoji="1" lang="ja-JP" altLang="en-US" sz="28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4A3E26-E84D-4ACD-96C3-17BEE39AF89D}"/>
              </a:ext>
            </a:extLst>
          </p:cNvPr>
          <p:cNvSpPr txBox="1"/>
          <p:nvPr/>
        </p:nvSpPr>
        <p:spPr>
          <a:xfrm>
            <a:off x="1449877" y="4258778"/>
            <a:ext cx="494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任意の節において左右の木の高さの差が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以下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E240EC-D220-4E1B-A0B8-6E8454BF5351}"/>
              </a:ext>
            </a:extLst>
          </p:cNvPr>
          <p:cNvSpPr txBox="1"/>
          <p:nvPr/>
        </p:nvSpPr>
        <p:spPr>
          <a:xfrm>
            <a:off x="2546467" y="5401141"/>
            <a:ext cx="4946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外部記憶装置にデータを格納するための構造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RDB</a:t>
            </a:r>
            <a:r>
              <a:rPr lang="ja-JP" altLang="en-US" dirty="0"/>
              <a:t>のインデックスに利用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960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89516" cy="1325563"/>
          </a:xfrm>
        </p:spPr>
        <p:txBody>
          <a:bodyPr/>
          <a:lstStyle/>
          <a:p>
            <a:r>
              <a:rPr kumimoji="1" lang="ja-JP" altLang="en-US" b="1" dirty="0"/>
              <a:t>探索アルゴリズム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7190510" y="502480"/>
            <a:ext cx="466344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線形探索法、二分探索法</a:t>
            </a:r>
            <a:endParaRPr lang="en-US" altLang="ja-JP" sz="3200" dirty="0"/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ハッシュ法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EB44861-ABE5-4827-AD04-1F8393028C98}"/>
              </a:ext>
            </a:extLst>
          </p:cNvPr>
          <p:cNvGrpSpPr/>
          <p:nvPr/>
        </p:nvGrpSpPr>
        <p:grpSpPr>
          <a:xfrm>
            <a:off x="1183178" y="4112628"/>
            <a:ext cx="10573789" cy="1599615"/>
            <a:chOff x="1047404" y="2352502"/>
            <a:chExt cx="10573789" cy="1599615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8443EEA-EB8D-43E1-A1EB-6197671CA9E7}"/>
                </a:ext>
              </a:extLst>
            </p:cNvPr>
            <p:cNvSpPr txBox="1"/>
            <p:nvPr/>
          </p:nvSpPr>
          <p:spPr>
            <a:xfrm>
              <a:off x="1047404" y="2352502"/>
              <a:ext cx="10224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二分探索法　　</a:t>
              </a:r>
              <a:r>
                <a:rPr kumimoji="1" lang="ja-JP" altLang="en-US" sz="1100" dirty="0"/>
                <a:t>＊条件 </a:t>
              </a:r>
              <a:r>
                <a:rPr kumimoji="1" lang="en-US" altLang="ja-JP" sz="1100" dirty="0"/>
                <a:t>: sort</a:t>
              </a:r>
              <a:r>
                <a:rPr kumimoji="1" lang="ja-JP" altLang="en-US" sz="1100" dirty="0"/>
                <a:t>済み</a:t>
              </a:r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8B3A47ED-19D9-47CA-BA98-B508B4EAD085}"/>
                </a:ext>
              </a:extLst>
            </p:cNvPr>
            <p:cNvGrpSpPr/>
            <p:nvPr/>
          </p:nvGrpSpPr>
          <p:grpSpPr>
            <a:xfrm>
              <a:off x="2892828" y="3271458"/>
              <a:ext cx="3057352" cy="680659"/>
              <a:chOff x="2211185" y="3313022"/>
              <a:chExt cx="3057352" cy="680659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98CE276C-6BF6-4105-9BF2-115E15969C15}"/>
                  </a:ext>
                </a:extLst>
              </p:cNvPr>
              <p:cNvGrpSpPr/>
              <p:nvPr/>
            </p:nvGrpSpPr>
            <p:grpSpPr>
              <a:xfrm>
                <a:off x="2211185" y="3316778"/>
                <a:ext cx="615142" cy="676903"/>
                <a:chOff x="2211185" y="3316778"/>
                <a:chExt cx="615142" cy="676903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D57F294E-25CB-4F95-9828-1B203BC34BAB}"/>
                    </a:ext>
                  </a:extLst>
                </p:cNvPr>
                <p:cNvSpPr/>
                <p:nvPr/>
              </p:nvSpPr>
              <p:spPr>
                <a:xfrm>
                  <a:off x="2211185" y="3624349"/>
                  <a:ext cx="61514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11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F94B24DC-4EC5-41D9-91AC-234077129191}"/>
                    </a:ext>
                  </a:extLst>
                </p:cNvPr>
                <p:cNvSpPr txBox="1"/>
                <p:nvPr/>
              </p:nvSpPr>
              <p:spPr>
                <a:xfrm>
                  <a:off x="2256905" y="3316778"/>
                  <a:ext cx="523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[1]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AA224807-20A7-43CC-9A88-C3A96F4C15F2}"/>
                  </a:ext>
                </a:extLst>
              </p:cNvPr>
              <p:cNvGrpSpPr/>
              <p:nvPr/>
            </p:nvGrpSpPr>
            <p:grpSpPr>
              <a:xfrm>
                <a:off x="2826327" y="3316778"/>
                <a:ext cx="615142" cy="676903"/>
                <a:chOff x="2211185" y="3316778"/>
                <a:chExt cx="615142" cy="676903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55FA06DD-4ADE-4F1D-82D5-363197642708}"/>
                    </a:ext>
                  </a:extLst>
                </p:cNvPr>
                <p:cNvSpPr/>
                <p:nvPr/>
              </p:nvSpPr>
              <p:spPr>
                <a:xfrm>
                  <a:off x="2211185" y="3624349"/>
                  <a:ext cx="61514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12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1E9ED462-8F3D-4D05-90BE-ACC3928BD440}"/>
                    </a:ext>
                  </a:extLst>
                </p:cNvPr>
                <p:cNvSpPr txBox="1"/>
                <p:nvPr/>
              </p:nvSpPr>
              <p:spPr>
                <a:xfrm>
                  <a:off x="2256905" y="3316778"/>
                  <a:ext cx="523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[2]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B88D34DA-EB71-42AC-9205-E2B5E98A50F7}"/>
                  </a:ext>
                </a:extLst>
              </p:cNvPr>
              <p:cNvGrpSpPr/>
              <p:nvPr/>
            </p:nvGrpSpPr>
            <p:grpSpPr>
              <a:xfrm>
                <a:off x="4664825" y="3313022"/>
                <a:ext cx="603712" cy="676903"/>
                <a:chOff x="2222615" y="3316778"/>
                <a:chExt cx="603712" cy="676903"/>
              </a:xfrm>
            </p:grpSpPr>
            <p:sp>
              <p:nvSpPr>
                <p:cNvPr id="15" name="正方形/長方形 14">
                  <a:extLst>
                    <a:ext uri="{FF2B5EF4-FFF2-40B4-BE49-F238E27FC236}">
                      <a16:creationId xmlns:a16="http://schemas.microsoft.com/office/drawing/2014/main" id="{9D686772-15E6-4B1B-802C-1DD95FE9EFD7}"/>
                    </a:ext>
                  </a:extLst>
                </p:cNvPr>
                <p:cNvSpPr/>
                <p:nvPr/>
              </p:nvSpPr>
              <p:spPr>
                <a:xfrm>
                  <a:off x="2222615" y="3624349"/>
                  <a:ext cx="60371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15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F236B5-7E6E-458D-9539-A6A4B3E8FA04}"/>
                    </a:ext>
                  </a:extLst>
                </p:cNvPr>
                <p:cNvSpPr txBox="1"/>
                <p:nvPr/>
              </p:nvSpPr>
              <p:spPr>
                <a:xfrm>
                  <a:off x="2256905" y="3316778"/>
                  <a:ext cx="523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[5]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21AFCBE8-32E4-4092-B027-9EA62DF321C9}"/>
                  </a:ext>
                </a:extLst>
              </p:cNvPr>
              <p:cNvGrpSpPr/>
              <p:nvPr/>
            </p:nvGrpSpPr>
            <p:grpSpPr>
              <a:xfrm>
                <a:off x="4041717" y="3313022"/>
                <a:ext cx="615142" cy="676903"/>
                <a:chOff x="2211185" y="3316778"/>
                <a:chExt cx="615142" cy="676903"/>
              </a:xfrm>
            </p:grpSpPr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876F4A5-A0DD-4063-BA6B-B0F7316841ED}"/>
                    </a:ext>
                  </a:extLst>
                </p:cNvPr>
                <p:cNvSpPr/>
                <p:nvPr/>
              </p:nvSpPr>
              <p:spPr>
                <a:xfrm>
                  <a:off x="2211185" y="3624349"/>
                  <a:ext cx="61514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14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EEA9742-32DE-45C7-A133-D0CC41CD956C}"/>
                    </a:ext>
                  </a:extLst>
                </p:cNvPr>
                <p:cNvSpPr txBox="1"/>
                <p:nvPr/>
              </p:nvSpPr>
              <p:spPr>
                <a:xfrm>
                  <a:off x="2256905" y="3316778"/>
                  <a:ext cx="523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[4]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0607233C-EFE7-4179-8EDA-C380D60B7E65}"/>
                  </a:ext>
                </a:extLst>
              </p:cNvPr>
              <p:cNvGrpSpPr/>
              <p:nvPr/>
            </p:nvGrpSpPr>
            <p:grpSpPr>
              <a:xfrm>
                <a:off x="3438005" y="3313022"/>
                <a:ext cx="615142" cy="676903"/>
                <a:chOff x="2211185" y="3316778"/>
                <a:chExt cx="615142" cy="676903"/>
              </a:xfrm>
            </p:grpSpPr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24946CE1-98A7-48BE-9E0B-9133C0EB92DC}"/>
                    </a:ext>
                  </a:extLst>
                </p:cNvPr>
                <p:cNvSpPr/>
                <p:nvPr/>
              </p:nvSpPr>
              <p:spPr>
                <a:xfrm>
                  <a:off x="2211185" y="3624349"/>
                  <a:ext cx="61514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13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CA404AEA-2DD1-4489-8A57-9D9BADE3FC30}"/>
                    </a:ext>
                  </a:extLst>
                </p:cNvPr>
                <p:cNvSpPr txBox="1"/>
                <p:nvPr/>
              </p:nvSpPr>
              <p:spPr>
                <a:xfrm>
                  <a:off x="2256905" y="3316778"/>
                  <a:ext cx="523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[3]</a:t>
                  </a:r>
                  <a:endParaRPr kumimoji="1" lang="ja-JP" alt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3BA67425-0E9C-4EB4-BCA7-E1C0BFB6B973}"/>
                    </a:ext>
                  </a:extLst>
                </p:cNvPr>
                <p:cNvSpPr txBox="1"/>
                <p:nvPr/>
              </p:nvSpPr>
              <p:spPr>
                <a:xfrm>
                  <a:off x="6957753" y="3233080"/>
                  <a:ext cx="4663440" cy="6801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en-US" altLang="ja-JP" dirty="0"/>
                </a:p>
                <a:p>
                  <a:r>
                    <a:rPr lang="ja-JP" altLang="en-US" dirty="0"/>
                    <a:t>平均 </a:t>
                  </a:r>
                  <a:r>
                    <a:rPr lang="en-US" altLang="ja-JP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a14:m>
                  <a:r>
                    <a:rPr lang="ja-JP" altLang="en-US" dirty="0"/>
                    <a:t>最大 </a:t>
                  </a:r>
                  <a:r>
                    <a:rPr lang="en-US" altLang="ja-JP" dirty="0"/>
                    <a:t>: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　</m:t>
                      </m:r>
                    </m:oMath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3BA67425-0E9C-4EB4-BCA7-E1C0BFB6B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753" y="3233080"/>
                  <a:ext cx="4663440" cy="680123"/>
                </a:xfrm>
                <a:prstGeom prst="rect">
                  <a:avLst/>
                </a:prstGeom>
                <a:blipFill>
                  <a:blip r:embed="rId2"/>
                  <a:stretch>
                    <a:fillRect l="-1176" b="-1339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C1549CEF-0DC4-4C94-A0FD-F427F2C0B3B0}"/>
              </a:ext>
            </a:extLst>
          </p:cNvPr>
          <p:cNvGrpSpPr/>
          <p:nvPr/>
        </p:nvGrpSpPr>
        <p:grpSpPr>
          <a:xfrm>
            <a:off x="1183178" y="2230850"/>
            <a:ext cx="10573789" cy="1599615"/>
            <a:chOff x="1047404" y="2352502"/>
            <a:chExt cx="10573789" cy="1599615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9E4C591-7CC2-48D4-ABBF-A0B3C74629A1}"/>
                </a:ext>
              </a:extLst>
            </p:cNvPr>
            <p:cNvSpPr txBox="1"/>
            <p:nvPr/>
          </p:nvSpPr>
          <p:spPr>
            <a:xfrm>
              <a:off x="1047404" y="2352502"/>
              <a:ext cx="10224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線形探索法</a:t>
              </a: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97FBA26F-C55B-4D30-B813-E586DC046190}"/>
                </a:ext>
              </a:extLst>
            </p:cNvPr>
            <p:cNvGrpSpPr/>
            <p:nvPr/>
          </p:nvGrpSpPr>
          <p:grpSpPr>
            <a:xfrm>
              <a:off x="2892828" y="3271458"/>
              <a:ext cx="3057352" cy="680659"/>
              <a:chOff x="2211185" y="3313022"/>
              <a:chExt cx="3057352" cy="680659"/>
            </a:xfrm>
          </p:grpSpPr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BF7DE0A7-5E6B-4F1F-B069-2311654AEB88}"/>
                  </a:ext>
                </a:extLst>
              </p:cNvPr>
              <p:cNvGrpSpPr/>
              <p:nvPr/>
            </p:nvGrpSpPr>
            <p:grpSpPr>
              <a:xfrm>
                <a:off x="2211185" y="3316778"/>
                <a:ext cx="615142" cy="676903"/>
                <a:chOff x="2211185" y="3316778"/>
                <a:chExt cx="615142" cy="676903"/>
              </a:xfrm>
            </p:grpSpPr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C0504D47-B3AF-426E-891B-F15033F9C663}"/>
                    </a:ext>
                  </a:extLst>
                </p:cNvPr>
                <p:cNvSpPr/>
                <p:nvPr/>
              </p:nvSpPr>
              <p:spPr>
                <a:xfrm>
                  <a:off x="2211185" y="3624349"/>
                  <a:ext cx="61514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11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AAC9069E-6A0A-4517-81DA-0E6882FDF8AC}"/>
                    </a:ext>
                  </a:extLst>
                </p:cNvPr>
                <p:cNvSpPr txBox="1"/>
                <p:nvPr/>
              </p:nvSpPr>
              <p:spPr>
                <a:xfrm>
                  <a:off x="2256905" y="3316778"/>
                  <a:ext cx="523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[1]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44" name="グループ化 43">
                <a:extLst>
                  <a:ext uri="{FF2B5EF4-FFF2-40B4-BE49-F238E27FC236}">
                    <a16:creationId xmlns:a16="http://schemas.microsoft.com/office/drawing/2014/main" id="{58F297D6-4B72-448C-8F1F-2D0022F4CA41}"/>
                  </a:ext>
                </a:extLst>
              </p:cNvPr>
              <p:cNvGrpSpPr/>
              <p:nvPr/>
            </p:nvGrpSpPr>
            <p:grpSpPr>
              <a:xfrm>
                <a:off x="2826327" y="3316778"/>
                <a:ext cx="615142" cy="676903"/>
                <a:chOff x="2211185" y="3316778"/>
                <a:chExt cx="615142" cy="676903"/>
              </a:xfrm>
            </p:grpSpPr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7BB5634B-D2D7-41A6-BD19-502E3621882B}"/>
                    </a:ext>
                  </a:extLst>
                </p:cNvPr>
                <p:cNvSpPr/>
                <p:nvPr/>
              </p:nvSpPr>
              <p:spPr>
                <a:xfrm>
                  <a:off x="2211185" y="3624349"/>
                  <a:ext cx="61514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12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09E89C0B-81BE-4BB7-9407-E3F12F1FF136}"/>
                    </a:ext>
                  </a:extLst>
                </p:cNvPr>
                <p:cNvSpPr txBox="1"/>
                <p:nvPr/>
              </p:nvSpPr>
              <p:spPr>
                <a:xfrm>
                  <a:off x="2256905" y="3316778"/>
                  <a:ext cx="523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[2]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DAEABC8B-5A5B-4BB5-B4D9-53451DE3A05E}"/>
                  </a:ext>
                </a:extLst>
              </p:cNvPr>
              <p:cNvGrpSpPr/>
              <p:nvPr/>
            </p:nvGrpSpPr>
            <p:grpSpPr>
              <a:xfrm>
                <a:off x="4653395" y="3313022"/>
                <a:ext cx="615142" cy="676903"/>
                <a:chOff x="2211185" y="3316778"/>
                <a:chExt cx="615142" cy="676903"/>
              </a:xfrm>
            </p:grpSpPr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B9B1CC82-5AB7-43FA-8C7A-EAE49657A15A}"/>
                    </a:ext>
                  </a:extLst>
                </p:cNvPr>
                <p:cNvSpPr/>
                <p:nvPr/>
              </p:nvSpPr>
              <p:spPr>
                <a:xfrm>
                  <a:off x="2211185" y="3624349"/>
                  <a:ext cx="61514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15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06B81FE1-A880-4B1B-885B-C71179E53822}"/>
                    </a:ext>
                  </a:extLst>
                </p:cNvPr>
                <p:cNvSpPr txBox="1"/>
                <p:nvPr/>
              </p:nvSpPr>
              <p:spPr>
                <a:xfrm>
                  <a:off x="2256905" y="3316778"/>
                  <a:ext cx="523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[5]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39DFC6E2-2EA8-41A9-8EC3-CD1B1C1E1CF2}"/>
                  </a:ext>
                </a:extLst>
              </p:cNvPr>
              <p:cNvGrpSpPr/>
              <p:nvPr/>
            </p:nvGrpSpPr>
            <p:grpSpPr>
              <a:xfrm>
                <a:off x="4041717" y="3313022"/>
                <a:ext cx="615142" cy="676903"/>
                <a:chOff x="2211185" y="3316778"/>
                <a:chExt cx="615142" cy="676903"/>
              </a:xfrm>
            </p:grpSpPr>
            <p:sp>
              <p:nvSpPr>
                <p:cNvPr id="50" name="正方形/長方形 49">
                  <a:extLst>
                    <a:ext uri="{FF2B5EF4-FFF2-40B4-BE49-F238E27FC236}">
                      <a16:creationId xmlns:a16="http://schemas.microsoft.com/office/drawing/2014/main" id="{C4811782-1E60-4DEF-A797-59E2716378E2}"/>
                    </a:ext>
                  </a:extLst>
                </p:cNvPr>
                <p:cNvSpPr/>
                <p:nvPr/>
              </p:nvSpPr>
              <p:spPr>
                <a:xfrm>
                  <a:off x="2211185" y="3624349"/>
                  <a:ext cx="61514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14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0F930E99-07CE-4FF2-8EF8-47A0765185C3}"/>
                    </a:ext>
                  </a:extLst>
                </p:cNvPr>
                <p:cNvSpPr txBox="1"/>
                <p:nvPr/>
              </p:nvSpPr>
              <p:spPr>
                <a:xfrm>
                  <a:off x="2256905" y="3316778"/>
                  <a:ext cx="523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[4]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43BB88D1-FFD6-4E8E-930B-FE75A9012849}"/>
                  </a:ext>
                </a:extLst>
              </p:cNvPr>
              <p:cNvGrpSpPr/>
              <p:nvPr/>
            </p:nvGrpSpPr>
            <p:grpSpPr>
              <a:xfrm>
                <a:off x="3438005" y="3313022"/>
                <a:ext cx="615142" cy="676903"/>
                <a:chOff x="2211185" y="3316778"/>
                <a:chExt cx="615142" cy="676903"/>
              </a:xfrm>
            </p:grpSpPr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015C1139-1514-4EC8-8531-482D6BC42834}"/>
                    </a:ext>
                  </a:extLst>
                </p:cNvPr>
                <p:cNvSpPr/>
                <p:nvPr/>
              </p:nvSpPr>
              <p:spPr>
                <a:xfrm>
                  <a:off x="2211185" y="3624349"/>
                  <a:ext cx="61514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>
                      <a:solidFill>
                        <a:schemeClr val="tx1"/>
                      </a:solidFill>
                    </a:rPr>
                    <a:t>13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CB1FE753-FF3E-4B55-A206-04B3E3A205D4}"/>
                    </a:ext>
                  </a:extLst>
                </p:cNvPr>
                <p:cNvSpPr txBox="1"/>
                <p:nvPr/>
              </p:nvSpPr>
              <p:spPr>
                <a:xfrm>
                  <a:off x="2256905" y="3316778"/>
                  <a:ext cx="523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[3]</a:t>
                  </a:r>
                  <a:endParaRPr kumimoji="1" lang="ja-JP" alt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1A6FA656-E1D1-42B4-A3DC-0446DE706C50}"/>
                    </a:ext>
                  </a:extLst>
                </p:cNvPr>
                <p:cNvSpPr txBox="1"/>
                <p:nvPr/>
              </p:nvSpPr>
              <p:spPr>
                <a:xfrm>
                  <a:off x="6957753" y="2427316"/>
                  <a:ext cx="4663440" cy="13144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dirty="0"/>
                    <a:t>11</a:t>
                  </a:r>
                  <a:r>
                    <a:rPr lang="ja-JP" altLang="en-US" dirty="0"/>
                    <a:t>を探すとき </a:t>
                  </a:r>
                  <a:r>
                    <a:rPr lang="en-US" altLang="ja-JP" dirty="0"/>
                    <a:t>: 1</a:t>
                  </a:r>
                  <a:r>
                    <a:rPr lang="ja-JP" altLang="en-US" dirty="0"/>
                    <a:t>回目</a:t>
                  </a:r>
                  <a:endParaRPr lang="en-US" altLang="ja-JP" dirty="0"/>
                </a:p>
                <a:p>
                  <a:r>
                    <a:rPr kumimoji="1" lang="en-US" altLang="ja-JP" dirty="0"/>
                    <a:t>15</a:t>
                  </a:r>
                  <a:r>
                    <a:rPr kumimoji="1" lang="ja-JP" altLang="en-US" dirty="0"/>
                    <a:t>を探すとき </a:t>
                  </a:r>
                  <a:r>
                    <a:rPr kumimoji="1" lang="en-US" altLang="ja-JP" dirty="0"/>
                    <a:t>: 5</a:t>
                  </a:r>
                  <a:r>
                    <a:rPr kumimoji="1" lang="ja-JP" altLang="en-US" dirty="0"/>
                    <a:t>回目</a:t>
                  </a:r>
                  <a:endParaRPr kumimoji="1" lang="en-US" altLang="ja-JP" dirty="0"/>
                </a:p>
                <a:p>
                  <a:endParaRPr kumimoji="1" lang="en-US" altLang="ja-JP" dirty="0"/>
                </a:p>
                <a:p>
                  <a:r>
                    <a:rPr lang="ja-JP" altLang="en-US" dirty="0"/>
                    <a:t>平均 </a:t>
                  </a:r>
                  <a:r>
                    <a:rPr lang="en-US" altLang="ja-JP" dirty="0"/>
                    <a:t>: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altLang="ja-JP" dirty="0"/>
                    <a:t> </a:t>
                  </a:r>
                  <a:r>
                    <a:rPr lang="ja-JP" altLang="en-US" dirty="0"/>
                    <a:t>　最大 </a:t>
                  </a:r>
                  <a:r>
                    <a:rPr lang="en-US" altLang="ja-JP" dirty="0"/>
                    <a:t>: N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1A6FA656-E1D1-42B4-A3DC-0446DE706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753" y="2427316"/>
                  <a:ext cx="4663440" cy="1314462"/>
                </a:xfrm>
                <a:prstGeom prst="rect">
                  <a:avLst/>
                </a:prstGeom>
                <a:blipFill>
                  <a:blip r:embed="rId3"/>
                  <a:stretch>
                    <a:fillRect l="-1176" t="-2315" b="-2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799948E-FBA0-4002-985C-7BC259E85C1C}"/>
              </a:ext>
            </a:extLst>
          </p:cNvPr>
          <p:cNvSpPr/>
          <p:nvPr/>
        </p:nvSpPr>
        <p:spPr>
          <a:xfrm>
            <a:off x="3643744" y="5809740"/>
            <a:ext cx="6151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42B3576-40FE-4E68-B893-F25BD54783C4}"/>
              </a:ext>
            </a:extLst>
          </p:cNvPr>
          <p:cNvSpPr/>
          <p:nvPr/>
        </p:nvSpPr>
        <p:spPr>
          <a:xfrm>
            <a:off x="3028602" y="5809740"/>
            <a:ext cx="6151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CA373A4-A059-4CD5-AE0C-F9BC4B27CECB}"/>
              </a:ext>
            </a:extLst>
          </p:cNvPr>
          <p:cNvSpPr/>
          <p:nvPr/>
        </p:nvSpPr>
        <p:spPr>
          <a:xfrm>
            <a:off x="3028602" y="6265623"/>
            <a:ext cx="6151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6D8AE68-8A78-4F27-8F0A-9C4F2C3AC523}"/>
              </a:ext>
            </a:extLst>
          </p:cNvPr>
          <p:cNvSpPr txBox="1"/>
          <p:nvPr/>
        </p:nvSpPr>
        <p:spPr>
          <a:xfrm>
            <a:off x="9833956" y="3787263"/>
            <a:ext cx="192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高速化 </a:t>
            </a:r>
            <a:r>
              <a:rPr kumimoji="1" lang="en-US" altLang="ja-JP" dirty="0"/>
              <a:t>: </a:t>
            </a:r>
            <a:r>
              <a:rPr kumimoji="1" lang="ja-JP" altLang="en-US" dirty="0">
                <a:solidFill>
                  <a:srgbClr val="00B0F0"/>
                </a:solidFill>
              </a:rPr>
              <a:t>番兵法</a:t>
            </a:r>
          </a:p>
        </p:txBody>
      </p:sp>
    </p:spTree>
    <p:extLst>
      <p:ext uri="{BB962C8B-B14F-4D97-AF65-F5344CB8AC3E}">
        <p14:creationId xmlns:p14="http://schemas.microsoft.com/office/powerpoint/2010/main" val="325224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89516" cy="1325563"/>
          </a:xfrm>
        </p:spPr>
        <p:txBody>
          <a:bodyPr/>
          <a:lstStyle/>
          <a:p>
            <a:r>
              <a:rPr kumimoji="1" lang="ja-JP" altLang="en-US" b="1" dirty="0"/>
              <a:t>探索アルゴリズム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7190510" y="502480"/>
            <a:ext cx="466344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線形探索法、二分探索法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800" dirty="0"/>
          </a:p>
          <a:p>
            <a:r>
              <a:rPr lang="ja-JP" altLang="en-US" sz="3200" dirty="0"/>
              <a:t>ハッシュ法</a:t>
            </a:r>
            <a:endParaRPr lang="en-US" altLang="ja-JP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8F9194-EA2B-4D2F-98FA-5836EE39A940}"/>
              </a:ext>
            </a:extLst>
          </p:cNvPr>
          <p:cNvSpPr txBox="1"/>
          <p:nvPr/>
        </p:nvSpPr>
        <p:spPr>
          <a:xfrm>
            <a:off x="1022465" y="2004192"/>
            <a:ext cx="9883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ハッシュ法 </a:t>
            </a:r>
            <a:r>
              <a:rPr kumimoji="1" lang="en-US" altLang="ja-JP" sz="3200" dirty="0"/>
              <a:t>… </a:t>
            </a:r>
            <a:r>
              <a:rPr kumimoji="1" lang="ja-JP" altLang="en-US" sz="3200" dirty="0"/>
              <a:t>探索データの値から格納番所を決める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35DDAC-3E8C-43F9-BFE0-5B4BBEB332CA}"/>
              </a:ext>
            </a:extLst>
          </p:cNvPr>
          <p:cNvSpPr txBox="1"/>
          <p:nvPr/>
        </p:nvSpPr>
        <p:spPr>
          <a:xfrm>
            <a:off x="1022465" y="3225338"/>
            <a:ext cx="4800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 6      (x mod 5)    =&gt;   1      </a:t>
            </a:r>
            <a:endParaRPr kumimoji="1" lang="ja-JP" altLang="en-US" sz="3200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5EB4036-69EB-4389-BEC6-6553E09BE6DA}"/>
              </a:ext>
            </a:extLst>
          </p:cNvPr>
          <p:cNvGrpSpPr/>
          <p:nvPr/>
        </p:nvGrpSpPr>
        <p:grpSpPr>
          <a:xfrm>
            <a:off x="8854439" y="3327168"/>
            <a:ext cx="922713" cy="381113"/>
            <a:chOff x="8811491" y="3429000"/>
            <a:chExt cx="922713" cy="381113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1A0D3CA-2C54-415D-9663-8BB662FEFA06}"/>
                </a:ext>
              </a:extLst>
            </p:cNvPr>
            <p:cNvSpPr/>
            <p:nvPr/>
          </p:nvSpPr>
          <p:spPr>
            <a:xfrm>
              <a:off x="9210502" y="3429000"/>
              <a:ext cx="523702" cy="381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1175A35-5705-4270-8ADD-A12CAF541AE7}"/>
                </a:ext>
              </a:extLst>
            </p:cNvPr>
            <p:cNvSpPr txBox="1"/>
            <p:nvPr/>
          </p:nvSpPr>
          <p:spPr>
            <a:xfrm>
              <a:off x="8811491" y="3434890"/>
              <a:ext cx="523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[1]</a:t>
              </a:r>
              <a:endParaRPr kumimoji="1" lang="ja-JP" altLang="en-US" dirty="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9B483C1-CE72-4E27-83FB-371209AD2F78}"/>
              </a:ext>
            </a:extLst>
          </p:cNvPr>
          <p:cNvGrpSpPr/>
          <p:nvPr/>
        </p:nvGrpSpPr>
        <p:grpSpPr>
          <a:xfrm>
            <a:off x="8854439" y="3698726"/>
            <a:ext cx="922713" cy="381113"/>
            <a:chOff x="8811491" y="3429000"/>
            <a:chExt cx="922713" cy="381113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C60024F-179C-4FBE-965B-0D706C06A5D3}"/>
                </a:ext>
              </a:extLst>
            </p:cNvPr>
            <p:cNvSpPr/>
            <p:nvPr/>
          </p:nvSpPr>
          <p:spPr>
            <a:xfrm>
              <a:off x="9210502" y="3429000"/>
              <a:ext cx="523702" cy="381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FA587B6-380E-46C8-AC24-92D64E3AB7AC}"/>
                </a:ext>
              </a:extLst>
            </p:cNvPr>
            <p:cNvSpPr txBox="1"/>
            <p:nvPr/>
          </p:nvSpPr>
          <p:spPr>
            <a:xfrm>
              <a:off x="8811491" y="3434890"/>
              <a:ext cx="523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[2]</a:t>
              </a:r>
              <a:endParaRPr kumimoji="1" lang="ja-JP" altLang="en-US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E7F99CF-8C08-40E9-ADA1-0137C6630191}"/>
              </a:ext>
            </a:extLst>
          </p:cNvPr>
          <p:cNvGrpSpPr/>
          <p:nvPr/>
        </p:nvGrpSpPr>
        <p:grpSpPr>
          <a:xfrm>
            <a:off x="8854439" y="4070044"/>
            <a:ext cx="922713" cy="381113"/>
            <a:chOff x="8811491" y="3429000"/>
            <a:chExt cx="922713" cy="38111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F31F7BB-C3CD-4B50-9A49-CBE5536331A3}"/>
                </a:ext>
              </a:extLst>
            </p:cNvPr>
            <p:cNvSpPr/>
            <p:nvPr/>
          </p:nvSpPr>
          <p:spPr>
            <a:xfrm>
              <a:off x="9210502" y="3429000"/>
              <a:ext cx="523702" cy="381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D1255A-8B0D-4D53-B9B3-C59D6EF5864A}"/>
                </a:ext>
              </a:extLst>
            </p:cNvPr>
            <p:cNvSpPr txBox="1"/>
            <p:nvPr/>
          </p:nvSpPr>
          <p:spPr>
            <a:xfrm>
              <a:off x="8811491" y="3434890"/>
              <a:ext cx="523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[3]</a:t>
              </a:r>
              <a:endParaRPr kumimoji="1" lang="ja-JP" altLang="en-US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6A29A21-A9D2-4BA7-8FC8-20B20D8732BF}"/>
              </a:ext>
            </a:extLst>
          </p:cNvPr>
          <p:cNvGrpSpPr/>
          <p:nvPr/>
        </p:nvGrpSpPr>
        <p:grpSpPr>
          <a:xfrm>
            <a:off x="8854439" y="4445266"/>
            <a:ext cx="922713" cy="381113"/>
            <a:chOff x="8811491" y="3429000"/>
            <a:chExt cx="922713" cy="381113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AE18526-BF9C-441B-9041-032E2A261DA9}"/>
                </a:ext>
              </a:extLst>
            </p:cNvPr>
            <p:cNvSpPr/>
            <p:nvPr/>
          </p:nvSpPr>
          <p:spPr>
            <a:xfrm>
              <a:off x="9210502" y="3429000"/>
              <a:ext cx="523702" cy="3811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5D7F41A-AA3F-4823-AE6D-ACB88953987E}"/>
                </a:ext>
              </a:extLst>
            </p:cNvPr>
            <p:cNvSpPr txBox="1"/>
            <p:nvPr/>
          </p:nvSpPr>
          <p:spPr>
            <a:xfrm>
              <a:off x="8811491" y="3434890"/>
              <a:ext cx="523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[4]</a:t>
              </a:r>
              <a:endParaRPr kumimoji="1" lang="ja-JP" altLang="en-US" dirty="0"/>
            </a:p>
          </p:txBody>
        </p:sp>
      </p:grp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5FBB7CA-8C8E-48F7-BC9D-0B96639A2A91}"/>
              </a:ext>
            </a:extLst>
          </p:cNvPr>
          <p:cNvSpPr/>
          <p:nvPr/>
        </p:nvSpPr>
        <p:spPr>
          <a:xfrm>
            <a:off x="5972694" y="3394030"/>
            <a:ext cx="2682240" cy="247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38B27F-19AC-4E43-B18D-7089AE7175BE}"/>
              </a:ext>
            </a:extLst>
          </p:cNvPr>
          <p:cNvSpPr txBox="1"/>
          <p:nvPr/>
        </p:nvSpPr>
        <p:spPr>
          <a:xfrm>
            <a:off x="9353202" y="3344839"/>
            <a:ext cx="5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2E199A-5B89-43D8-B1EA-3320A0132188}"/>
              </a:ext>
            </a:extLst>
          </p:cNvPr>
          <p:cNvSpPr txBox="1"/>
          <p:nvPr/>
        </p:nvSpPr>
        <p:spPr>
          <a:xfrm>
            <a:off x="1022464" y="4343434"/>
            <a:ext cx="4800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 9      (x mod 5)    =&gt;   4      </a:t>
            </a:r>
            <a:endParaRPr kumimoji="1" lang="ja-JP" altLang="en-US" sz="3200" dirty="0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95910ECD-DE24-4855-9DB4-52FD3E24CE8E}"/>
              </a:ext>
            </a:extLst>
          </p:cNvPr>
          <p:cNvSpPr/>
          <p:nvPr/>
        </p:nvSpPr>
        <p:spPr>
          <a:xfrm>
            <a:off x="5972694" y="4512128"/>
            <a:ext cx="2682240" cy="247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C06A7C9-CF8D-4485-B76D-D35419A08479}"/>
              </a:ext>
            </a:extLst>
          </p:cNvPr>
          <p:cNvSpPr txBox="1"/>
          <p:nvPr/>
        </p:nvSpPr>
        <p:spPr>
          <a:xfrm>
            <a:off x="9353202" y="4472389"/>
            <a:ext cx="5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8801FA-ECFF-4BBB-BABC-D2F1F86FE9D2}"/>
              </a:ext>
            </a:extLst>
          </p:cNvPr>
          <p:cNvSpPr txBox="1"/>
          <p:nvPr/>
        </p:nvSpPr>
        <p:spPr>
          <a:xfrm>
            <a:off x="2484118" y="3829950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↑ハッシュ関数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F3967B-EB79-421E-B472-6B6E2AB9228E}"/>
              </a:ext>
            </a:extLst>
          </p:cNvPr>
          <p:cNvSpPr txBox="1"/>
          <p:nvPr/>
        </p:nvSpPr>
        <p:spPr>
          <a:xfrm>
            <a:off x="5255027" y="3769599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↑ハッシュ値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52109E5-99DC-4145-826F-2C8001DB3A4F}"/>
              </a:ext>
            </a:extLst>
          </p:cNvPr>
          <p:cNvSpPr txBox="1"/>
          <p:nvPr/>
        </p:nvSpPr>
        <p:spPr>
          <a:xfrm>
            <a:off x="8853053" y="2840126"/>
            <a:ext cx="18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↓格納番地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CE5778-B741-4388-988B-8C54262758EE}"/>
              </a:ext>
            </a:extLst>
          </p:cNvPr>
          <p:cNvSpPr txBox="1"/>
          <p:nvPr/>
        </p:nvSpPr>
        <p:spPr>
          <a:xfrm>
            <a:off x="1022464" y="5564580"/>
            <a:ext cx="4800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 4      (x mod 5)    =&gt;   4      </a:t>
            </a:r>
            <a:endParaRPr kumimoji="1" lang="ja-JP" altLang="en-US" sz="3200" dirty="0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C65D457A-C938-461D-BCEE-ADFD33D8009C}"/>
              </a:ext>
            </a:extLst>
          </p:cNvPr>
          <p:cNvSpPr/>
          <p:nvPr/>
        </p:nvSpPr>
        <p:spPr>
          <a:xfrm rot="20775647">
            <a:off x="5842296" y="5382003"/>
            <a:ext cx="2645030" cy="311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星: 7 pt 31">
            <a:extLst>
              <a:ext uri="{FF2B5EF4-FFF2-40B4-BE49-F238E27FC236}">
                <a16:creationId xmlns:a16="http://schemas.microsoft.com/office/drawing/2014/main" id="{540CB922-B6E2-4E83-873A-5C454A59C78F}"/>
              </a:ext>
            </a:extLst>
          </p:cNvPr>
          <p:cNvSpPr/>
          <p:nvPr/>
        </p:nvSpPr>
        <p:spPr>
          <a:xfrm>
            <a:off x="8506557" y="4841721"/>
            <a:ext cx="644233" cy="474255"/>
          </a:xfrm>
          <a:prstGeom prst="star7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衝突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71B160-534A-4EDE-8BB6-19354488FFA8}"/>
              </a:ext>
            </a:extLst>
          </p:cNvPr>
          <p:cNvSpPr txBox="1"/>
          <p:nvPr/>
        </p:nvSpPr>
        <p:spPr>
          <a:xfrm>
            <a:off x="6941128" y="5856967"/>
            <a:ext cx="5095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衝突</a:t>
            </a:r>
            <a:r>
              <a:rPr kumimoji="1" lang="en-US" altLang="ja-JP" dirty="0"/>
              <a:t>(</a:t>
            </a:r>
            <a:r>
              <a:rPr kumimoji="1" lang="ja-JP" altLang="en-US" b="1" dirty="0"/>
              <a:t>シノニム</a:t>
            </a:r>
            <a:r>
              <a:rPr kumimoji="1" lang="ja-JP" altLang="en-US" dirty="0"/>
              <a:t>の発生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シノニム </a:t>
            </a:r>
            <a:r>
              <a:rPr kumimoji="1" lang="en-US" altLang="ja-JP" dirty="0"/>
              <a:t>: </a:t>
            </a:r>
            <a:r>
              <a:rPr kumimoji="1" lang="ja-JP" altLang="en-US" dirty="0"/>
              <a:t>衝突時、先客がいて入れなかった値</a:t>
            </a:r>
            <a:endParaRPr kumimoji="1" lang="en-US" altLang="ja-JP" dirty="0"/>
          </a:p>
          <a:p>
            <a:r>
              <a:rPr lang="ja-JP" altLang="en-US" dirty="0"/>
              <a:t>ホーム    </a:t>
            </a:r>
            <a:r>
              <a:rPr lang="en-US" altLang="ja-JP" dirty="0"/>
              <a:t>: </a:t>
            </a:r>
            <a:r>
              <a:rPr lang="ja-JP" altLang="en-US" dirty="0"/>
              <a:t>衝突時、先客の値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297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/>
      <p:bldP spid="23" grpId="0" animBg="1"/>
      <p:bldP spid="24" grpId="0"/>
      <p:bldP spid="30" grpId="0"/>
      <p:bldP spid="31" grpId="0" animBg="1"/>
      <p:bldP spid="32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矢印: 下 18">
            <a:extLst>
              <a:ext uri="{FF2B5EF4-FFF2-40B4-BE49-F238E27FC236}">
                <a16:creationId xmlns:a16="http://schemas.microsoft.com/office/drawing/2014/main" id="{BB87021B-8B65-47D2-ADA0-38E6153DDCDF}"/>
              </a:ext>
            </a:extLst>
          </p:cNvPr>
          <p:cNvSpPr/>
          <p:nvPr/>
        </p:nvSpPr>
        <p:spPr>
          <a:xfrm>
            <a:off x="2389907" y="3529273"/>
            <a:ext cx="290945" cy="2028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89516" cy="1325563"/>
          </a:xfrm>
        </p:spPr>
        <p:txBody>
          <a:bodyPr/>
          <a:lstStyle/>
          <a:p>
            <a:r>
              <a:rPr kumimoji="1" lang="ja-JP" altLang="en-US" b="1" dirty="0"/>
              <a:t>探索アルゴリズム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7190510" y="502480"/>
            <a:ext cx="466344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線形探索法、二分探索法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800" dirty="0"/>
          </a:p>
          <a:p>
            <a:r>
              <a:rPr lang="ja-JP" altLang="en-US" sz="3200" dirty="0"/>
              <a:t>ハッシュ法</a:t>
            </a:r>
            <a:endParaRPr lang="en-US" altLang="ja-JP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F73B1C-B1EB-4242-8687-BCA94EB89549}"/>
              </a:ext>
            </a:extLst>
          </p:cNvPr>
          <p:cNvSpPr txBox="1"/>
          <p:nvPr/>
        </p:nvSpPr>
        <p:spPr>
          <a:xfrm>
            <a:off x="1122218" y="2044931"/>
            <a:ext cx="938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その対策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sz="2000" b="1" dirty="0"/>
              <a:t>① オープンアドレス法</a:t>
            </a:r>
            <a:r>
              <a:rPr lang="en-US" altLang="ja-JP" sz="2000" b="1" dirty="0"/>
              <a:t>                                                                </a:t>
            </a:r>
            <a:r>
              <a:rPr lang="ja-JP" altLang="en-US" sz="2000" b="1" dirty="0"/>
              <a:t>② チェイン法</a:t>
            </a:r>
            <a:endParaRPr kumimoji="1" lang="ja-JP" altLang="en-US" sz="2000" b="1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F3B15C5-7514-4206-A69F-41FD893346AA}"/>
              </a:ext>
            </a:extLst>
          </p:cNvPr>
          <p:cNvGrpSpPr/>
          <p:nvPr/>
        </p:nvGrpSpPr>
        <p:grpSpPr>
          <a:xfrm>
            <a:off x="2194560" y="6192982"/>
            <a:ext cx="2726576" cy="374073"/>
            <a:chOff x="1363287" y="4106487"/>
            <a:chExt cx="2726576" cy="374073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4214CA5-6F2A-4F07-AF0F-2BAF054297DC}"/>
                </a:ext>
              </a:extLst>
            </p:cNvPr>
            <p:cNvSpPr/>
            <p:nvPr/>
          </p:nvSpPr>
          <p:spPr>
            <a:xfrm>
              <a:off x="1363287" y="4106487"/>
              <a:ext cx="681644" cy="374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462C065-BD72-4BE2-A2ED-40E40628A6CE}"/>
                </a:ext>
              </a:extLst>
            </p:cNvPr>
            <p:cNvSpPr/>
            <p:nvPr/>
          </p:nvSpPr>
          <p:spPr>
            <a:xfrm>
              <a:off x="2044931" y="4106487"/>
              <a:ext cx="681644" cy="374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7BC63FF-9A7E-47E5-B6EE-EEB743E0F050}"/>
                </a:ext>
              </a:extLst>
            </p:cNvPr>
            <p:cNvSpPr/>
            <p:nvPr/>
          </p:nvSpPr>
          <p:spPr>
            <a:xfrm>
              <a:off x="2726575" y="4106487"/>
              <a:ext cx="681644" cy="374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C7B13B2-82FA-4637-8A0A-E0E24A9E482D}"/>
                </a:ext>
              </a:extLst>
            </p:cNvPr>
            <p:cNvSpPr/>
            <p:nvPr/>
          </p:nvSpPr>
          <p:spPr>
            <a:xfrm>
              <a:off x="3408219" y="4106487"/>
              <a:ext cx="681644" cy="374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楕円 12">
            <a:extLst>
              <a:ext uri="{FF2B5EF4-FFF2-40B4-BE49-F238E27FC236}">
                <a16:creationId xmlns:a16="http://schemas.microsoft.com/office/drawing/2014/main" id="{F5BC52E6-753D-434F-8063-6D5E87AF70DA}"/>
              </a:ext>
            </a:extLst>
          </p:cNvPr>
          <p:cNvSpPr/>
          <p:nvPr/>
        </p:nvSpPr>
        <p:spPr>
          <a:xfrm>
            <a:off x="1899457" y="3241963"/>
            <a:ext cx="1271847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EC52303-EE48-4FCD-A235-DEE3E0D7DB1E}"/>
              </a:ext>
            </a:extLst>
          </p:cNvPr>
          <p:cNvSpPr/>
          <p:nvPr/>
        </p:nvSpPr>
        <p:spPr>
          <a:xfrm>
            <a:off x="1354972" y="4169353"/>
            <a:ext cx="2360816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ハッシュ関数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226D3C99-83CB-4B5A-A2E9-2BABD7E3A76F}"/>
              </a:ext>
            </a:extLst>
          </p:cNvPr>
          <p:cNvSpPr/>
          <p:nvPr/>
        </p:nvSpPr>
        <p:spPr>
          <a:xfrm>
            <a:off x="1354973" y="4930858"/>
            <a:ext cx="2360816" cy="374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ハッシュ値</a:t>
            </a:r>
          </a:p>
        </p:txBody>
      </p:sp>
      <p:sp>
        <p:nvSpPr>
          <p:cNvPr id="20" name="星: 7 pt 19">
            <a:extLst>
              <a:ext uri="{FF2B5EF4-FFF2-40B4-BE49-F238E27FC236}">
                <a16:creationId xmlns:a16="http://schemas.microsoft.com/office/drawing/2014/main" id="{F233827D-DE2B-458F-9D86-4C224F2D00FD}"/>
              </a:ext>
            </a:extLst>
          </p:cNvPr>
          <p:cNvSpPr/>
          <p:nvPr/>
        </p:nvSpPr>
        <p:spPr>
          <a:xfrm>
            <a:off x="2261059" y="5657851"/>
            <a:ext cx="548640" cy="374073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21" name="矢印: 上向き折線 20">
            <a:extLst>
              <a:ext uri="{FF2B5EF4-FFF2-40B4-BE49-F238E27FC236}">
                <a16:creationId xmlns:a16="http://schemas.microsoft.com/office/drawing/2014/main" id="{6B93B4DF-1EFC-4EA5-8293-1D335A98B429}"/>
              </a:ext>
            </a:extLst>
          </p:cNvPr>
          <p:cNvSpPr/>
          <p:nvPr/>
        </p:nvSpPr>
        <p:spPr>
          <a:xfrm rot="10800000" flipH="1">
            <a:off x="2876205" y="5810595"/>
            <a:ext cx="457200" cy="22132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CDAD3A6-898F-4ACE-BBA6-986D7F73193C}"/>
              </a:ext>
            </a:extLst>
          </p:cNvPr>
          <p:cNvSpPr txBox="1"/>
          <p:nvPr/>
        </p:nvSpPr>
        <p:spPr>
          <a:xfrm>
            <a:off x="2884512" y="5519652"/>
            <a:ext cx="2053243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＋１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4774A41-CAFF-4E6A-9029-E5DD8705A9C2}"/>
              </a:ext>
            </a:extLst>
          </p:cNvPr>
          <p:cNvGrpSpPr/>
          <p:nvPr/>
        </p:nvGrpSpPr>
        <p:grpSpPr>
          <a:xfrm rot="5400000">
            <a:off x="6923701" y="4762724"/>
            <a:ext cx="3158700" cy="383461"/>
            <a:chOff x="1246910" y="4091315"/>
            <a:chExt cx="3158700" cy="383461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20246A9-6B87-4352-AA7F-F9F9484E8E93}"/>
                </a:ext>
              </a:extLst>
            </p:cNvPr>
            <p:cNvSpPr/>
            <p:nvPr/>
          </p:nvSpPr>
          <p:spPr>
            <a:xfrm>
              <a:off x="1246910" y="4091315"/>
              <a:ext cx="681644" cy="374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79842DC-66B5-470C-96E0-EC21B701720B}"/>
                </a:ext>
              </a:extLst>
            </p:cNvPr>
            <p:cNvSpPr/>
            <p:nvPr/>
          </p:nvSpPr>
          <p:spPr>
            <a:xfrm rot="16200000">
              <a:off x="2295910" y="3729426"/>
              <a:ext cx="377993" cy="1112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①の番地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3CAEA9C-5972-4D01-8C6F-90B254361019}"/>
                </a:ext>
              </a:extLst>
            </p:cNvPr>
            <p:cNvSpPr/>
            <p:nvPr/>
          </p:nvSpPr>
          <p:spPr>
            <a:xfrm>
              <a:off x="3041261" y="4096784"/>
              <a:ext cx="681644" cy="374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40A86241-FA3B-4932-87B3-F53AC55286A6}"/>
                </a:ext>
              </a:extLst>
            </p:cNvPr>
            <p:cNvSpPr/>
            <p:nvPr/>
          </p:nvSpPr>
          <p:spPr>
            <a:xfrm>
              <a:off x="3723966" y="4100703"/>
              <a:ext cx="681644" cy="374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8" name="矢印: 右 27">
            <a:extLst>
              <a:ext uri="{FF2B5EF4-FFF2-40B4-BE49-F238E27FC236}">
                <a16:creationId xmlns:a16="http://schemas.microsoft.com/office/drawing/2014/main" id="{26D1863D-CE19-4766-A534-6A7EB4FBF96A}"/>
              </a:ext>
            </a:extLst>
          </p:cNvPr>
          <p:cNvSpPr/>
          <p:nvPr/>
        </p:nvSpPr>
        <p:spPr>
          <a:xfrm rot="2090177">
            <a:off x="6712425" y="3943869"/>
            <a:ext cx="1421476" cy="198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2DA3507D-E7C4-47FB-BE67-904C6FA9593F}"/>
              </a:ext>
            </a:extLst>
          </p:cNvPr>
          <p:cNvSpPr/>
          <p:nvPr/>
        </p:nvSpPr>
        <p:spPr>
          <a:xfrm rot="19525707">
            <a:off x="6668192" y="5057843"/>
            <a:ext cx="1460270" cy="203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5743A1C-FF7D-44BE-AE79-5FC0091DEDB7}"/>
              </a:ext>
            </a:extLst>
          </p:cNvPr>
          <p:cNvGrpSpPr/>
          <p:nvPr/>
        </p:nvGrpSpPr>
        <p:grpSpPr>
          <a:xfrm>
            <a:off x="8977745" y="4389712"/>
            <a:ext cx="1302332" cy="400648"/>
            <a:chOff x="9168938" y="4530210"/>
            <a:chExt cx="1302332" cy="400648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AB3CA7A-1112-4CF2-AD9B-F3B414E8AFC2}"/>
                </a:ext>
              </a:extLst>
            </p:cNvPr>
            <p:cNvSpPr/>
            <p:nvPr/>
          </p:nvSpPr>
          <p:spPr>
            <a:xfrm>
              <a:off x="9168938" y="4530211"/>
              <a:ext cx="764771" cy="4006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値①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DF6B4DB-F5C0-4918-888B-6FBBF34D42E9}"/>
                </a:ext>
              </a:extLst>
            </p:cNvPr>
            <p:cNvSpPr/>
            <p:nvPr/>
          </p:nvSpPr>
          <p:spPr>
            <a:xfrm>
              <a:off x="9933709" y="4530210"/>
              <a:ext cx="537561" cy="4006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>
                  <a:solidFill>
                    <a:schemeClr val="tx1"/>
                  </a:solidFill>
                </a:rPr>
                <a:t>次の番地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2C0AEA67-3D62-45D7-9D4C-1034B4CED2BA}"/>
              </a:ext>
            </a:extLst>
          </p:cNvPr>
          <p:cNvGrpSpPr/>
          <p:nvPr/>
        </p:nvGrpSpPr>
        <p:grpSpPr>
          <a:xfrm>
            <a:off x="10813470" y="4389712"/>
            <a:ext cx="1302332" cy="400648"/>
            <a:chOff x="9168938" y="4530210"/>
            <a:chExt cx="1302332" cy="400648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F8237DF8-F2CB-4085-ACCE-BFB9C9B0B2B9}"/>
                </a:ext>
              </a:extLst>
            </p:cNvPr>
            <p:cNvSpPr/>
            <p:nvPr/>
          </p:nvSpPr>
          <p:spPr>
            <a:xfrm>
              <a:off x="9168938" y="4530211"/>
              <a:ext cx="764771" cy="4006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値②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520B2F38-2B7F-4289-A875-C05A23489EC0}"/>
                </a:ext>
              </a:extLst>
            </p:cNvPr>
            <p:cNvSpPr/>
            <p:nvPr/>
          </p:nvSpPr>
          <p:spPr>
            <a:xfrm>
              <a:off x="9933709" y="4530210"/>
              <a:ext cx="537561" cy="4006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>
                  <a:solidFill>
                    <a:schemeClr val="tx1"/>
                  </a:solidFill>
                </a:rPr>
                <a:t>次の番地</a:t>
              </a:r>
            </a:p>
          </p:txBody>
        </p:sp>
      </p:grpSp>
      <p:sp>
        <p:nvSpPr>
          <p:cNvPr id="38" name="矢印: 右 37">
            <a:extLst>
              <a:ext uri="{FF2B5EF4-FFF2-40B4-BE49-F238E27FC236}">
                <a16:creationId xmlns:a16="http://schemas.microsoft.com/office/drawing/2014/main" id="{73A96003-CB54-4BB1-BB5C-9CC279F02A6F}"/>
              </a:ext>
            </a:extLst>
          </p:cNvPr>
          <p:cNvSpPr/>
          <p:nvPr/>
        </p:nvSpPr>
        <p:spPr>
          <a:xfrm>
            <a:off x="8694782" y="4590035"/>
            <a:ext cx="242745" cy="714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9A375B27-1D1B-4628-BDA1-208B11047A26}"/>
              </a:ext>
            </a:extLst>
          </p:cNvPr>
          <p:cNvSpPr/>
          <p:nvPr/>
        </p:nvSpPr>
        <p:spPr>
          <a:xfrm>
            <a:off x="10385914" y="4577357"/>
            <a:ext cx="242745" cy="714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001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8360" cy="1325563"/>
          </a:xfrm>
        </p:spPr>
        <p:txBody>
          <a:bodyPr/>
          <a:lstStyle/>
          <a:p>
            <a:r>
              <a:rPr lang="ja-JP" altLang="en-US" b="1" dirty="0"/>
              <a:t>プログラム言語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8769927" y="368347"/>
            <a:ext cx="308402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プログラム構造</a:t>
            </a:r>
            <a:endParaRPr lang="en-US" altLang="ja-JP" sz="3200" dirty="0"/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言語の分類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220F26-4EBF-4CF8-8C9B-133D4A4ACAD8}"/>
              </a:ext>
            </a:extLst>
          </p:cNvPr>
          <p:cNvSpPr txBox="1"/>
          <p:nvPr/>
        </p:nvSpPr>
        <p:spPr>
          <a:xfrm>
            <a:off x="838200" y="2177935"/>
            <a:ext cx="10365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・再利用可能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リユーザブル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プログラム</a:t>
            </a:r>
            <a:endParaRPr kumimoji="1"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・再入可能</a:t>
            </a:r>
            <a:r>
              <a:rPr lang="en-US" altLang="ja-JP" sz="3600" dirty="0"/>
              <a:t>(</a:t>
            </a:r>
            <a:r>
              <a:rPr lang="ja-JP" altLang="en-US" sz="3600" dirty="0"/>
              <a:t>リエントラント</a:t>
            </a:r>
            <a:r>
              <a:rPr lang="en-US" altLang="ja-JP" sz="3600" dirty="0"/>
              <a:t>)</a:t>
            </a:r>
            <a:r>
              <a:rPr lang="ja-JP" altLang="en-US" sz="3600" dirty="0"/>
              <a:t>プログラム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・再帰可能</a:t>
            </a:r>
            <a:r>
              <a:rPr lang="en-US" altLang="ja-JP" sz="3600" dirty="0"/>
              <a:t>(</a:t>
            </a:r>
            <a:r>
              <a:rPr lang="ja-JP" altLang="en-US" sz="3600" dirty="0"/>
              <a:t>リカーシブル</a:t>
            </a:r>
            <a:r>
              <a:rPr lang="en-US" altLang="ja-JP" sz="3600" dirty="0"/>
              <a:t>)</a:t>
            </a:r>
            <a:r>
              <a:rPr lang="ja-JP" altLang="en-US" sz="3600" dirty="0"/>
              <a:t>プログラム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・再配置可能</a:t>
            </a:r>
            <a:r>
              <a:rPr lang="en-US" altLang="ja-JP" sz="3600" dirty="0"/>
              <a:t>(</a:t>
            </a:r>
            <a:r>
              <a:rPr lang="ja-JP" altLang="en-US" sz="3600" dirty="0"/>
              <a:t>リロケータブル</a:t>
            </a:r>
            <a:r>
              <a:rPr lang="en-US" altLang="ja-JP" sz="3600" dirty="0"/>
              <a:t>)</a:t>
            </a:r>
            <a:r>
              <a:rPr lang="ja-JP" altLang="en-US" sz="3600" dirty="0"/>
              <a:t>プログラム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9935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8360" cy="1325563"/>
          </a:xfrm>
        </p:spPr>
        <p:txBody>
          <a:bodyPr/>
          <a:lstStyle/>
          <a:p>
            <a:r>
              <a:rPr lang="ja-JP" altLang="en-US" b="1"/>
              <a:t>プログラム</a:t>
            </a:r>
            <a:r>
              <a:rPr lang="ja-JP" altLang="en-US" b="1" dirty="0"/>
              <a:t>言語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8769927" y="368347"/>
            <a:ext cx="308402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プログラム構造</a:t>
            </a:r>
            <a:endParaRPr lang="en-US" altLang="ja-JP" sz="3200" dirty="0"/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言語の分類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10FD4A-CDBC-4D8E-900C-9934C5AD38BC}"/>
              </a:ext>
            </a:extLst>
          </p:cNvPr>
          <p:cNvSpPr txBox="1"/>
          <p:nvPr/>
        </p:nvSpPr>
        <p:spPr>
          <a:xfrm>
            <a:off x="7115695" y="1778924"/>
            <a:ext cx="4738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再利用可能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リユーザブル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プログラム</a:t>
            </a:r>
            <a:endParaRPr kumimoji="1" lang="en-US" altLang="ja-JP" sz="2000" dirty="0"/>
          </a:p>
          <a:p>
            <a:endParaRPr lang="en-US" altLang="ja-JP" sz="1000" dirty="0"/>
          </a:p>
          <a:p>
            <a:r>
              <a:rPr lang="ja-JP" altLang="en-US" sz="1000" dirty="0"/>
              <a:t>再入可能</a:t>
            </a:r>
            <a:r>
              <a:rPr lang="en-US" altLang="ja-JP" sz="1000" dirty="0"/>
              <a:t>(</a:t>
            </a:r>
            <a:r>
              <a:rPr lang="ja-JP" altLang="en-US" sz="1000" dirty="0"/>
              <a:t>リエントラント</a:t>
            </a:r>
            <a:r>
              <a:rPr lang="en-US" altLang="ja-JP" sz="1000" dirty="0"/>
              <a:t>)</a:t>
            </a:r>
            <a:r>
              <a:rPr lang="ja-JP" altLang="en-US" sz="1000" dirty="0"/>
              <a:t>プログラム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lang="ja-JP" altLang="en-US" sz="1000" dirty="0"/>
              <a:t>再帰可能</a:t>
            </a:r>
            <a:r>
              <a:rPr lang="en-US" altLang="ja-JP" sz="1000" dirty="0"/>
              <a:t>(</a:t>
            </a:r>
            <a:r>
              <a:rPr lang="ja-JP" altLang="en-US" sz="1000" dirty="0"/>
              <a:t>リカーシブル</a:t>
            </a:r>
            <a:r>
              <a:rPr lang="en-US" altLang="ja-JP" sz="1000" dirty="0"/>
              <a:t>)</a:t>
            </a:r>
            <a:r>
              <a:rPr lang="ja-JP" altLang="en-US" sz="1000" dirty="0"/>
              <a:t>プログラム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lang="ja-JP" altLang="en-US" sz="1000" dirty="0"/>
              <a:t>再配置可能</a:t>
            </a:r>
            <a:r>
              <a:rPr lang="en-US" altLang="ja-JP" sz="1000" dirty="0"/>
              <a:t>(</a:t>
            </a:r>
            <a:r>
              <a:rPr lang="ja-JP" altLang="en-US" sz="1000" dirty="0"/>
              <a:t>リロケータブル</a:t>
            </a:r>
            <a:r>
              <a:rPr lang="en-US" altLang="ja-JP" sz="1000" dirty="0"/>
              <a:t>)</a:t>
            </a:r>
            <a:r>
              <a:rPr lang="ja-JP" altLang="en-US" sz="1000" dirty="0"/>
              <a:t>プログラム</a:t>
            </a:r>
            <a:endParaRPr kumimoji="1" lang="ja-JP" altLang="en-US" sz="1000" dirty="0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4EB4B00-DE7B-45FF-B7B7-320A330D37F7}"/>
              </a:ext>
            </a:extLst>
          </p:cNvPr>
          <p:cNvSpPr/>
          <p:nvPr/>
        </p:nvSpPr>
        <p:spPr>
          <a:xfrm>
            <a:off x="4912822" y="1892861"/>
            <a:ext cx="1970116" cy="44497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31E0C7C6-B3E3-4CE3-9155-4B379479E6F2}"/>
              </a:ext>
            </a:extLst>
          </p:cNvPr>
          <p:cNvSpPr/>
          <p:nvPr/>
        </p:nvSpPr>
        <p:spPr>
          <a:xfrm>
            <a:off x="4912822" y="3798917"/>
            <a:ext cx="1970116" cy="121365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プログラム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C4331E6-7C45-4C79-AB38-3028F97734DA}"/>
              </a:ext>
            </a:extLst>
          </p:cNvPr>
          <p:cNvSpPr/>
          <p:nvPr/>
        </p:nvSpPr>
        <p:spPr>
          <a:xfrm>
            <a:off x="1005840" y="2560320"/>
            <a:ext cx="2161309" cy="106402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タスク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FE420D1-74FB-4BCA-856B-08E09822FAB3}"/>
              </a:ext>
            </a:extLst>
          </p:cNvPr>
          <p:cNvSpPr/>
          <p:nvPr/>
        </p:nvSpPr>
        <p:spPr>
          <a:xfrm rot="19552282">
            <a:off x="3326736" y="4909445"/>
            <a:ext cx="1393533" cy="4104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C8CA83-90F4-4C93-8809-ADA7E29ED391}"/>
              </a:ext>
            </a:extLst>
          </p:cNvPr>
          <p:cNvSpPr txBox="1"/>
          <p:nvPr/>
        </p:nvSpPr>
        <p:spPr>
          <a:xfrm>
            <a:off x="5419898" y="149071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メモリ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1DDA10-FEC2-40C6-9B84-9DFC60019989}"/>
              </a:ext>
            </a:extLst>
          </p:cNvPr>
          <p:cNvSpPr/>
          <p:nvPr/>
        </p:nvSpPr>
        <p:spPr>
          <a:xfrm>
            <a:off x="1071579" y="5143452"/>
            <a:ext cx="2161309" cy="106402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タスク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7C6BE20-9A80-4D4B-AD17-284936A6C103}"/>
              </a:ext>
            </a:extLst>
          </p:cNvPr>
          <p:cNvSpPr/>
          <p:nvPr/>
        </p:nvSpPr>
        <p:spPr>
          <a:xfrm rot="1840787">
            <a:off x="3306521" y="3593696"/>
            <a:ext cx="1393533" cy="4104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20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8360" cy="1325563"/>
          </a:xfrm>
        </p:spPr>
        <p:txBody>
          <a:bodyPr/>
          <a:lstStyle/>
          <a:p>
            <a:r>
              <a:rPr lang="ja-JP" altLang="en-US" b="1"/>
              <a:t>プログラム</a:t>
            </a:r>
            <a:r>
              <a:rPr lang="ja-JP" altLang="en-US" b="1" dirty="0"/>
              <a:t>言語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8769927" y="368347"/>
            <a:ext cx="308402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プログラム構造</a:t>
            </a:r>
            <a:endParaRPr lang="en-US" altLang="ja-JP" sz="3200" dirty="0"/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言語の分類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10FD4A-CDBC-4D8E-900C-9934C5AD38BC}"/>
              </a:ext>
            </a:extLst>
          </p:cNvPr>
          <p:cNvSpPr txBox="1"/>
          <p:nvPr/>
        </p:nvSpPr>
        <p:spPr>
          <a:xfrm>
            <a:off x="7115695" y="1778924"/>
            <a:ext cx="4738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再利用可能</a:t>
            </a:r>
            <a:r>
              <a:rPr kumimoji="1"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リユーザブル</a:t>
            </a:r>
            <a:r>
              <a:rPr kumimoji="1"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プログラム</a:t>
            </a:r>
            <a:endParaRPr kumimoji="1" lang="en-US" altLang="ja-JP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000" dirty="0"/>
          </a:p>
          <a:p>
            <a:r>
              <a:rPr lang="ja-JP" altLang="en-US" sz="2000" dirty="0"/>
              <a:t>再入可能</a:t>
            </a:r>
            <a:r>
              <a:rPr lang="en-US" altLang="ja-JP" sz="2000" dirty="0"/>
              <a:t>(</a:t>
            </a:r>
            <a:r>
              <a:rPr lang="ja-JP" altLang="en-US" sz="2000" dirty="0"/>
              <a:t>リエントラント</a:t>
            </a:r>
            <a:r>
              <a:rPr lang="en-US" altLang="ja-JP" sz="2000" dirty="0"/>
              <a:t>)</a:t>
            </a:r>
            <a:r>
              <a:rPr lang="ja-JP" altLang="en-US" sz="2000" dirty="0"/>
              <a:t>プログラム</a:t>
            </a:r>
            <a:endParaRPr lang="en-US" altLang="ja-JP" sz="2000" dirty="0"/>
          </a:p>
          <a:p>
            <a:endParaRPr kumimoji="1" lang="en-US" altLang="ja-JP" sz="1000" dirty="0"/>
          </a:p>
          <a:p>
            <a:r>
              <a:rPr lang="ja-JP" altLang="en-US" sz="1000" dirty="0"/>
              <a:t>再帰可能</a:t>
            </a:r>
            <a:r>
              <a:rPr lang="en-US" altLang="ja-JP" sz="1000" dirty="0"/>
              <a:t>(</a:t>
            </a:r>
            <a:r>
              <a:rPr lang="ja-JP" altLang="en-US" sz="1000" dirty="0"/>
              <a:t>リカーシブル</a:t>
            </a:r>
            <a:r>
              <a:rPr lang="en-US" altLang="ja-JP" sz="1000" dirty="0"/>
              <a:t>)</a:t>
            </a:r>
            <a:r>
              <a:rPr lang="ja-JP" altLang="en-US" sz="1000" dirty="0"/>
              <a:t>プログラム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lang="ja-JP" altLang="en-US" sz="1000" dirty="0"/>
              <a:t>再配置可能</a:t>
            </a:r>
            <a:r>
              <a:rPr lang="en-US" altLang="ja-JP" sz="1000" dirty="0"/>
              <a:t>(</a:t>
            </a:r>
            <a:r>
              <a:rPr lang="ja-JP" altLang="en-US" sz="1000" dirty="0"/>
              <a:t>リロケータブル</a:t>
            </a:r>
            <a:r>
              <a:rPr lang="en-US" altLang="ja-JP" sz="1000" dirty="0"/>
              <a:t>)</a:t>
            </a:r>
            <a:r>
              <a:rPr lang="ja-JP" altLang="en-US" sz="1000" dirty="0"/>
              <a:t>プログラム</a:t>
            </a:r>
            <a:endParaRPr kumimoji="1" lang="ja-JP" altLang="en-US" sz="1000" dirty="0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4EB4B00-DE7B-45FF-B7B7-320A330D37F7}"/>
              </a:ext>
            </a:extLst>
          </p:cNvPr>
          <p:cNvSpPr/>
          <p:nvPr/>
        </p:nvSpPr>
        <p:spPr>
          <a:xfrm>
            <a:off x="4912822" y="1892861"/>
            <a:ext cx="1970116" cy="44497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31E0C7C6-B3E3-4CE3-9155-4B379479E6F2}"/>
              </a:ext>
            </a:extLst>
          </p:cNvPr>
          <p:cNvSpPr/>
          <p:nvPr/>
        </p:nvSpPr>
        <p:spPr>
          <a:xfrm>
            <a:off x="4912822" y="3798917"/>
            <a:ext cx="1970116" cy="121365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プログラム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C4331E6-7C45-4C79-AB38-3028F97734DA}"/>
              </a:ext>
            </a:extLst>
          </p:cNvPr>
          <p:cNvSpPr/>
          <p:nvPr/>
        </p:nvSpPr>
        <p:spPr>
          <a:xfrm>
            <a:off x="1005840" y="2560320"/>
            <a:ext cx="2161309" cy="106402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タスク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BFE420D1-74FB-4BCA-856B-08E09822FAB3}"/>
              </a:ext>
            </a:extLst>
          </p:cNvPr>
          <p:cNvSpPr/>
          <p:nvPr/>
        </p:nvSpPr>
        <p:spPr>
          <a:xfrm rot="19552282">
            <a:off x="3326736" y="4909445"/>
            <a:ext cx="1393533" cy="4104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C8CA83-90F4-4C93-8809-ADA7E29ED391}"/>
              </a:ext>
            </a:extLst>
          </p:cNvPr>
          <p:cNvSpPr txBox="1"/>
          <p:nvPr/>
        </p:nvSpPr>
        <p:spPr>
          <a:xfrm>
            <a:off x="5419898" y="149071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メモリ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1DDA10-FEC2-40C6-9B84-9DFC60019989}"/>
              </a:ext>
            </a:extLst>
          </p:cNvPr>
          <p:cNvSpPr/>
          <p:nvPr/>
        </p:nvSpPr>
        <p:spPr>
          <a:xfrm>
            <a:off x="1071579" y="5143452"/>
            <a:ext cx="2161309" cy="106402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タスク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7C6BE20-9A80-4D4B-AD17-284936A6C103}"/>
              </a:ext>
            </a:extLst>
          </p:cNvPr>
          <p:cNvSpPr/>
          <p:nvPr/>
        </p:nvSpPr>
        <p:spPr>
          <a:xfrm rot="1840787">
            <a:off x="3306521" y="3593696"/>
            <a:ext cx="1393533" cy="4104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07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8360" cy="1325563"/>
          </a:xfrm>
        </p:spPr>
        <p:txBody>
          <a:bodyPr/>
          <a:lstStyle/>
          <a:p>
            <a:r>
              <a:rPr lang="ja-JP" altLang="en-US" b="1"/>
              <a:t>プログラム</a:t>
            </a:r>
            <a:r>
              <a:rPr lang="ja-JP" altLang="en-US" b="1" dirty="0"/>
              <a:t>言語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8769927" y="368347"/>
            <a:ext cx="308402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プログラム構造</a:t>
            </a:r>
            <a:endParaRPr lang="en-US" altLang="ja-JP" sz="3200" dirty="0"/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言語の分類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10FD4A-CDBC-4D8E-900C-9934C5AD38BC}"/>
              </a:ext>
            </a:extLst>
          </p:cNvPr>
          <p:cNvSpPr txBox="1"/>
          <p:nvPr/>
        </p:nvSpPr>
        <p:spPr>
          <a:xfrm>
            <a:off x="7115695" y="1778924"/>
            <a:ext cx="4738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再利用可能</a:t>
            </a:r>
            <a:r>
              <a:rPr kumimoji="1"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リユーザブル</a:t>
            </a:r>
            <a:r>
              <a:rPr kumimoji="1"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プログラム</a:t>
            </a:r>
            <a:endParaRPr kumimoji="1" lang="en-US" altLang="ja-JP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000" dirty="0"/>
          </a:p>
          <a:p>
            <a:r>
              <a:rPr lang="ja-JP" altLang="en-US" sz="1000" dirty="0"/>
              <a:t>再入可能</a:t>
            </a:r>
            <a:r>
              <a:rPr lang="en-US" altLang="ja-JP" sz="1000" dirty="0"/>
              <a:t>(</a:t>
            </a:r>
            <a:r>
              <a:rPr lang="ja-JP" altLang="en-US" sz="1000" dirty="0"/>
              <a:t>リエントラント</a:t>
            </a:r>
            <a:r>
              <a:rPr lang="en-US" altLang="ja-JP" sz="1000" dirty="0"/>
              <a:t>)</a:t>
            </a:r>
            <a:r>
              <a:rPr lang="ja-JP" altLang="en-US" sz="1000" dirty="0"/>
              <a:t>プログラム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lang="ja-JP" altLang="en-US" sz="2000" dirty="0"/>
              <a:t>再帰可能</a:t>
            </a:r>
            <a:r>
              <a:rPr lang="en-US" altLang="ja-JP" sz="2000" dirty="0"/>
              <a:t>(</a:t>
            </a:r>
            <a:r>
              <a:rPr lang="ja-JP" altLang="en-US" sz="2000" dirty="0"/>
              <a:t>リカーシブル</a:t>
            </a:r>
            <a:r>
              <a:rPr lang="en-US" altLang="ja-JP" sz="2000" dirty="0"/>
              <a:t>)</a:t>
            </a:r>
            <a:r>
              <a:rPr lang="ja-JP" altLang="en-US" sz="2000" dirty="0"/>
              <a:t>プログラム</a:t>
            </a:r>
            <a:endParaRPr lang="en-US" altLang="ja-JP" sz="2000" dirty="0"/>
          </a:p>
          <a:p>
            <a:endParaRPr kumimoji="1" lang="en-US" altLang="ja-JP" sz="1000" dirty="0"/>
          </a:p>
          <a:p>
            <a:r>
              <a:rPr lang="ja-JP" altLang="en-US" sz="1000" dirty="0"/>
              <a:t>再配置可能</a:t>
            </a:r>
            <a:r>
              <a:rPr lang="en-US" altLang="ja-JP" sz="1000" dirty="0"/>
              <a:t>(</a:t>
            </a:r>
            <a:r>
              <a:rPr lang="ja-JP" altLang="en-US" sz="1000" dirty="0"/>
              <a:t>リロケータブル</a:t>
            </a:r>
            <a:r>
              <a:rPr lang="en-US" altLang="ja-JP" sz="1000" dirty="0"/>
              <a:t>)</a:t>
            </a:r>
            <a:r>
              <a:rPr lang="ja-JP" altLang="en-US" sz="1000" dirty="0"/>
              <a:t>プログラム</a:t>
            </a:r>
            <a:endParaRPr kumimoji="1" lang="ja-JP" altLang="en-US" sz="1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678CAC-394A-4CFE-8B4A-A34AA95C97E7}"/>
              </a:ext>
            </a:extLst>
          </p:cNvPr>
          <p:cNvSpPr txBox="1"/>
          <p:nvPr/>
        </p:nvSpPr>
        <p:spPr>
          <a:xfrm>
            <a:off x="838200" y="1986742"/>
            <a:ext cx="5637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</a:t>
            </a:r>
            <a:r>
              <a:rPr kumimoji="1" lang="en-US" altLang="ja-JP" dirty="0"/>
              <a:t>unction </a:t>
            </a:r>
            <a:r>
              <a:rPr kumimoji="1" lang="en-US" altLang="ja-JP" dirty="0" err="1"/>
              <a:t>culc</a:t>
            </a:r>
            <a:r>
              <a:rPr kumimoji="1" lang="en-US" altLang="ja-JP" dirty="0"/>
              <a:t> (a, b){</a:t>
            </a:r>
          </a:p>
          <a:p>
            <a:r>
              <a:rPr lang="en-US" altLang="ja-JP" dirty="0"/>
              <a:t>  if (a &gt; 0){</a:t>
            </a:r>
          </a:p>
          <a:p>
            <a:r>
              <a:rPr lang="en-US" altLang="ja-JP" dirty="0"/>
              <a:t>    temp = a % 2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culc</a:t>
            </a:r>
            <a:r>
              <a:rPr lang="en-US" altLang="ja-JP" dirty="0"/>
              <a:t>(b, temp);</a:t>
            </a:r>
          </a:p>
          <a:p>
            <a:r>
              <a:rPr kumimoji="1"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 err="1"/>
              <a:t>c</a:t>
            </a:r>
            <a:r>
              <a:rPr kumimoji="1" lang="en-US" altLang="ja-JP" dirty="0" err="1"/>
              <a:t>ulc</a:t>
            </a:r>
            <a:r>
              <a:rPr kumimoji="1" lang="en-US" altLang="ja-JP" dirty="0"/>
              <a:t>(10, 20);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262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55823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データの取り扱い説明書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923C88-9CF8-45C2-A032-BB83AF5D09F1}"/>
              </a:ext>
            </a:extLst>
          </p:cNvPr>
          <p:cNvSpPr txBox="1"/>
          <p:nvPr/>
        </p:nvSpPr>
        <p:spPr>
          <a:xfrm>
            <a:off x="8219903" y="550816"/>
            <a:ext cx="29011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リスト構造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/>
          </a:p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スタック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キュー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2800" dirty="0"/>
              <a:t>木構造</a:t>
            </a:r>
            <a:endParaRPr kumimoji="1" lang="en-US" altLang="ja-JP" sz="28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FA1230D-CDEC-43AB-ABF4-6D9837014448}"/>
              </a:ext>
            </a:extLst>
          </p:cNvPr>
          <p:cNvSpPr/>
          <p:nvPr/>
        </p:nvSpPr>
        <p:spPr>
          <a:xfrm>
            <a:off x="6998684" y="5204796"/>
            <a:ext cx="1080655" cy="1055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E</a:t>
            </a:r>
            <a:endParaRPr kumimoji="1" lang="ja-JP" altLang="en-US" sz="4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DB0B70-70DD-4F2C-9E26-CF799A070DFB}"/>
              </a:ext>
            </a:extLst>
          </p:cNvPr>
          <p:cNvSpPr txBox="1"/>
          <p:nvPr/>
        </p:nvSpPr>
        <p:spPr>
          <a:xfrm>
            <a:off x="8079339" y="3195103"/>
            <a:ext cx="3399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それぞれのデータに</a:t>
            </a:r>
            <a:endParaRPr lang="en-US" altLang="ja-JP" sz="2800" dirty="0"/>
          </a:p>
          <a:p>
            <a:r>
              <a:rPr kumimoji="1" lang="ja-JP" altLang="en-US" sz="2800" b="1" dirty="0"/>
              <a:t>親</a:t>
            </a:r>
            <a:r>
              <a:rPr kumimoji="1" lang="ja-JP" altLang="en-US" sz="2800" dirty="0"/>
              <a:t>、</a:t>
            </a:r>
            <a:r>
              <a:rPr kumimoji="1" lang="ja-JP" altLang="en-US" sz="2800" b="1" dirty="0"/>
              <a:t>子</a:t>
            </a:r>
            <a:r>
              <a:rPr kumimoji="1" lang="ja-JP" altLang="en-US" sz="2800" dirty="0"/>
              <a:t>を持つ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51058D-DA62-413E-853F-8B71B903C227}"/>
              </a:ext>
            </a:extLst>
          </p:cNvPr>
          <p:cNvSpPr txBox="1"/>
          <p:nvPr/>
        </p:nvSpPr>
        <p:spPr>
          <a:xfrm>
            <a:off x="2237264" y="5773773"/>
            <a:ext cx="160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51A61E4-F739-4B15-858C-C94636FEEA58}"/>
              </a:ext>
            </a:extLst>
          </p:cNvPr>
          <p:cNvSpPr txBox="1"/>
          <p:nvPr/>
        </p:nvSpPr>
        <p:spPr>
          <a:xfrm>
            <a:off x="2062065" y="1701886"/>
            <a:ext cx="160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根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47F4041-19E2-4968-AE2F-7E11A6E7B779}"/>
              </a:ext>
            </a:extLst>
          </p:cNvPr>
          <p:cNvSpPr txBox="1"/>
          <p:nvPr/>
        </p:nvSpPr>
        <p:spPr>
          <a:xfrm>
            <a:off x="90564" y="3281759"/>
            <a:ext cx="196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ノード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936634AE-3EAD-4822-B20D-4F16C3A3869E}"/>
              </a:ext>
            </a:extLst>
          </p:cNvPr>
          <p:cNvGrpSpPr/>
          <p:nvPr/>
        </p:nvGrpSpPr>
        <p:grpSpPr>
          <a:xfrm>
            <a:off x="2062065" y="1989947"/>
            <a:ext cx="5253135" cy="4270566"/>
            <a:chOff x="2062065" y="1989947"/>
            <a:chExt cx="5253135" cy="4270566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D05DF1B-38F0-477A-B648-D584F4BCD880}"/>
                </a:ext>
              </a:extLst>
            </p:cNvPr>
            <p:cNvSpPr/>
            <p:nvPr/>
          </p:nvSpPr>
          <p:spPr>
            <a:xfrm>
              <a:off x="3972098" y="1989947"/>
              <a:ext cx="1080655" cy="1055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A</a:t>
              </a:r>
              <a:endParaRPr kumimoji="1" lang="ja-JP" altLang="en-US" sz="4000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39F256C-F093-4E46-8D3F-80BF77273DFF}"/>
                </a:ext>
              </a:extLst>
            </p:cNvPr>
            <p:cNvSpPr/>
            <p:nvPr/>
          </p:nvSpPr>
          <p:spPr>
            <a:xfrm>
              <a:off x="5859088" y="3429000"/>
              <a:ext cx="1080655" cy="1055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C</a:t>
              </a:r>
              <a:endParaRPr kumimoji="1" lang="ja-JP" altLang="en-US" sz="4000" dirty="0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4DED248A-8305-4491-8BF7-2AD66A79748E}"/>
                </a:ext>
              </a:extLst>
            </p:cNvPr>
            <p:cNvSpPr/>
            <p:nvPr/>
          </p:nvSpPr>
          <p:spPr>
            <a:xfrm>
              <a:off x="2062065" y="3469297"/>
              <a:ext cx="1080655" cy="1055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B</a:t>
              </a:r>
              <a:endParaRPr kumimoji="1" lang="ja-JP" altLang="en-US" sz="40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A4ED98AA-9A40-4715-BFD3-A54ACDF3694D}"/>
                </a:ext>
              </a:extLst>
            </p:cNvPr>
            <p:cNvSpPr/>
            <p:nvPr/>
          </p:nvSpPr>
          <p:spPr>
            <a:xfrm>
              <a:off x="4854632" y="5204796"/>
              <a:ext cx="1080655" cy="1055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D</a:t>
              </a:r>
              <a:endParaRPr kumimoji="1" lang="ja-JP" altLang="en-US" sz="4000" dirty="0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4E62D586-1ECB-408A-97B4-387FC0B682F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4894495" y="2891058"/>
              <a:ext cx="1122851" cy="692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8DF8635-D738-4981-A72F-6A724D3B44DF}"/>
                </a:ext>
              </a:extLst>
            </p:cNvPr>
            <p:cNvCxnSpPr>
              <a:stCxn id="7" idx="3"/>
            </p:cNvCxnSpPr>
            <p:nvPr/>
          </p:nvCxnSpPr>
          <p:spPr>
            <a:xfrm flipH="1">
              <a:off x="5636029" y="4330111"/>
              <a:ext cx="381317" cy="874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BB9DDE2-E4F7-4B56-ABB9-FBD8005130CF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781485" y="4330111"/>
              <a:ext cx="533715" cy="874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6869B898-DE62-41E6-B0D3-27FE246B9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091" y="2761017"/>
              <a:ext cx="1262271" cy="874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D45684F-476D-4EE4-B21A-430F89EEF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1073" y="4879571"/>
              <a:ext cx="0" cy="877594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7980143E-041F-4ED9-88AE-6BC2C0785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3091" y="5902036"/>
              <a:ext cx="1404342" cy="206355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7926FB53-8A26-4C33-8E68-0DADEE41A160}"/>
                </a:ext>
              </a:extLst>
            </p:cNvPr>
            <p:cNvCxnSpPr>
              <a:cxnSpLocks/>
            </p:cNvCxnSpPr>
            <p:nvPr/>
          </p:nvCxnSpPr>
          <p:spPr>
            <a:xfrm>
              <a:off x="2676586" y="2099034"/>
              <a:ext cx="947640" cy="187359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D481F5C9-8A0D-4581-B2D2-7224514ABA98}"/>
                </a:ext>
              </a:extLst>
            </p:cNvPr>
            <p:cNvSpPr txBox="1"/>
            <p:nvPr/>
          </p:nvSpPr>
          <p:spPr>
            <a:xfrm>
              <a:off x="5198786" y="3006499"/>
              <a:ext cx="888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559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8360" cy="1325563"/>
          </a:xfrm>
        </p:spPr>
        <p:txBody>
          <a:bodyPr/>
          <a:lstStyle/>
          <a:p>
            <a:r>
              <a:rPr lang="ja-JP" altLang="en-US" b="1"/>
              <a:t>プログラム</a:t>
            </a:r>
            <a:r>
              <a:rPr lang="ja-JP" altLang="en-US" b="1" dirty="0"/>
              <a:t>言語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8769927" y="368347"/>
            <a:ext cx="308402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プログラム構造</a:t>
            </a:r>
            <a:endParaRPr lang="en-US" altLang="ja-JP" sz="3200" dirty="0"/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言語の分類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10FD4A-CDBC-4D8E-900C-9934C5AD38BC}"/>
              </a:ext>
            </a:extLst>
          </p:cNvPr>
          <p:cNvSpPr txBox="1"/>
          <p:nvPr/>
        </p:nvSpPr>
        <p:spPr>
          <a:xfrm>
            <a:off x="7115695" y="1778924"/>
            <a:ext cx="4738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再利用可能</a:t>
            </a:r>
            <a:r>
              <a:rPr kumimoji="1"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リユーザブル</a:t>
            </a:r>
            <a:r>
              <a:rPr kumimoji="1"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プログラム</a:t>
            </a:r>
            <a:endParaRPr kumimoji="1" lang="en-US" altLang="ja-JP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000" dirty="0"/>
          </a:p>
          <a:p>
            <a:r>
              <a:rPr lang="ja-JP" altLang="en-US" sz="1000" dirty="0"/>
              <a:t>再入可能</a:t>
            </a:r>
            <a:r>
              <a:rPr lang="en-US" altLang="ja-JP" sz="1000" dirty="0"/>
              <a:t>(</a:t>
            </a:r>
            <a:r>
              <a:rPr lang="ja-JP" altLang="en-US" sz="1000" dirty="0"/>
              <a:t>リエントラント</a:t>
            </a:r>
            <a:r>
              <a:rPr lang="en-US" altLang="ja-JP" sz="1000" dirty="0"/>
              <a:t>)</a:t>
            </a:r>
            <a:r>
              <a:rPr lang="ja-JP" altLang="en-US" sz="1000" dirty="0"/>
              <a:t>プログラム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再帰可能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リカーシブル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プログラム</a:t>
            </a:r>
            <a:endParaRPr lang="en-US" altLang="ja-JP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ja-JP" sz="1000" dirty="0"/>
          </a:p>
          <a:p>
            <a:r>
              <a:rPr lang="ja-JP" altLang="en-US" sz="2000" dirty="0"/>
              <a:t>再配置可能</a:t>
            </a:r>
            <a:r>
              <a:rPr lang="en-US" altLang="ja-JP" sz="2000" dirty="0"/>
              <a:t>(</a:t>
            </a:r>
            <a:r>
              <a:rPr lang="ja-JP" altLang="en-US" sz="2000" dirty="0"/>
              <a:t>リロケータブル</a:t>
            </a:r>
            <a:r>
              <a:rPr lang="en-US" altLang="ja-JP" sz="2000" dirty="0"/>
              <a:t>)</a:t>
            </a:r>
            <a:r>
              <a:rPr lang="ja-JP" altLang="en-US" sz="2000" dirty="0"/>
              <a:t>プログラム</a:t>
            </a:r>
            <a:endParaRPr kumimoji="1" lang="ja-JP" altLang="en-US" sz="2000" dirty="0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713E9912-8216-4D04-8CA8-AE528D81423C}"/>
              </a:ext>
            </a:extLst>
          </p:cNvPr>
          <p:cNvSpPr/>
          <p:nvPr/>
        </p:nvSpPr>
        <p:spPr>
          <a:xfrm>
            <a:off x="838200" y="2685011"/>
            <a:ext cx="1805247" cy="37241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C63E6F0B-ECAF-4714-9752-FCC49AE443A8}"/>
              </a:ext>
            </a:extLst>
          </p:cNvPr>
          <p:cNvSpPr/>
          <p:nvPr/>
        </p:nvSpPr>
        <p:spPr>
          <a:xfrm>
            <a:off x="4698076" y="2705793"/>
            <a:ext cx="1805247" cy="37241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B73AB312-B8B5-4590-9BC9-EB1A692852CA}"/>
              </a:ext>
            </a:extLst>
          </p:cNvPr>
          <p:cNvSpPr/>
          <p:nvPr/>
        </p:nvSpPr>
        <p:spPr>
          <a:xfrm>
            <a:off x="838200" y="3429000"/>
            <a:ext cx="1805247" cy="810491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プログラム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D58451-B2E5-45E3-97E9-FE8B999E5C82}"/>
              </a:ext>
            </a:extLst>
          </p:cNvPr>
          <p:cNvSpPr txBox="1"/>
          <p:nvPr/>
        </p:nvSpPr>
        <p:spPr>
          <a:xfrm>
            <a:off x="5076306" y="2200559"/>
            <a:ext cx="21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D50E30-1603-4784-98A5-EF74CADE047C}"/>
              </a:ext>
            </a:extLst>
          </p:cNvPr>
          <p:cNvSpPr txBox="1"/>
          <p:nvPr/>
        </p:nvSpPr>
        <p:spPr>
          <a:xfrm>
            <a:off x="1124990" y="2227811"/>
            <a:ext cx="21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プログラム</a:t>
            </a: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C943460B-6698-435B-9A96-D1BD94C86563}"/>
              </a:ext>
            </a:extLst>
          </p:cNvPr>
          <p:cNvSpPr/>
          <p:nvPr/>
        </p:nvSpPr>
        <p:spPr>
          <a:xfrm>
            <a:off x="4698076" y="3626560"/>
            <a:ext cx="1805247" cy="810491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3FD6922A-DDA9-45CC-B42B-A82D615F92D8}"/>
              </a:ext>
            </a:extLst>
          </p:cNvPr>
          <p:cNvSpPr/>
          <p:nvPr/>
        </p:nvSpPr>
        <p:spPr>
          <a:xfrm rot="328453">
            <a:off x="2947555" y="3890583"/>
            <a:ext cx="1446414" cy="28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D610B1-D807-478C-AFE1-F86679862BD6}"/>
              </a:ext>
            </a:extLst>
          </p:cNvPr>
          <p:cNvSpPr txBox="1"/>
          <p:nvPr/>
        </p:nvSpPr>
        <p:spPr>
          <a:xfrm>
            <a:off x="2768139" y="3481275"/>
            <a:ext cx="18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メモリ</a:t>
            </a:r>
            <a:r>
              <a:rPr kumimoji="1" lang="en-US" altLang="ja-JP" dirty="0"/>
              <a:t>100</a:t>
            </a:r>
            <a:r>
              <a:rPr kumimoji="1" lang="ja-JP" altLang="en-US" dirty="0"/>
              <a:t>番地</a:t>
            </a:r>
          </a:p>
        </p:txBody>
      </p:sp>
    </p:spTree>
    <p:extLst>
      <p:ext uri="{BB962C8B-B14F-4D97-AF65-F5344CB8AC3E}">
        <p14:creationId xmlns:p14="http://schemas.microsoft.com/office/powerpoint/2010/main" val="266958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8360" cy="1325563"/>
          </a:xfrm>
        </p:spPr>
        <p:txBody>
          <a:bodyPr/>
          <a:lstStyle/>
          <a:p>
            <a:r>
              <a:rPr lang="ja-JP" altLang="en-US" b="1"/>
              <a:t>プログラム</a:t>
            </a:r>
            <a:r>
              <a:rPr lang="ja-JP" altLang="en-US" b="1" dirty="0"/>
              <a:t>言語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8769927" y="368347"/>
            <a:ext cx="308402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プログラム構造</a:t>
            </a:r>
            <a:endParaRPr lang="en-US" altLang="ja-JP" sz="3200" dirty="0"/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言語の分類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10FD4A-CDBC-4D8E-900C-9934C5AD38BC}"/>
              </a:ext>
            </a:extLst>
          </p:cNvPr>
          <p:cNvSpPr txBox="1"/>
          <p:nvPr/>
        </p:nvSpPr>
        <p:spPr>
          <a:xfrm>
            <a:off x="7115695" y="1778924"/>
            <a:ext cx="4738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再利用可能</a:t>
            </a:r>
            <a:r>
              <a:rPr kumimoji="1"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リユーザブル</a:t>
            </a:r>
            <a:r>
              <a:rPr kumimoji="1"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プログラム</a:t>
            </a:r>
            <a:endParaRPr kumimoji="1" lang="en-US" altLang="ja-JP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000" dirty="0"/>
          </a:p>
          <a:p>
            <a:r>
              <a:rPr lang="ja-JP" altLang="en-US" sz="1000" dirty="0"/>
              <a:t>再入可能</a:t>
            </a:r>
            <a:r>
              <a:rPr lang="en-US" altLang="ja-JP" sz="1000" dirty="0"/>
              <a:t>(</a:t>
            </a:r>
            <a:r>
              <a:rPr lang="ja-JP" altLang="en-US" sz="1000" dirty="0"/>
              <a:t>リエントラント</a:t>
            </a:r>
            <a:r>
              <a:rPr lang="en-US" altLang="ja-JP" sz="1000" dirty="0"/>
              <a:t>)</a:t>
            </a:r>
            <a:r>
              <a:rPr lang="ja-JP" altLang="en-US" sz="1000" dirty="0"/>
              <a:t>プログラム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再帰可能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リカーシブル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プログラム</a:t>
            </a:r>
            <a:endParaRPr lang="en-US" altLang="ja-JP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ja-JP" sz="1000" dirty="0"/>
          </a:p>
          <a:p>
            <a:r>
              <a:rPr lang="ja-JP" altLang="en-US" sz="2000" dirty="0"/>
              <a:t>再配置可能</a:t>
            </a:r>
            <a:r>
              <a:rPr lang="en-US" altLang="ja-JP" sz="2000" dirty="0"/>
              <a:t>(</a:t>
            </a:r>
            <a:r>
              <a:rPr lang="ja-JP" altLang="en-US" sz="2000" dirty="0"/>
              <a:t>リロケータブル</a:t>
            </a:r>
            <a:r>
              <a:rPr lang="en-US" altLang="ja-JP" sz="2000" dirty="0"/>
              <a:t>)</a:t>
            </a:r>
            <a:r>
              <a:rPr lang="ja-JP" altLang="en-US" sz="2000" dirty="0"/>
              <a:t>プログラム</a:t>
            </a:r>
            <a:endParaRPr kumimoji="1" lang="ja-JP" altLang="en-US" sz="2000" dirty="0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713E9912-8216-4D04-8CA8-AE528D81423C}"/>
              </a:ext>
            </a:extLst>
          </p:cNvPr>
          <p:cNvSpPr/>
          <p:nvPr/>
        </p:nvSpPr>
        <p:spPr>
          <a:xfrm>
            <a:off x="838200" y="2685011"/>
            <a:ext cx="1805247" cy="37241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C63E6F0B-ECAF-4714-9752-FCC49AE443A8}"/>
              </a:ext>
            </a:extLst>
          </p:cNvPr>
          <p:cNvSpPr/>
          <p:nvPr/>
        </p:nvSpPr>
        <p:spPr>
          <a:xfrm>
            <a:off x="4698076" y="2705793"/>
            <a:ext cx="1805247" cy="37241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D58451-B2E5-45E3-97E9-FE8B999E5C82}"/>
              </a:ext>
            </a:extLst>
          </p:cNvPr>
          <p:cNvSpPr txBox="1"/>
          <p:nvPr/>
        </p:nvSpPr>
        <p:spPr>
          <a:xfrm>
            <a:off x="5076306" y="2200559"/>
            <a:ext cx="21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D50E30-1603-4784-98A5-EF74CADE047C}"/>
              </a:ext>
            </a:extLst>
          </p:cNvPr>
          <p:cNvSpPr txBox="1"/>
          <p:nvPr/>
        </p:nvSpPr>
        <p:spPr>
          <a:xfrm>
            <a:off x="1124990" y="2227811"/>
            <a:ext cx="21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プログラム</a:t>
            </a: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C943460B-6698-435B-9A96-D1BD94C86563}"/>
              </a:ext>
            </a:extLst>
          </p:cNvPr>
          <p:cNvSpPr/>
          <p:nvPr/>
        </p:nvSpPr>
        <p:spPr>
          <a:xfrm>
            <a:off x="4698076" y="3626560"/>
            <a:ext cx="1805247" cy="810491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D610B1-D807-478C-AFE1-F86679862BD6}"/>
              </a:ext>
            </a:extLst>
          </p:cNvPr>
          <p:cNvSpPr txBox="1"/>
          <p:nvPr/>
        </p:nvSpPr>
        <p:spPr>
          <a:xfrm>
            <a:off x="2779915" y="5124795"/>
            <a:ext cx="18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メモリ</a:t>
            </a:r>
            <a:r>
              <a:rPr kumimoji="1" lang="en-US" altLang="ja-JP" dirty="0"/>
              <a:t>100</a:t>
            </a:r>
            <a:r>
              <a:rPr kumimoji="1" lang="ja-JP" altLang="en-US" dirty="0"/>
              <a:t>番地</a:t>
            </a:r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E36BF42D-FA78-42CC-A916-D20DAB223C6D}"/>
              </a:ext>
            </a:extLst>
          </p:cNvPr>
          <p:cNvSpPr/>
          <p:nvPr/>
        </p:nvSpPr>
        <p:spPr>
          <a:xfrm>
            <a:off x="838200" y="4688378"/>
            <a:ext cx="1805247" cy="872837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プログラム</a:t>
            </a:r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7E4B0B8-F345-4DF8-9CE1-C39C98300B58}"/>
              </a:ext>
            </a:extLst>
          </p:cNvPr>
          <p:cNvSpPr/>
          <p:nvPr/>
        </p:nvSpPr>
        <p:spPr>
          <a:xfrm rot="19773501">
            <a:off x="2947554" y="4497157"/>
            <a:ext cx="1446414" cy="280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74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8360" cy="1325563"/>
          </a:xfrm>
        </p:spPr>
        <p:txBody>
          <a:bodyPr/>
          <a:lstStyle/>
          <a:p>
            <a:r>
              <a:rPr lang="ja-JP" altLang="en-US" b="1"/>
              <a:t>プログラム</a:t>
            </a:r>
            <a:r>
              <a:rPr lang="ja-JP" altLang="en-US" b="1" dirty="0"/>
              <a:t>言語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8769927" y="368347"/>
            <a:ext cx="308402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プログラム構造</a:t>
            </a:r>
            <a:endParaRPr lang="en-US" altLang="ja-JP" sz="3200" dirty="0"/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言語の分類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10FD4A-CDBC-4D8E-900C-9934C5AD38BC}"/>
              </a:ext>
            </a:extLst>
          </p:cNvPr>
          <p:cNvSpPr txBox="1"/>
          <p:nvPr/>
        </p:nvSpPr>
        <p:spPr>
          <a:xfrm>
            <a:off x="7115695" y="1778924"/>
            <a:ext cx="4738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再利用可能</a:t>
            </a:r>
            <a:r>
              <a:rPr kumimoji="1"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リユーザブル</a:t>
            </a:r>
            <a:r>
              <a:rPr kumimoji="1"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プログラム</a:t>
            </a:r>
            <a:endParaRPr kumimoji="1" lang="en-US" altLang="ja-JP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000" dirty="0"/>
          </a:p>
          <a:p>
            <a:r>
              <a:rPr lang="ja-JP" altLang="en-US" sz="1000" dirty="0"/>
              <a:t>再入可能</a:t>
            </a:r>
            <a:r>
              <a:rPr lang="en-US" altLang="ja-JP" sz="1000" dirty="0"/>
              <a:t>(</a:t>
            </a:r>
            <a:r>
              <a:rPr lang="ja-JP" altLang="en-US" sz="1000" dirty="0"/>
              <a:t>リエントラント</a:t>
            </a:r>
            <a:r>
              <a:rPr lang="en-US" altLang="ja-JP" sz="1000" dirty="0"/>
              <a:t>)</a:t>
            </a:r>
            <a:r>
              <a:rPr lang="ja-JP" altLang="en-US" sz="1000" dirty="0"/>
              <a:t>プログラム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再帰可能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リカーシブル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プログラム</a:t>
            </a:r>
            <a:endParaRPr lang="en-US" altLang="ja-JP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ja-JP" sz="1000" dirty="0"/>
          </a:p>
          <a:p>
            <a:r>
              <a:rPr lang="ja-JP" altLang="en-US" sz="2000" dirty="0"/>
              <a:t>再配置可能</a:t>
            </a:r>
            <a:r>
              <a:rPr lang="en-US" altLang="ja-JP" sz="2000" dirty="0"/>
              <a:t>(</a:t>
            </a:r>
            <a:r>
              <a:rPr lang="ja-JP" altLang="en-US" sz="2000" dirty="0"/>
              <a:t>リロケータブル</a:t>
            </a:r>
            <a:r>
              <a:rPr lang="en-US" altLang="ja-JP" sz="2000" dirty="0"/>
              <a:t>)</a:t>
            </a:r>
            <a:r>
              <a:rPr lang="ja-JP" altLang="en-US" sz="2000" dirty="0"/>
              <a:t>プログラム</a:t>
            </a:r>
            <a:endParaRPr kumimoji="1" lang="ja-JP" altLang="en-US" sz="2000" dirty="0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713E9912-8216-4D04-8CA8-AE528D81423C}"/>
              </a:ext>
            </a:extLst>
          </p:cNvPr>
          <p:cNvSpPr/>
          <p:nvPr/>
        </p:nvSpPr>
        <p:spPr>
          <a:xfrm>
            <a:off x="838200" y="2685011"/>
            <a:ext cx="1805247" cy="37241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C63E6F0B-ECAF-4714-9752-FCC49AE443A8}"/>
              </a:ext>
            </a:extLst>
          </p:cNvPr>
          <p:cNvSpPr/>
          <p:nvPr/>
        </p:nvSpPr>
        <p:spPr>
          <a:xfrm>
            <a:off x="4698076" y="2705793"/>
            <a:ext cx="1805247" cy="37241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D58451-B2E5-45E3-97E9-FE8B999E5C82}"/>
              </a:ext>
            </a:extLst>
          </p:cNvPr>
          <p:cNvSpPr txBox="1"/>
          <p:nvPr/>
        </p:nvSpPr>
        <p:spPr>
          <a:xfrm>
            <a:off x="5076306" y="2200559"/>
            <a:ext cx="21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D50E30-1603-4784-98A5-EF74CADE047C}"/>
              </a:ext>
            </a:extLst>
          </p:cNvPr>
          <p:cNvSpPr txBox="1"/>
          <p:nvPr/>
        </p:nvSpPr>
        <p:spPr>
          <a:xfrm>
            <a:off x="1124990" y="2227811"/>
            <a:ext cx="21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プログラム</a:t>
            </a: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C943460B-6698-435B-9A96-D1BD94C86563}"/>
              </a:ext>
            </a:extLst>
          </p:cNvPr>
          <p:cNvSpPr/>
          <p:nvPr/>
        </p:nvSpPr>
        <p:spPr>
          <a:xfrm>
            <a:off x="4698076" y="3626560"/>
            <a:ext cx="1805247" cy="810491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D610B1-D807-478C-AFE1-F86679862BD6}"/>
              </a:ext>
            </a:extLst>
          </p:cNvPr>
          <p:cNvSpPr txBox="1"/>
          <p:nvPr/>
        </p:nvSpPr>
        <p:spPr>
          <a:xfrm>
            <a:off x="6429558" y="3707476"/>
            <a:ext cx="18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メモリ</a:t>
            </a:r>
            <a:r>
              <a:rPr kumimoji="1" lang="en-US" altLang="ja-JP" dirty="0"/>
              <a:t>100</a:t>
            </a:r>
            <a:r>
              <a:rPr kumimoji="1" lang="ja-JP" altLang="en-US" dirty="0"/>
              <a:t>番地</a:t>
            </a:r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E36BF42D-FA78-42CC-A916-D20DAB223C6D}"/>
              </a:ext>
            </a:extLst>
          </p:cNvPr>
          <p:cNvSpPr/>
          <p:nvPr/>
        </p:nvSpPr>
        <p:spPr>
          <a:xfrm>
            <a:off x="838200" y="4688378"/>
            <a:ext cx="1805247" cy="872837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プログラム</a:t>
            </a:r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7E4B0B8-F345-4DF8-9CE1-C39C98300B58}"/>
              </a:ext>
            </a:extLst>
          </p:cNvPr>
          <p:cNvSpPr/>
          <p:nvPr/>
        </p:nvSpPr>
        <p:spPr>
          <a:xfrm rot="19773501">
            <a:off x="2819070" y="4491201"/>
            <a:ext cx="1810578" cy="317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7EAEDCFA-5B6E-4FC2-93DF-96C24CB1F2B9}"/>
              </a:ext>
            </a:extLst>
          </p:cNvPr>
          <p:cNvSpPr/>
          <p:nvPr/>
        </p:nvSpPr>
        <p:spPr>
          <a:xfrm>
            <a:off x="840560" y="3250276"/>
            <a:ext cx="1805246" cy="87283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プログラム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302CE4AA-09A5-43D5-86A9-067820E6B502}"/>
              </a:ext>
            </a:extLst>
          </p:cNvPr>
          <p:cNvSpPr/>
          <p:nvPr/>
        </p:nvSpPr>
        <p:spPr>
          <a:xfrm rot="526944">
            <a:off x="2780795" y="3637505"/>
            <a:ext cx="882604" cy="296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乗算記号 16">
            <a:extLst>
              <a:ext uri="{FF2B5EF4-FFF2-40B4-BE49-F238E27FC236}">
                <a16:creationId xmlns:a16="http://schemas.microsoft.com/office/drawing/2014/main" id="{EDC52523-F5B0-4FE9-A0A7-6683A27FE5CD}"/>
              </a:ext>
            </a:extLst>
          </p:cNvPr>
          <p:cNvSpPr/>
          <p:nvPr/>
        </p:nvSpPr>
        <p:spPr>
          <a:xfrm>
            <a:off x="3614597" y="3462509"/>
            <a:ext cx="762691" cy="865187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96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8360" cy="1325563"/>
          </a:xfrm>
        </p:spPr>
        <p:txBody>
          <a:bodyPr/>
          <a:lstStyle/>
          <a:p>
            <a:r>
              <a:rPr lang="ja-JP" altLang="en-US" b="1"/>
              <a:t>プログラム</a:t>
            </a:r>
            <a:r>
              <a:rPr lang="ja-JP" altLang="en-US" b="1" dirty="0"/>
              <a:t>言語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8769927" y="368347"/>
            <a:ext cx="308402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プログラム構造</a:t>
            </a:r>
            <a:endParaRPr lang="en-US" altLang="ja-JP" sz="3200" dirty="0"/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言語の分類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10FD4A-CDBC-4D8E-900C-9934C5AD38BC}"/>
              </a:ext>
            </a:extLst>
          </p:cNvPr>
          <p:cNvSpPr txBox="1"/>
          <p:nvPr/>
        </p:nvSpPr>
        <p:spPr>
          <a:xfrm>
            <a:off x="7115695" y="1778924"/>
            <a:ext cx="4738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再利用可能</a:t>
            </a:r>
            <a:r>
              <a:rPr kumimoji="1"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リユーザブル</a:t>
            </a:r>
            <a:r>
              <a:rPr kumimoji="1"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プログラム</a:t>
            </a:r>
            <a:endParaRPr kumimoji="1" lang="en-US" altLang="ja-JP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000" dirty="0"/>
          </a:p>
          <a:p>
            <a:r>
              <a:rPr lang="ja-JP" altLang="en-US" sz="1000" dirty="0"/>
              <a:t>再入可能</a:t>
            </a:r>
            <a:r>
              <a:rPr lang="en-US" altLang="ja-JP" sz="1000" dirty="0"/>
              <a:t>(</a:t>
            </a:r>
            <a:r>
              <a:rPr lang="ja-JP" altLang="en-US" sz="1000" dirty="0"/>
              <a:t>リエントラント</a:t>
            </a:r>
            <a:r>
              <a:rPr lang="en-US" altLang="ja-JP" sz="1000" dirty="0"/>
              <a:t>)</a:t>
            </a:r>
            <a:r>
              <a:rPr lang="ja-JP" altLang="en-US" sz="1000" dirty="0"/>
              <a:t>プログラム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再帰可能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リカーシブル</a:t>
            </a:r>
            <a:r>
              <a:rPr lang="en-US" altLang="ja-JP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ja-JP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プログラム</a:t>
            </a:r>
            <a:endParaRPr lang="en-US" altLang="ja-JP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ja-JP" sz="1000" dirty="0"/>
          </a:p>
          <a:p>
            <a:r>
              <a:rPr lang="ja-JP" altLang="en-US" sz="2000" dirty="0"/>
              <a:t>再配置可能</a:t>
            </a:r>
            <a:r>
              <a:rPr lang="en-US" altLang="ja-JP" sz="2000" dirty="0"/>
              <a:t>(</a:t>
            </a:r>
            <a:r>
              <a:rPr lang="ja-JP" altLang="en-US" sz="2000" dirty="0"/>
              <a:t>リロケータブル</a:t>
            </a:r>
            <a:r>
              <a:rPr lang="en-US" altLang="ja-JP" sz="2000" dirty="0"/>
              <a:t>)</a:t>
            </a:r>
            <a:r>
              <a:rPr lang="ja-JP" altLang="en-US" sz="2000" dirty="0"/>
              <a:t>プログラム</a:t>
            </a:r>
            <a:endParaRPr kumimoji="1" lang="ja-JP" altLang="en-US" sz="2000" dirty="0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713E9912-8216-4D04-8CA8-AE528D81423C}"/>
              </a:ext>
            </a:extLst>
          </p:cNvPr>
          <p:cNvSpPr/>
          <p:nvPr/>
        </p:nvSpPr>
        <p:spPr>
          <a:xfrm>
            <a:off x="838200" y="2685011"/>
            <a:ext cx="1805247" cy="37241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C63E6F0B-ECAF-4714-9752-FCC49AE443A8}"/>
              </a:ext>
            </a:extLst>
          </p:cNvPr>
          <p:cNvSpPr/>
          <p:nvPr/>
        </p:nvSpPr>
        <p:spPr>
          <a:xfrm>
            <a:off x="4698076" y="2705793"/>
            <a:ext cx="1805247" cy="372410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D58451-B2E5-45E3-97E9-FE8B999E5C82}"/>
              </a:ext>
            </a:extLst>
          </p:cNvPr>
          <p:cNvSpPr txBox="1"/>
          <p:nvPr/>
        </p:nvSpPr>
        <p:spPr>
          <a:xfrm>
            <a:off x="5076306" y="2200559"/>
            <a:ext cx="21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メモリ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D50E30-1603-4784-98A5-EF74CADE047C}"/>
              </a:ext>
            </a:extLst>
          </p:cNvPr>
          <p:cNvSpPr txBox="1"/>
          <p:nvPr/>
        </p:nvSpPr>
        <p:spPr>
          <a:xfrm>
            <a:off x="1124990" y="2227811"/>
            <a:ext cx="218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プログラム</a:t>
            </a: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C943460B-6698-435B-9A96-D1BD94C86563}"/>
              </a:ext>
            </a:extLst>
          </p:cNvPr>
          <p:cNvSpPr/>
          <p:nvPr/>
        </p:nvSpPr>
        <p:spPr>
          <a:xfrm>
            <a:off x="4698076" y="3626560"/>
            <a:ext cx="1805247" cy="810491"/>
          </a:xfrm>
          <a:prstGeom prst="ca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D610B1-D807-478C-AFE1-F86679862BD6}"/>
              </a:ext>
            </a:extLst>
          </p:cNvPr>
          <p:cNvSpPr txBox="1"/>
          <p:nvPr/>
        </p:nvSpPr>
        <p:spPr>
          <a:xfrm>
            <a:off x="6429558" y="3707476"/>
            <a:ext cx="18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メモリ</a:t>
            </a:r>
            <a:r>
              <a:rPr kumimoji="1" lang="en-US" altLang="ja-JP" dirty="0"/>
              <a:t>100</a:t>
            </a:r>
            <a:r>
              <a:rPr kumimoji="1" lang="ja-JP" altLang="en-US" dirty="0"/>
              <a:t>番地</a:t>
            </a:r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E36BF42D-FA78-42CC-A916-D20DAB223C6D}"/>
              </a:ext>
            </a:extLst>
          </p:cNvPr>
          <p:cNvSpPr/>
          <p:nvPr/>
        </p:nvSpPr>
        <p:spPr>
          <a:xfrm>
            <a:off x="838200" y="4688378"/>
            <a:ext cx="1805247" cy="872837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プログラム</a:t>
            </a:r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7E4B0B8-F345-4DF8-9CE1-C39C98300B58}"/>
              </a:ext>
            </a:extLst>
          </p:cNvPr>
          <p:cNvSpPr/>
          <p:nvPr/>
        </p:nvSpPr>
        <p:spPr>
          <a:xfrm rot="19773501">
            <a:off x="2819070" y="4491201"/>
            <a:ext cx="1810578" cy="317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7EAEDCFA-5B6E-4FC2-93DF-96C24CB1F2B9}"/>
              </a:ext>
            </a:extLst>
          </p:cNvPr>
          <p:cNvSpPr/>
          <p:nvPr/>
        </p:nvSpPr>
        <p:spPr>
          <a:xfrm>
            <a:off x="840560" y="3250276"/>
            <a:ext cx="1805246" cy="872837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プログラム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302CE4AA-09A5-43D5-86A9-067820E6B502}"/>
              </a:ext>
            </a:extLst>
          </p:cNvPr>
          <p:cNvSpPr/>
          <p:nvPr/>
        </p:nvSpPr>
        <p:spPr>
          <a:xfrm rot="2194263" flipV="1">
            <a:off x="2623461" y="4273109"/>
            <a:ext cx="2103478" cy="40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>
            <a:extLst>
              <a:ext uri="{FF2B5EF4-FFF2-40B4-BE49-F238E27FC236}">
                <a16:creationId xmlns:a16="http://schemas.microsoft.com/office/drawing/2014/main" id="{CF71115D-FBA8-432A-9E0B-D395203C162E}"/>
              </a:ext>
            </a:extLst>
          </p:cNvPr>
          <p:cNvSpPr/>
          <p:nvPr/>
        </p:nvSpPr>
        <p:spPr>
          <a:xfrm>
            <a:off x="4704594" y="4952572"/>
            <a:ext cx="1805247" cy="81049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A2E5C88-A46C-4C84-A0E9-598307B9D2A5}"/>
              </a:ext>
            </a:extLst>
          </p:cNvPr>
          <p:cNvSpPr txBox="1"/>
          <p:nvPr/>
        </p:nvSpPr>
        <p:spPr>
          <a:xfrm>
            <a:off x="6429558" y="5001057"/>
            <a:ext cx="180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メモリ</a:t>
            </a:r>
            <a:r>
              <a:rPr lang="en-US" altLang="ja-JP" dirty="0"/>
              <a:t>2</a:t>
            </a:r>
            <a:r>
              <a:rPr kumimoji="1" lang="en-US" altLang="ja-JP" dirty="0"/>
              <a:t>00</a:t>
            </a:r>
            <a:r>
              <a:rPr kumimoji="1" lang="ja-JP" altLang="en-US" dirty="0"/>
              <a:t>番地</a:t>
            </a:r>
          </a:p>
        </p:txBody>
      </p:sp>
    </p:spTree>
    <p:extLst>
      <p:ext uri="{BB962C8B-B14F-4D97-AF65-F5344CB8AC3E}">
        <p14:creationId xmlns:p14="http://schemas.microsoft.com/office/powerpoint/2010/main" val="3502467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8360" cy="1325563"/>
          </a:xfrm>
        </p:spPr>
        <p:txBody>
          <a:bodyPr/>
          <a:lstStyle/>
          <a:p>
            <a:r>
              <a:rPr lang="ja-JP" altLang="en-US" b="1"/>
              <a:t>プログラム</a:t>
            </a:r>
            <a:r>
              <a:rPr lang="ja-JP" altLang="en-US" b="1" dirty="0"/>
              <a:t>言語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8769927" y="368347"/>
            <a:ext cx="308402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プログラム構造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800" dirty="0"/>
          </a:p>
          <a:p>
            <a:r>
              <a:rPr lang="ja-JP" altLang="en-US" sz="3200" dirty="0"/>
              <a:t>言語の分類</a:t>
            </a:r>
            <a:endParaRPr lang="en-US" altLang="ja-JP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9A32A0-7B28-4A41-A225-1F8B20838DD2}"/>
              </a:ext>
            </a:extLst>
          </p:cNvPr>
          <p:cNvSpPr txBox="1"/>
          <p:nvPr/>
        </p:nvSpPr>
        <p:spPr>
          <a:xfrm>
            <a:off x="838200" y="1507120"/>
            <a:ext cx="67416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・手続き型言語</a:t>
            </a:r>
            <a:endParaRPr lang="en-US" altLang="ja-JP" sz="3600" dirty="0"/>
          </a:p>
          <a:p>
            <a:endParaRPr lang="en-US" altLang="ja-JP" sz="3600" dirty="0"/>
          </a:p>
          <a:p>
            <a:r>
              <a:rPr lang="ja-JP" altLang="en-US" sz="3600" dirty="0"/>
              <a:t>・関数型言語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・オブジェクト指向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・論理型言語</a:t>
            </a:r>
            <a:endParaRPr lang="en-US" altLang="ja-JP" sz="3600" dirty="0"/>
          </a:p>
          <a:p>
            <a:endParaRPr kumimoji="1" lang="en-US" altLang="ja-JP" sz="3600" dirty="0"/>
          </a:p>
          <a:p>
            <a:r>
              <a:rPr lang="ja-JP" altLang="en-US" sz="3600" dirty="0"/>
              <a:t>・その他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79387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8360" cy="1325563"/>
          </a:xfrm>
        </p:spPr>
        <p:txBody>
          <a:bodyPr/>
          <a:lstStyle/>
          <a:p>
            <a:r>
              <a:rPr lang="ja-JP" altLang="en-US" b="1"/>
              <a:t>プログラム</a:t>
            </a:r>
            <a:r>
              <a:rPr lang="ja-JP" altLang="en-US" b="1" dirty="0"/>
              <a:t>言語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8769927" y="368347"/>
            <a:ext cx="308402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プログラム構造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800" dirty="0"/>
          </a:p>
          <a:p>
            <a:r>
              <a:rPr lang="ja-JP" altLang="en-US" sz="3200" dirty="0"/>
              <a:t>言語の分類</a:t>
            </a:r>
            <a:endParaRPr lang="en-US" altLang="ja-JP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9A32A0-7B28-4A41-A225-1F8B20838DD2}"/>
              </a:ext>
            </a:extLst>
          </p:cNvPr>
          <p:cNvSpPr txBox="1"/>
          <p:nvPr/>
        </p:nvSpPr>
        <p:spPr>
          <a:xfrm>
            <a:off x="939338" y="1853738"/>
            <a:ext cx="438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手続き型言語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8170A7-EB10-402D-8E37-5E0AF4F57B4D}"/>
              </a:ext>
            </a:extLst>
          </p:cNvPr>
          <p:cNvSpPr txBox="1"/>
          <p:nvPr/>
        </p:nvSpPr>
        <p:spPr>
          <a:xfrm>
            <a:off x="5403273" y="1853738"/>
            <a:ext cx="645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オブジェクト指向言語</a:t>
            </a:r>
            <a:endParaRPr lang="en-US" altLang="ja-JP" sz="4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FC1EC6-1181-4259-9EE2-EFA46D0F9B83}"/>
              </a:ext>
            </a:extLst>
          </p:cNvPr>
          <p:cNvSpPr txBox="1"/>
          <p:nvPr/>
        </p:nvSpPr>
        <p:spPr>
          <a:xfrm>
            <a:off x="1014153" y="3175462"/>
            <a:ext cx="354953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上から順に実行</a:t>
            </a:r>
            <a:endParaRPr kumimoji="1" lang="en-US" altLang="ja-JP" sz="2400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例）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COBOL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Fortran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C370D5-4B4A-4D53-AA7D-7096B19BE08E}"/>
              </a:ext>
            </a:extLst>
          </p:cNvPr>
          <p:cNvSpPr txBox="1"/>
          <p:nvPr/>
        </p:nvSpPr>
        <p:spPr>
          <a:xfrm>
            <a:off x="5523808" y="3175462"/>
            <a:ext cx="52910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“</a:t>
            </a:r>
            <a:r>
              <a:rPr kumimoji="1" lang="ja-JP" altLang="en-US" sz="2400" dirty="0"/>
              <a:t>オブジェクト</a:t>
            </a:r>
            <a:r>
              <a:rPr kumimoji="1" lang="en-US" altLang="ja-JP" sz="2400" dirty="0"/>
              <a:t>”</a:t>
            </a:r>
            <a:r>
              <a:rPr kumimoji="1" lang="ja-JP" altLang="en-US" sz="2400" dirty="0"/>
              <a:t>を構成の基本とする</a:t>
            </a:r>
            <a:endParaRPr kumimoji="1" lang="en-US" altLang="ja-JP" sz="2400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例）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C++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Java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329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8360" cy="1325563"/>
          </a:xfrm>
        </p:spPr>
        <p:txBody>
          <a:bodyPr/>
          <a:lstStyle/>
          <a:p>
            <a:r>
              <a:rPr lang="ja-JP" altLang="en-US" b="1"/>
              <a:t>プログラム</a:t>
            </a:r>
            <a:r>
              <a:rPr lang="ja-JP" altLang="en-US" b="1" dirty="0"/>
              <a:t>言語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8769927" y="368347"/>
            <a:ext cx="308402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プログラム構造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800" dirty="0"/>
          </a:p>
          <a:p>
            <a:r>
              <a:rPr lang="ja-JP" altLang="en-US" sz="3200" dirty="0"/>
              <a:t>言語の分類</a:t>
            </a:r>
            <a:endParaRPr lang="en-US" altLang="ja-JP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9A32A0-7B28-4A41-A225-1F8B20838DD2}"/>
              </a:ext>
            </a:extLst>
          </p:cNvPr>
          <p:cNvSpPr txBox="1"/>
          <p:nvPr/>
        </p:nvSpPr>
        <p:spPr>
          <a:xfrm>
            <a:off x="939338" y="1853737"/>
            <a:ext cx="829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論理型言語</a:t>
            </a:r>
            <a:endParaRPr kumimoji="1" lang="ja-JP" altLang="en-US" sz="4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AEF50B-8EF7-4E45-9EC9-2B31D1BB33AD}"/>
              </a:ext>
            </a:extLst>
          </p:cNvPr>
          <p:cNvSpPr txBox="1"/>
          <p:nvPr/>
        </p:nvSpPr>
        <p:spPr>
          <a:xfrm>
            <a:off x="3815542" y="2207680"/>
            <a:ext cx="7822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err="1"/>
              <a:t>is_mother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alice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charlie</a:t>
            </a:r>
            <a:r>
              <a:rPr lang="en-US" altLang="ja-JP" sz="2400" dirty="0"/>
              <a:t>). </a:t>
            </a:r>
          </a:p>
          <a:p>
            <a:r>
              <a:rPr lang="en-US" altLang="ja-JP" sz="2400" dirty="0" err="1"/>
              <a:t>is_mother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alice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eliza</a:t>
            </a:r>
            <a:r>
              <a:rPr lang="en-US" altLang="ja-JP" sz="2400" dirty="0"/>
              <a:t>). </a:t>
            </a:r>
          </a:p>
          <a:p>
            <a:r>
              <a:rPr lang="en-US" altLang="ja-JP" sz="2400" dirty="0" err="1"/>
              <a:t>is_mother</a:t>
            </a:r>
            <a:r>
              <a:rPr lang="en-US" altLang="ja-JP" sz="2400" dirty="0"/>
              <a:t>(</a:t>
            </a:r>
            <a:r>
              <a:rPr lang="en-US" altLang="ja-JP" sz="2400" dirty="0" err="1"/>
              <a:t>eliza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george</a:t>
            </a:r>
            <a:r>
              <a:rPr lang="en-US" altLang="ja-JP" sz="2400" dirty="0"/>
              <a:t>). </a:t>
            </a:r>
          </a:p>
          <a:p>
            <a:r>
              <a:rPr lang="en-US" altLang="ja-JP" sz="2400" dirty="0" err="1"/>
              <a:t>is_mother</a:t>
            </a:r>
            <a:r>
              <a:rPr lang="en-US" altLang="ja-JP" sz="2400" dirty="0"/>
              <a:t>(</a:t>
            </a:r>
            <a:r>
              <a:rPr lang="en-US" altLang="ja-JP" sz="2400" dirty="0" err="1"/>
              <a:t>hillary</a:t>
            </a:r>
            <a:r>
              <a:rPr lang="en-US" altLang="ja-JP" sz="2400" dirty="0"/>
              <a:t>, fritz). </a:t>
            </a:r>
          </a:p>
          <a:p>
            <a:r>
              <a:rPr lang="en-US" altLang="ja-JP" sz="2400" dirty="0" err="1"/>
              <a:t>is_husband</a:t>
            </a:r>
            <a:r>
              <a:rPr lang="en-US" altLang="ja-JP" sz="2400" dirty="0"/>
              <a:t>(bob, </a:t>
            </a:r>
            <a:r>
              <a:rPr lang="en-US" altLang="ja-JP" sz="2400" dirty="0" err="1"/>
              <a:t>alice</a:t>
            </a:r>
            <a:r>
              <a:rPr lang="en-US" altLang="ja-JP" sz="2400" dirty="0"/>
              <a:t>).</a:t>
            </a:r>
          </a:p>
          <a:p>
            <a:r>
              <a:rPr lang="en-US" altLang="ja-JP" sz="2400" dirty="0" err="1"/>
              <a:t>is_father</a:t>
            </a:r>
            <a:r>
              <a:rPr lang="en-US" altLang="ja-JP" sz="2400" dirty="0"/>
              <a:t>(X, Z) :-</a:t>
            </a:r>
            <a:r>
              <a:rPr lang="en-US" altLang="ja-JP" sz="2400" dirty="0" err="1"/>
              <a:t>is_husband</a:t>
            </a:r>
            <a:r>
              <a:rPr lang="en-US" altLang="ja-JP" sz="2400" dirty="0"/>
              <a:t>(X,Y),</a:t>
            </a:r>
            <a:r>
              <a:rPr lang="en-US" altLang="ja-JP" sz="2400" dirty="0" err="1"/>
              <a:t>is_mother</a:t>
            </a:r>
            <a:r>
              <a:rPr lang="en-US" altLang="ja-JP" sz="2400" dirty="0"/>
              <a:t>(Y, Z).</a:t>
            </a:r>
          </a:p>
          <a:p>
            <a:endParaRPr lang="en-US" altLang="ja-JP" sz="2400" dirty="0"/>
          </a:p>
          <a:p>
            <a:r>
              <a:rPr lang="en-US" altLang="ja-JP" sz="2400" dirty="0"/>
              <a:t>?- </a:t>
            </a:r>
            <a:r>
              <a:rPr lang="en-US" altLang="ja-JP" sz="2400" dirty="0" err="1"/>
              <a:t>is_father</a:t>
            </a:r>
            <a:r>
              <a:rPr lang="en-US" altLang="ja-JP" sz="2400" dirty="0"/>
              <a:t>(bob, X). </a:t>
            </a:r>
          </a:p>
          <a:p>
            <a:r>
              <a:rPr lang="en-US" altLang="ja-JP" sz="2400" dirty="0"/>
              <a:t>X = </a:t>
            </a:r>
            <a:r>
              <a:rPr lang="en-US" altLang="ja-JP" sz="2400" dirty="0" err="1"/>
              <a:t>charlie</a:t>
            </a:r>
            <a:r>
              <a:rPr lang="en-US" altLang="ja-JP" sz="2400" dirty="0"/>
              <a:t> n </a:t>
            </a:r>
          </a:p>
          <a:p>
            <a:r>
              <a:rPr lang="en-US" altLang="ja-JP" sz="2400" dirty="0"/>
              <a:t>X = </a:t>
            </a:r>
            <a:r>
              <a:rPr lang="en-US" altLang="ja-JP" sz="2400" dirty="0" err="1"/>
              <a:t>eliza</a:t>
            </a:r>
            <a:r>
              <a:rPr lang="en-US" altLang="ja-JP" sz="2400" dirty="0"/>
              <a:t>. 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7865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8360" cy="1325563"/>
          </a:xfrm>
        </p:spPr>
        <p:txBody>
          <a:bodyPr/>
          <a:lstStyle/>
          <a:p>
            <a:r>
              <a:rPr lang="ja-JP" altLang="en-US" b="1"/>
              <a:t>プログラム</a:t>
            </a:r>
            <a:r>
              <a:rPr lang="ja-JP" altLang="en-US" b="1" dirty="0"/>
              <a:t>言語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8769927" y="368347"/>
            <a:ext cx="308402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プログラム構造</a:t>
            </a:r>
            <a:endParaRPr lang="en-US" altLang="ja-JP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800" dirty="0"/>
          </a:p>
          <a:p>
            <a:r>
              <a:rPr lang="ja-JP" altLang="en-US" sz="3200" dirty="0"/>
              <a:t>言語の分類</a:t>
            </a:r>
            <a:endParaRPr lang="en-US" altLang="ja-JP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9A32A0-7B28-4A41-A225-1F8B20838DD2}"/>
              </a:ext>
            </a:extLst>
          </p:cNvPr>
          <p:cNvSpPr txBox="1"/>
          <p:nvPr/>
        </p:nvSpPr>
        <p:spPr>
          <a:xfrm>
            <a:off x="1047403" y="1853737"/>
            <a:ext cx="829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その他</a:t>
            </a:r>
            <a:endParaRPr kumimoji="1" lang="ja-JP" altLang="en-US" sz="4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4FF6D4-D5B6-4697-8270-8CE00495BA20}"/>
              </a:ext>
            </a:extLst>
          </p:cNvPr>
          <p:cNvSpPr txBox="1"/>
          <p:nvPr/>
        </p:nvSpPr>
        <p:spPr>
          <a:xfrm>
            <a:off x="1047403" y="2801390"/>
            <a:ext cx="82961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Markup Language</a:t>
            </a:r>
          </a:p>
          <a:p>
            <a:r>
              <a:rPr kumimoji="1" lang="en-US" altLang="ja-JP" sz="1400" dirty="0"/>
              <a:t>&lt; &gt; … &lt;/ &gt;</a:t>
            </a:r>
            <a:r>
              <a:rPr kumimoji="1" lang="ja-JP" altLang="en-US" sz="1400" dirty="0"/>
              <a:t>　タグで囲むことで情報記述</a:t>
            </a:r>
            <a:endParaRPr kumimoji="1" lang="en-US" altLang="ja-JP" sz="14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・</a:t>
            </a:r>
            <a:r>
              <a:rPr kumimoji="1" lang="en-US" altLang="ja-JP" sz="2800" dirty="0"/>
              <a:t>XML</a:t>
            </a:r>
          </a:p>
          <a:p>
            <a:endParaRPr lang="en-US" altLang="ja-JP" sz="2800" dirty="0"/>
          </a:p>
          <a:p>
            <a:r>
              <a:rPr lang="ja-JP" altLang="en-US" sz="2800" dirty="0"/>
              <a:t>・</a:t>
            </a:r>
            <a:r>
              <a:rPr lang="en-US" altLang="ja-JP" sz="2800" dirty="0"/>
              <a:t>YAML (YAML </a:t>
            </a:r>
            <a:r>
              <a:rPr lang="en-US" altLang="ja-JP" sz="2800" dirty="0" err="1"/>
              <a:t>Ain’t</a:t>
            </a:r>
            <a:r>
              <a:rPr lang="en-US" altLang="ja-JP" sz="2800" dirty="0"/>
              <a:t> a Markup Language)</a:t>
            </a:r>
          </a:p>
          <a:p>
            <a:r>
              <a:rPr lang="ja-JP" altLang="en-US" sz="1400" dirty="0"/>
              <a:t>インデントでデータ構造を表現</a:t>
            </a:r>
            <a:endParaRPr lang="en-US" altLang="ja-JP" sz="14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・</a:t>
            </a:r>
            <a:r>
              <a:rPr lang="en-US" altLang="ja-JP" sz="2800" dirty="0"/>
              <a:t>JSON</a:t>
            </a:r>
            <a:endParaRPr kumimoji="1" lang="ja-JP" altLang="en-US" sz="2800" dirty="0"/>
          </a:p>
        </p:txBody>
      </p:sp>
      <p:sp>
        <p:nvSpPr>
          <p:cNvPr id="8" name="矢印: 上下 7">
            <a:extLst>
              <a:ext uri="{FF2B5EF4-FFF2-40B4-BE49-F238E27FC236}">
                <a16:creationId xmlns:a16="http://schemas.microsoft.com/office/drawing/2014/main" id="{5537B3CF-8B54-4FE4-A49F-CD3DF6BEE306}"/>
              </a:ext>
            </a:extLst>
          </p:cNvPr>
          <p:cNvSpPr/>
          <p:nvPr/>
        </p:nvSpPr>
        <p:spPr>
          <a:xfrm>
            <a:off x="1753985" y="4409613"/>
            <a:ext cx="124691" cy="32298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90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データの取り扱い説明書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923C88-9CF8-45C2-A032-BB83AF5D09F1}"/>
              </a:ext>
            </a:extLst>
          </p:cNvPr>
          <p:cNvSpPr txBox="1"/>
          <p:nvPr/>
        </p:nvSpPr>
        <p:spPr>
          <a:xfrm>
            <a:off x="8219903" y="550816"/>
            <a:ext cx="29011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リスト構造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/>
          </a:p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スタック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キュー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2800" dirty="0"/>
              <a:t>木構造</a:t>
            </a:r>
            <a:endParaRPr kumimoji="1" lang="en-US" altLang="ja-JP" sz="28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75EF8C5-2656-468F-84B2-BE9AFF2C9FB9}"/>
              </a:ext>
            </a:extLst>
          </p:cNvPr>
          <p:cNvGrpSpPr/>
          <p:nvPr/>
        </p:nvGrpSpPr>
        <p:grpSpPr>
          <a:xfrm>
            <a:off x="2397188" y="1931758"/>
            <a:ext cx="6250662" cy="4270566"/>
            <a:chOff x="2062065" y="1989947"/>
            <a:chExt cx="6250662" cy="4270566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F4B60BB-001F-4787-9010-27707EF603E5}"/>
                </a:ext>
              </a:extLst>
            </p:cNvPr>
            <p:cNvSpPr/>
            <p:nvPr/>
          </p:nvSpPr>
          <p:spPr>
            <a:xfrm>
              <a:off x="3972098" y="1989947"/>
              <a:ext cx="2045248" cy="1055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秋元康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A2B299C-CC56-4E04-9D80-0EDF93BF9758}"/>
                </a:ext>
              </a:extLst>
            </p:cNvPr>
            <p:cNvSpPr/>
            <p:nvPr/>
          </p:nvSpPr>
          <p:spPr>
            <a:xfrm>
              <a:off x="5859088" y="3429000"/>
              <a:ext cx="2045248" cy="1055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乃木坂</a:t>
              </a:r>
              <a:r>
                <a:rPr kumimoji="1" lang="en-US" altLang="ja-JP" dirty="0"/>
                <a:t>46</a:t>
              </a:r>
              <a:endParaRPr kumimoji="1" lang="ja-JP" altLang="en-US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26860EE-BB7A-484A-A8AB-2BA20B198126}"/>
                </a:ext>
              </a:extLst>
            </p:cNvPr>
            <p:cNvSpPr/>
            <p:nvPr/>
          </p:nvSpPr>
          <p:spPr>
            <a:xfrm>
              <a:off x="2062065" y="3469297"/>
              <a:ext cx="2045248" cy="1055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日向坂</a:t>
              </a:r>
              <a:r>
                <a:rPr kumimoji="1" lang="en-US" altLang="ja-JP" dirty="0"/>
                <a:t>46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47056D65-F333-4933-B77C-0380C4714A28}"/>
                </a:ext>
              </a:extLst>
            </p:cNvPr>
            <p:cNvSpPr/>
            <p:nvPr/>
          </p:nvSpPr>
          <p:spPr>
            <a:xfrm>
              <a:off x="4854633" y="5204796"/>
              <a:ext cx="2045248" cy="1055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白石麻衣</a:t>
              </a: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233CAFD7-D02C-444E-AFBD-CC112C9D186E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5717826" y="2891058"/>
              <a:ext cx="440782" cy="692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9D3B97E8-9F87-4DE4-9841-2114993F7FD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5636030" y="4330111"/>
              <a:ext cx="522578" cy="874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0E51560A-A86D-4340-B8F9-8BE87F389FDF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>
              <a:off x="7604816" y="4330111"/>
              <a:ext cx="707911" cy="966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95D5E52-C09F-4259-825C-89ECD1564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7916" y="2761017"/>
              <a:ext cx="837447" cy="667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楕円 22">
            <a:extLst>
              <a:ext uri="{FF2B5EF4-FFF2-40B4-BE49-F238E27FC236}">
                <a16:creationId xmlns:a16="http://schemas.microsoft.com/office/drawing/2014/main" id="{6782CC71-C343-48EA-8111-7CA995CB9665}"/>
              </a:ext>
            </a:extLst>
          </p:cNvPr>
          <p:cNvSpPr/>
          <p:nvPr/>
        </p:nvSpPr>
        <p:spPr>
          <a:xfrm>
            <a:off x="7625226" y="5226453"/>
            <a:ext cx="2045248" cy="1055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齋藤飛鳥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5252337A-15A5-4937-ADC8-F87A11FB4755}"/>
              </a:ext>
            </a:extLst>
          </p:cNvPr>
          <p:cNvSpPr/>
          <p:nvPr/>
        </p:nvSpPr>
        <p:spPr>
          <a:xfrm>
            <a:off x="0" y="3429001"/>
            <a:ext cx="2045248" cy="99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AKB48</a:t>
            </a:r>
            <a:r>
              <a:rPr kumimoji="1" lang="ja-JP" altLang="en-US" dirty="0"/>
              <a:t> 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E8823DE-C7F1-494C-8A70-9E39AE598772}"/>
              </a:ext>
            </a:extLst>
          </p:cNvPr>
          <p:cNvCxnSpPr>
            <a:stCxn id="5" idx="2"/>
          </p:cNvCxnSpPr>
          <p:nvPr/>
        </p:nvCxnSpPr>
        <p:spPr>
          <a:xfrm flipH="1">
            <a:off x="1720735" y="2459617"/>
            <a:ext cx="2586486" cy="106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AFDFAEE-FA40-49B8-9C6D-B9F9AAAB9640}"/>
              </a:ext>
            </a:extLst>
          </p:cNvPr>
          <p:cNvCxnSpPr/>
          <p:nvPr/>
        </p:nvCxnSpPr>
        <p:spPr>
          <a:xfrm flipH="1">
            <a:off x="2136371" y="4466825"/>
            <a:ext cx="964276" cy="214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20785AB-9F1D-4283-8682-D8B8DB7A6478}"/>
              </a:ext>
            </a:extLst>
          </p:cNvPr>
          <p:cNvCxnSpPr/>
          <p:nvPr/>
        </p:nvCxnSpPr>
        <p:spPr>
          <a:xfrm flipH="1">
            <a:off x="157942" y="4426528"/>
            <a:ext cx="440574" cy="130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1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6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EA96DD-4290-4CAE-807D-5C258C63A0C3}"/>
              </a:ext>
            </a:extLst>
          </p:cNvPr>
          <p:cNvSpPr txBox="1"/>
          <p:nvPr/>
        </p:nvSpPr>
        <p:spPr>
          <a:xfrm>
            <a:off x="1030778" y="606829"/>
            <a:ext cx="86036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木</a:t>
            </a:r>
            <a:endParaRPr kumimoji="1" lang="en-US" altLang="ja-JP" sz="4000" dirty="0"/>
          </a:p>
          <a:p>
            <a:r>
              <a:rPr lang="ja-JP" altLang="en-US" sz="2400" dirty="0"/>
              <a:t> </a:t>
            </a:r>
            <a:r>
              <a:rPr lang="en-US" altLang="ja-JP" sz="2400" dirty="0"/>
              <a:t>-</a:t>
            </a:r>
            <a:r>
              <a:rPr lang="ja-JP" altLang="en-US" sz="2400" dirty="0"/>
              <a:t> 完全二分木</a:t>
            </a:r>
            <a:endParaRPr lang="en-US" altLang="ja-JP" sz="2400" dirty="0"/>
          </a:p>
          <a:p>
            <a:r>
              <a:rPr lang="ja-JP" altLang="en-US" sz="2400" dirty="0"/>
              <a:t> </a:t>
            </a:r>
            <a:r>
              <a:rPr lang="en-US" altLang="ja-JP" sz="2400" dirty="0"/>
              <a:t>- </a:t>
            </a:r>
            <a:r>
              <a:rPr lang="ja-JP" altLang="en-US" sz="2400" dirty="0"/>
              <a:t>二分探索木</a:t>
            </a:r>
            <a:endParaRPr lang="en-US" altLang="ja-JP" sz="2400" dirty="0"/>
          </a:p>
          <a:p>
            <a:r>
              <a:rPr lang="ja-JP" altLang="en-US" sz="2400" dirty="0"/>
              <a:t> </a:t>
            </a:r>
            <a:r>
              <a:rPr lang="en-US" altLang="ja-JP" sz="2400" dirty="0"/>
              <a:t>- </a:t>
            </a:r>
            <a:r>
              <a:rPr lang="ja-JP" altLang="en-US" sz="2400" dirty="0"/>
              <a:t>バランス木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4000" dirty="0"/>
              <a:t>探索アルゴリズム</a:t>
            </a:r>
            <a:endParaRPr lang="en-US" altLang="ja-JP" sz="4000" dirty="0"/>
          </a:p>
          <a:p>
            <a:r>
              <a:rPr lang="ja-JP" altLang="en-US" sz="2400" dirty="0"/>
              <a:t> </a:t>
            </a:r>
            <a:r>
              <a:rPr lang="en-US" altLang="ja-JP" sz="2400" dirty="0"/>
              <a:t>-</a:t>
            </a:r>
            <a:r>
              <a:rPr lang="ja-JP" altLang="en-US" sz="2400" dirty="0"/>
              <a:t> 線形探索法、二分探索法</a:t>
            </a:r>
            <a:endParaRPr lang="en-US" altLang="ja-JP" sz="2400" dirty="0"/>
          </a:p>
          <a:p>
            <a:r>
              <a:rPr lang="en-US" altLang="ja-JP" sz="2400" dirty="0"/>
              <a:t> - </a:t>
            </a:r>
            <a:r>
              <a:rPr lang="ja-JP" altLang="en-US" sz="2400" dirty="0"/>
              <a:t>ハッシュ法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4000" dirty="0"/>
              <a:t>プログラム言語</a:t>
            </a:r>
            <a:endParaRPr lang="en-US" altLang="ja-JP" sz="2400" dirty="0"/>
          </a:p>
          <a:p>
            <a:r>
              <a:rPr lang="en-US" altLang="ja-JP" sz="2400" dirty="0"/>
              <a:t> - </a:t>
            </a:r>
            <a:r>
              <a:rPr lang="ja-JP" altLang="en-US" sz="2400" dirty="0"/>
              <a:t>プログラム構造</a:t>
            </a:r>
            <a:endParaRPr lang="en-US" altLang="ja-JP" sz="2400" dirty="0"/>
          </a:p>
          <a:p>
            <a:r>
              <a:rPr lang="en-US" altLang="ja-JP" sz="2400" dirty="0"/>
              <a:t> - </a:t>
            </a:r>
            <a:r>
              <a:rPr lang="ja-JP" altLang="en-US" sz="2400" dirty="0"/>
              <a:t>言語の分類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9823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60964" cy="1325563"/>
          </a:xfrm>
        </p:spPr>
        <p:txBody>
          <a:bodyPr/>
          <a:lstStyle/>
          <a:p>
            <a:r>
              <a:rPr kumimoji="1" lang="ja-JP" altLang="en-US" b="1" dirty="0"/>
              <a:t>木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A46EE40-152D-44A8-835F-27C778963E03}"/>
              </a:ext>
            </a:extLst>
          </p:cNvPr>
          <p:cNvSpPr/>
          <p:nvPr/>
        </p:nvSpPr>
        <p:spPr>
          <a:xfrm>
            <a:off x="2734888" y="2161310"/>
            <a:ext cx="748145" cy="73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60904E-B344-4FDE-8A20-B10EA02DB3A8}"/>
              </a:ext>
            </a:extLst>
          </p:cNvPr>
          <p:cNvSpPr/>
          <p:nvPr/>
        </p:nvSpPr>
        <p:spPr>
          <a:xfrm>
            <a:off x="3568931" y="3156065"/>
            <a:ext cx="748145" cy="73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F9E1ECF-F5CB-442E-96C8-ACA238FB9656}"/>
              </a:ext>
            </a:extLst>
          </p:cNvPr>
          <p:cNvSpPr/>
          <p:nvPr/>
        </p:nvSpPr>
        <p:spPr>
          <a:xfrm>
            <a:off x="1886990" y="3156065"/>
            <a:ext cx="748145" cy="73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FB24107-C027-4A6C-86F2-6CB6469E3E22}"/>
              </a:ext>
            </a:extLst>
          </p:cNvPr>
          <p:cNvSpPr/>
          <p:nvPr/>
        </p:nvSpPr>
        <p:spPr>
          <a:xfrm>
            <a:off x="9930937" y="3156065"/>
            <a:ext cx="748145" cy="73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F6EF44E-70D6-4CF4-B4EF-EB7F4BE77797}"/>
              </a:ext>
            </a:extLst>
          </p:cNvPr>
          <p:cNvSpPr/>
          <p:nvPr/>
        </p:nvSpPr>
        <p:spPr>
          <a:xfrm>
            <a:off x="8792094" y="3156065"/>
            <a:ext cx="748145" cy="73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470C17E-4944-467E-AED0-B2A1B370E049}"/>
              </a:ext>
            </a:extLst>
          </p:cNvPr>
          <p:cNvSpPr/>
          <p:nvPr/>
        </p:nvSpPr>
        <p:spPr>
          <a:xfrm>
            <a:off x="7653252" y="3156065"/>
            <a:ext cx="748145" cy="73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D2890F8-8D76-4A8E-A9C2-EFEF7BCDDB2B}"/>
              </a:ext>
            </a:extLst>
          </p:cNvPr>
          <p:cNvSpPr/>
          <p:nvPr/>
        </p:nvSpPr>
        <p:spPr>
          <a:xfrm>
            <a:off x="9396153" y="2161310"/>
            <a:ext cx="748145" cy="739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D782229-7981-44C3-9FD0-35543A5B398D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2525572" y="2792796"/>
            <a:ext cx="318879" cy="47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459A70A-144D-4598-8092-CF72F876D41D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73470" y="2792796"/>
            <a:ext cx="305024" cy="47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7EB9664-1695-456D-B2F0-3F412E292D86}"/>
              </a:ext>
            </a:extLst>
          </p:cNvPr>
          <p:cNvCxnSpPr>
            <a:stCxn id="18" idx="3"/>
            <a:endCxn id="16" idx="7"/>
          </p:cNvCxnSpPr>
          <p:nvPr/>
        </p:nvCxnSpPr>
        <p:spPr>
          <a:xfrm flipH="1">
            <a:off x="8291834" y="2792796"/>
            <a:ext cx="1213882" cy="47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7DEA0D7-AB9A-40DF-B9AC-1FE61E0CA721}"/>
              </a:ext>
            </a:extLst>
          </p:cNvPr>
          <p:cNvCxnSpPr>
            <a:cxnSpLocks/>
          </p:cNvCxnSpPr>
          <p:nvPr/>
        </p:nvCxnSpPr>
        <p:spPr>
          <a:xfrm flipH="1">
            <a:off x="9347173" y="2828817"/>
            <a:ext cx="339550" cy="36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15593BA-6505-4E57-9C2C-28FA58E7DB5D}"/>
              </a:ext>
            </a:extLst>
          </p:cNvPr>
          <p:cNvCxnSpPr>
            <a:cxnSpLocks/>
          </p:cNvCxnSpPr>
          <p:nvPr/>
        </p:nvCxnSpPr>
        <p:spPr>
          <a:xfrm>
            <a:off x="9833207" y="2792796"/>
            <a:ext cx="270275" cy="36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B78CFF1-2386-4372-9AA5-D48E7F1E9CAA}"/>
              </a:ext>
            </a:extLst>
          </p:cNvPr>
          <p:cNvCxnSpPr>
            <a:stCxn id="18" idx="5"/>
          </p:cNvCxnSpPr>
          <p:nvPr/>
        </p:nvCxnSpPr>
        <p:spPr>
          <a:xfrm>
            <a:off x="10034735" y="2792796"/>
            <a:ext cx="1154196" cy="53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9681B7D-8D82-41B6-AA0B-E9B2457FD250}"/>
              </a:ext>
            </a:extLst>
          </p:cNvPr>
          <p:cNvSpPr txBox="1"/>
          <p:nvPr/>
        </p:nvSpPr>
        <p:spPr>
          <a:xfrm>
            <a:off x="10923296" y="3429000"/>
            <a:ext cx="1296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・・・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8E073FB-FFA0-4147-B441-11A262E58336}"/>
              </a:ext>
            </a:extLst>
          </p:cNvPr>
          <p:cNvSpPr txBox="1"/>
          <p:nvPr/>
        </p:nvSpPr>
        <p:spPr>
          <a:xfrm>
            <a:off x="2164080" y="4646815"/>
            <a:ext cx="4305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二分木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CADD3E2-CC75-453A-AA29-0498B8F5A082}"/>
              </a:ext>
            </a:extLst>
          </p:cNvPr>
          <p:cNvSpPr txBox="1"/>
          <p:nvPr/>
        </p:nvSpPr>
        <p:spPr>
          <a:xfrm>
            <a:off x="8592589" y="4646815"/>
            <a:ext cx="2837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多分木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FE3C429-8EC2-4C44-89B3-969541B5C88E}"/>
              </a:ext>
            </a:extLst>
          </p:cNvPr>
          <p:cNvSpPr txBox="1"/>
          <p:nvPr/>
        </p:nvSpPr>
        <p:spPr>
          <a:xfrm>
            <a:off x="2675949" y="5519651"/>
            <a:ext cx="139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r>
              <a:rPr lang="ja-JP" altLang="en-US" dirty="0"/>
              <a:t> </a:t>
            </a:r>
            <a:r>
              <a:rPr lang="en-US" altLang="ja-JP" dirty="0"/>
              <a:t>&lt;=</a:t>
            </a:r>
            <a:r>
              <a:rPr lang="ja-JP" altLang="en-US" dirty="0"/>
              <a:t> </a:t>
            </a:r>
            <a:r>
              <a:rPr lang="en-US" altLang="ja-JP" dirty="0"/>
              <a:t>2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1DD6398-F56E-41B7-98F4-97FA79293AD2}"/>
              </a:ext>
            </a:extLst>
          </p:cNvPr>
          <p:cNvSpPr txBox="1"/>
          <p:nvPr/>
        </p:nvSpPr>
        <p:spPr>
          <a:xfrm>
            <a:off x="9166166" y="5521437"/>
            <a:ext cx="139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 &lt; n</a:t>
            </a:r>
          </a:p>
        </p:txBody>
      </p:sp>
    </p:spTree>
    <p:extLst>
      <p:ext uri="{BB962C8B-B14F-4D97-AF65-F5344CB8AC3E}">
        <p14:creationId xmlns:p14="http://schemas.microsoft.com/office/powerpoint/2010/main" val="366082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60964" cy="1325563"/>
          </a:xfrm>
        </p:spPr>
        <p:txBody>
          <a:bodyPr/>
          <a:lstStyle/>
          <a:p>
            <a:r>
              <a:rPr kumimoji="1" lang="ja-JP" altLang="en-US" b="1" dirty="0"/>
              <a:t>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9175173" y="426536"/>
            <a:ext cx="267877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完全二分木</a:t>
            </a:r>
            <a:endParaRPr lang="en-US" altLang="ja-JP" sz="3200" dirty="0"/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二分探索木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バランス木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1301E6-B3F6-4981-A156-21EEFDCE23AB}"/>
              </a:ext>
            </a:extLst>
          </p:cNvPr>
          <p:cNvSpPr txBox="1"/>
          <p:nvPr/>
        </p:nvSpPr>
        <p:spPr>
          <a:xfrm>
            <a:off x="498763" y="2517287"/>
            <a:ext cx="11355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b="1" dirty="0"/>
              <a:t>完全二分木</a:t>
            </a:r>
            <a:r>
              <a:rPr kumimoji="1" lang="en-US" altLang="ja-JP" sz="2200" b="1" dirty="0"/>
              <a:t> </a:t>
            </a:r>
            <a:r>
              <a:rPr lang="en-US" altLang="ja-JP" sz="2200" dirty="0"/>
              <a:t>… </a:t>
            </a:r>
            <a:r>
              <a:rPr lang="ja-JP" altLang="en-US" sz="2200" dirty="0"/>
              <a:t>葉以外の節</a:t>
            </a:r>
            <a:r>
              <a:rPr lang="en-US" altLang="ja-JP" sz="2200" dirty="0"/>
              <a:t>(</a:t>
            </a:r>
            <a:r>
              <a:rPr lang="ja-JP" altLang="en-US" sz="2200" dirty="0"/>
              <a:t>ノード</a:t>
            </a:r>
            <a:r>
              <a:rPr lang="en-US" altLang="ja-JP" sz="2200" dirty="0"/>
              <a:t>)</a:t>
            </a:r>
            <a:r>
              <a:rPr lang="ja-JP" altLang="en-US" sz="2200" dirty="0"/>
              <a:t>は全て二つの子を持ち、根から葉の深さが全て等しい。</a:t>
            </a:r>
            <a:endParaRPr lang="en-US" altLang="ja-JP" sz="2200" dirty="0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5BF5905-1AE2-4B09-ABC4-EC42CFBA4EB8}"/>
              </a:ext>
            </a:extLst>
          </p:cNvPr>
          <p:cNvGrpSpPr/>
          <p:nvPr/>
        </p:nvGrpSpPr>
        <p:grpSpPr>
          <a:xfrm>
            <a:off x="2964875" y="3633429"/>
            <a:ext cx="4448694" cy="2515218"/>
            <a:chOff x="2964875" y="3633429"/>
            <a:chExt cx="4448694" cy="2515218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0F634631-AD00-4FFB-A237-54BBAECC4A7D}"/>
                </a:ext>
              </a:extLst>
            </p:cNvPr>
            <p:cNvSpPr/>
            <p:nvPr/>
          </p:nvSpPr>
          <p:spPr>
            <a:xfrm>
              <a:off x="4879572" y="3633429"/>
              <a:ext cx="590203" cy="5527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0DB0FF8-37C7-48D7-AFC0-378676C98A7D}"/>
                </a:ext>
              </a:extLst>
            </p:cNvPr>
            <p:cNvSpPr/>
            <p:nvPr/>
          </p:nvSpPr>
          <p:spPr>
            <a:xfrm>
              <a:off x="6233163" y="4623262"/>
              <a:ext cx="590203" cy="5527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B61806CD-EAF0-4DD6-BCEB-CBEDDA5952E1}"/>
                </a:ext>
              </a:extLst>
            </p:cNvPr>
            <p:cNvSpPr/>
            <p:nvPr/>
          </p:nvSpPr>
          <p:spPr>
            <a:xfrm>
              <a:off x="3555078" y="4623262"/>
              <a:ext cx="590203" cy="5527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44E1A52D-04D1-4867-8C0C-4B8312A8E6FE}"/>
                </a:ext>
              </a:extLst>
            </p:cNvPr>
            <p:cNvSpPr/>
            <p:nvPr/>
          </p:nvSpPr>
          <p:spPr>
            <a:xfrm>
              <a:off x="6823366" y="5566063"/>
              <a:ext cx="590203" cy="5527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9DCAE36A-8D2B-458E-A239-254A4ECE5661}"/>
                </a:ext>
              </a:extLst>
            </p:cNvPr>
            <p:cNvSpPr/>
            <p:nvPr/>
          </p:nvSpPr>
          <p:spPr>
            <a:xfrm>
              <a:off x="5644344" y="5566063"/>
              <a:ext cx="590203" cy="5527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A0FA4088-9193-426A-A29C-4A7F8574050B}"/>
                </a:ext>
              </a:extLst>
            </p:cNvPr>
            <p:cNvSpPr/>
            <p:nvPr/>
          </p:nvSpPr>
          <p:spPr>
            <a:xfrm>
              <a:off x="4145281" y="5595851"/>
              <a:ext cx="590203" cy="5527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6F0646F-8A04-4B66-B756-12B302BE3C1B}"/>
                </a:ext>
              </a:extLst>
            </p:cNvPr>
            <p:cNvSpPr/>
            <p:nvPr/>
          </p:nvSpPr>
          <p:spPr>
            <a:xfrm>
              <a:off x="2964875" y="5595851"/>
              <a:ext cx="590203" cy="5527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D58EE04F-AD37-425C-953D-55C7B23F8194}"/>
                </a:ext>
              </a:extLst>
            </p:cNvPr>
            <p:cNvCxnSpPr>
              <a:stCxn id="4" idx="3"/>
              <a:endCxn id="9" idx="7"/>
            </p:cNvCxnSpPr>
            <p:nvPr/>
          </p:nvCxnSpPr>
          <p:spPr>
            <a:xfrm flipH="1">
              <a:off x="4058848" y="4105270"/>
              <a:ext cx="907157" cy="598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15F3008-CD90-4E16-90D4-1F86E2D66B5B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5383342" y="4105270"/>
              <a:ext cx="1075647" cy="699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6E1F724-D9F1-4337-B6D0-262D833F510D}"/>
                </a:ext>
              </a:extLst>
            </p:cNvPr>
            <p:cNvCxnSpPr>
              <a:stCxn id="9" idx="3"/>
            </p:cNvCxnSpPr>
            <p:nvPr/>
          </p:nvCxnSpPr>
          <p:spPr>
            <a:xfrm flipH="1">
              <a:off x="3341716" y="5095103"/>
              <a:ext cx="299795" cy="64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C5FCE7C-CC74-4BC1-ADF9-ED2CAC9B2D31}"/>
                </a:ext>
              </a:extLst>
            </p:cNvPr>
            <p:cNvCxnSpPr>
              <a:stCxn id="9" idx="5"/>
            </p:cNvCxnSpPr>
            <p:nvPr/>
          </p:nvCxnSpPr>
          <p:spPr>
            <a:xfrm>
              <a:off x="4058848" y="5095103"/>
              <a:ext cx="346051" cy="747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EB1D3583-0CC5-4763-9006-6BDE8EC4DB0E}"/>
                </a:ext>
              </a:extLst>
            </p:cNvPr>
            <p:cNvCxnSpPr>
              <a:stCxn id="7" idx="3"/>
            </p:cNvCxnSpPr>
            <p:nvPr/>
          </p:nvCxnSpPr>
          <p:spPr>
            <a:xfrm flipH="1">
              <a:off x="5939445" y="5095103"/>
              <a:ext cx="380151" cy="64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BBB8A386-DACB-411E-BA4E-8CEF6983A084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736933" y="5095103"/>
              <a:ext cx="406474" cy="747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307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60964" cy="1325563"/>
          </a:xfrm>
        </p:spPr>
        <p:txBody>
          <a:bodyPr/>
          <a:lstStyle/>
          <a:p>
            <a:r>
              <a:rPr kumimoji="1" lang="ja-JP" altLang="en-US" b="1" dirty="0"/>
              <a:t>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9175173" y="426536"/>
            <a:ext cx="267877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完全二分木</a:t>
            </a:r>
            <a:endParaRPr lang="en-US" altLang="ja-JP" sz="3200" dirty="0"/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二分探索木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バランス木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637DCF0-E723-44DB-A62F-1CF0E8B9FDAC}"/>
              </a:ext>
            </a:extLst>
          </p:cNvPr>
          <p:cNvGrpSpPr/>
          <p:nvPr/>
        </p:nvGrpSpPr>
        <p:grpSpPr>
          <a:xfrm>
            <a:off x="1539239" y="2119307"/>
            <a:ext cx="4637118" cy="3764899"/>
            <a:chOff x="2964875" y="3633429"/>
            <a:chExt cx="4448694" cy="2515218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BD6DF97-B9A4-44C7-BD16-157B70A47398}"/>
                </a:ext>
              </a:extLst>
            </p:cNvPr>
            <p:cNvSpPr/>
            <p:nvPr/>
          </p:nvSpPr>
          <p:spPr>
            <a:xfrm>
              <a:off x="4879572" y="3633429"/>
              <a:ext cx="590203" cy="5527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293C3143-B640-4272-BA70-769BF8E5A918}"/>
                </a:ext>
              </a:extLst>
            </p:cNvPr>
            <p:cNvSpPr/>
            <p:nvPr/>
          </p:nvSpPr>
          <p:spPr>
            <a:xfrm>
              <a:off x="6233163" y="4623262"/>
              <a:ext cx="590203" cy="5527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9FFDD5E-E7B1-4355-A9B6-72E15F9F64E0}"/>
                </a:ext>
              </a:extLst>
            </p:cNvPr>
            <p:cNvSpPr/>
            <p:nvPr/>
          </p:nvSpPr>
          <p:spPr>
            <a:xfrm>
              <a:off x="3555078" y="4623262"/>
              <a:ext cx="590203" cy="5527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61F0FA05-151C-4A7E-8CA7-A1976C4E53D6}"/>
                </a:ext>
              </a:extLst>
            </p:cNvPr>
            <p:cNvSpPr/>
            <p:nvPr/>
          </p:nvSpPr>
          <p:spPr>
            <a:xfrm>
              <a:off x="6823366" y="5566063"/>
              <a:ext cx="590203" cy="5527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17FADC55-10E8-47AF-BAD9-241B99F8B1D6}"/>
                </a:ext>
              </a:extLst>
            </p:cNvPr>
            <p:cNvSpPr/>
            <p:nvPr/>
          </p:nvSpPr>
          <p:spPr>
            <a:xfrm>
              <a:off x="5644344" y="5566063"/>
              <a:ext cx="590203" cy="5527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F6928AF5-CC28-400A-A795-C2FEF05AFDE2}"/>
                </a:ext>
              </a:extLst>
            </p:cNvPr>
            <p:cNvSpPr/>
            <p:nvPr/>
          </p:nvSpPr>
          <p:spPr>
            <a:xfrm>
              <a:off x="4145281" y="5595851"/>
              <a:ext cx="590203" cy="5527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60DD6F3-1764-48ED-B9C7-697F7EF1D794}"/>
                </a:ext>
              </a:extLst>
            </p:cNvPr>
            <p:cNvSpPr/>
            <p:nvPr/>
          </p:nvSpPr>
          <p:spPr>
            <a:xfrm>
              <a:off x="2964875" y="5595851"/>
              <a:ext cx="590203" cy="5527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BC6AFF1-2DDD-4B5B-9D1C-940CA1AFD206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058848" y="4105270"/>
              <a:ext cx="907157" cy="598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06E221B-00CA-4BD6-8727-75E55AAFD543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5383342" y="4105270"/>
              <a:ext cx="1075647" cy="699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4C910B6-A749-4C22-AEA1-480C477BAD5D}"/>
                </a:ext>
              </a:extLst>
            </p:cNvPr>
            <p:cNvCxnSpPr>
              <a:stCxn id="8" idx="3"/>
            </p:cNvCxnSpPr>
            <p:nvPr/>
          </p:nvCxnSpPr>
          <p:spPr>
            <a:xfrm flipH="1">
              <a:off x="3341716" y="5095103"/>
              <a:ext cx="299795" cy="64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20F0A0DC-46E7-4650-B197-00AE2E3AC532}"/>
                </a:ext>
              </a:extLst>
            </p:cNvPr>
            <p:cNvCxnSpPr>
              <a:stCxn id="8" idx="5"/>
            </p:cNvCxnSpPr>
            <p:nvPr/>
          </p:nvCxnSpPr>
          <p:spPr>
            <a:xfrm>
              <a:off x="4058848" y="5095103"/>
              <a:ext cx="346051" cy="747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25EAB033-6645-446E-BE30-F28F5E6CB52C}"/>
                </a:ext>
              </a:extLst>
            </p:cNvPr>
            <p:cNvCxnSpPr>
              <a:stCxn id="7" idx="3"/>
            </p:cNvCxnSpPr>
            <p:nvPr/>
          </p:nvCxnSpPr>
          <p:spPr>
            <a:xfrm flipH="1">
              <a:off x="5939445" y="5095103"/>
              <a:ext cx="380151" cy="64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01E0909-4174-4CCC-A5CC-53A307242F17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736933" y="5095103"/>
              <a:ext cx="406474" cy="747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矢印: 上下 2">
            <a:extLst>
              <a:ext uri="{FF2B5EF4-FFF2-40B4-BE49-F238E27FC236}">
                <a16:creationId xmlns:a16="http://schemas.microsoft.com/office/drawing/2014/main" id="{A0676A53-9EF6-4C0F-B7ED-93D82B2C003E}"/>
              </a:ext>
            </a:extLst>
          </p:cNvPr>
          <p:cNvSpPr/>
          <p:nvPr/>
        </p:nvSpPr>
        <p:spPr>
          <a:xfrm>
            <a:off x="838200" y="2842953"/>
            <a:ext cx="300644" cy="2660072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450B3AD-80EE-421E-A3DF-B3054AC8FADB}"/>
              </a:ext>
            </a:extLst>
          </p:cNvPr>
          <p:cNvSpPr txBox="1"/>
          <p:nvPr/>
        </p:nvSpPr>
        <p:spPr>
          <a:xfrm>
            <a:off x="85052" y="4072545"/>
            <a:ext cx="198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 = 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矢印: 左 19">
                <a:extLst>
                  <a:ext uri="{FF2B5EF4-FFF2-40B4-BE49-F238E27FC236}">
                    <a16:creationId xmlns:a16="http://schemas.microsoft.com/office/drawing/2014/main" id="{30811D95-9527-4105-9BE9-96434D2A5881}"/>
                  </a:ext>
                </a:extLst>
              </p:cNvPr>
              <p:cNvSpPr/>
              <p:nvPr/>
            </p:nvSpPr>
            <p:spPr>
              <a:xfrm>
                <a:off x="6614853" y="2119307"/>
                <a:ext cx="1121207" cy="758704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矢印: 左 19">
                <a:extLst>
                  <a:ext uri="{FF2B5EF4-FFF2-40B4-BE49-F238E27FC236}">
                    <a16:creationId xmlns:a16="http://schemas.microsoft.com/office/drawing/2014/main" id="{30811D95-9527-4105-9BE9-96434D2A5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853" y="2119307"/>
                <a:ext cx="1121207" cy="758704"/>
              </a:xfrm>
              <a:prstGeom prst="leftArrow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矢印: 左 21">
                <a:extLst>
                  <a:ext uri="{FF2B5EF4-FFF2-40B4-BE49-F238E27FC236}">
                    <a16:creationId xmlns:a16="http://schemas.microsoft.com/office/drawing/2014/main" id="{D1B194BE-7E43-430D-AD66-A78F762110CA}"/>
                  </a:ext>
                </a:extLst>
              </p:cNvPr>
              <p:cNvSpPr/>
              <p:nvPr/>
            </p:nvSpPr>
            <p:spPr>
              <a:xfrm>
                <a:off x="6614853" y="5123673"/>
                <a:ext cx="1121207" cy="758704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2" name="矢印: 左 21">
                <a:extLst>
                  <a:ext uri="{FF2B5EF4-FFF2-40B4-BE49-F238E27FC236}">
                    <a16:creationId xmlns:a16="http://schemas.microsoft.com/office/drawing/2014/main" id="{D1B194BE-7E43-430D-AD66-A78F76211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853" y="5123673"/>
                <a:ext cx="1121207" cy="758704"/>
              </a:xfrm>
              <a:prstGeom prst="leftArrow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矢印: 左 23">
                <a:extLst>
                  <a:ext uri="{FF2B5EF4-FFF2-40B4-BE49-F238E27FC236}">
                    <a16:creationId xmlns:a16="http://schemas.microsoft.com/office/drawing/2014/main" id="{4C900293-C8C0-46EE-BAB7-83522F5A00C0}"/>
                  </a:ext>
                </a:extLst>
              </p:cNvPr>
              <p:cNvSpPr/>
              <p:nvPr/>
            </p:nvSpPr>
            <p:spPr>
              <a:xfrm>
                <a:off x="6614852" y="3585530"/>
                <a:ext cx="1121207" cy="758704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矢印: 左 23">
                <a:extLst>
                  <a:ext uri="{FF2B5EF4-FFF2-40B4-BE49-F238E27FC236}">
                    <a16:creationId xmlns:a16="http://schemas.microsoft.com/office/drawing/2014/main" id="{4C900293-C8C0-46EE-BAB7-83522F5A0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852" y="3585530"/>
                <a:ext cx="1121207" cy="758704"/>
              </a:xfrm>
              <a:prstGeom prst="leftArrow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94DCB6-0F8C-45C0-BA79-F94F6F242BB0}"/>
              </a:ext>
            </a:extLst>
          </p:cNvPr>
          <p:cNvSpPr txBox="1"/>
          <p:nvPr/>
        </p:nvSpPr>
        <p:spPr>
          <a:xfrm>
            <a:off x="6776445" y="1667856"/>
            <a:ext cx="16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節の数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7527229-C1DA-4087-9D8B-3E0EDF31DB3C}"/>
                  </a:ext>
                </a:extLst>
              </p:cNvPr>
              <p:cNvSpPr txBox="1"/>
              <p:nvPr/>
            </p:nvSpPr>
            <p:spPr>
              <a:xfrm>
                <a:off x="8527473" y="3227380"/>
                <a:ext cx="2826327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/>
                  <a:t>葉の個数 </a:t>
                </a:r>
                <a:r>
                  <a:rPr kumimoji="1" lang="en-US" altLang="ja-JP" sz="3200" dirty="0"/>
                  <a:t>:</a:t>
                </a:r>
                <a:r>
                  <a:rPr kumimoji="1" lang="en-US" altLang="ja-JP" sz="32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</m:oMath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7527229-C1DA-4087-9D8B-3E0EDF31D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473" y="3227380"/>
                <a:ext cx="2826327" cy="593624"/>
              </a:xfrm>
              <a:prstGeom prst="rect">
                <a:avLst/>
              </a:prstGeom>
              <a:blipFill>
                <a:blip r:embed="rId5"/>
                <a:stretch>
                  <a:fillRect l="-5603" t="-10204" b="-33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68FAD3C-D719-4CBC-A99B-6C3DA64B8081}"/>
                  </a:ext>
                </a:extLst>
              </p:cNvPr>
              <p:cNvSpPr txBox="1"/>
              <p:nvPr/>
            </p:nvSpPr>
            <p:spPr>
              <a:xfrm>
                <a:off x="8527473" y="4423682"/>
                <a:ext cx="3104862" cy="1210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 dirty="0"/>
                  <a:t>葉</a:t>
                </a:r>
                <a:r>
                  <a:rPr lang="ja-JP" altLang="en-US" sz="3600" dirty="0"/>
                  <a:t>以外</a:t>
                </a:r>
                <a:r>
                  <a:rPr kumimoji="1" lang="ja-JP" altLang="en-US" sz="3600" dirty="0"/>
                  <a:t>の節の個数 </a:t>
                </a:r>
                <a:r>
                  <a:rPr kumimoji="1" lang="en-US" altLang="ja-JP" sz="3600" dirty="0"/>
                  <a:t>:</a:t>
                </a:r>
                <a:r>
                  <a:rPr kumimoji="1" lang="en-US" altLang="ja-JP" sz="36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kumimoji="1" lang="en-US" altLang="ja-JP" sz="36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3600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ja-JP" altLang="en-US" sz="36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68FAD3C-D719-4CBC-A99B-6C3DA64B8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473" y="4423682"/>
                <a:ext cx="3104862" cy="1210268"/>
              </a:xfrm>
              <a:prstGeom prst="rect">
                <a:avLst/>
              </a:prstGeom>
              <a:blipFill>
                <a:blip r:embed="rId6"/>
                <a:stretch>
                  <a:fillRect l="-6090" t="-8081" r="-196" b="-186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47A9FC0-3D65-4FB2-BF02-4691E05835B4}"/>
                  </a:ext>
                </a:extLst>
              </p:cNvPr>
              <p:cNvSpPr txBox="1"/>
              <p:nvPr/>
            </p:nvSpPr>
            <p:spPr>
              <a:xfrm>
                <a:off x="9006147" y="6165814"/>
                <a:ext cx="3016827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初項</a:t>
                </a:r>
                <a:r>
                  <a:rPr lang="en-US" altLang="ja-JP" dirty="0"/>
                  <a:t>1(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、公比</a:t>
                </a:r>
                <a:r>
                  <a:rPr lang="en-US" altLang="ja-JP" dirty="0"/>
                  <a:t>2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∗(1−</m:t>
                        </m:r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47A9FC0-3D65-4FB2-BF02-4691E058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47" y="6165814"/>
                <a:ext cx="3016827" cy="531299"/>
              </a:xfrm>
              <a:prstGeom prst="rect">
                <a:avLst/>
              </a:prstGeom>
              <a:blipFill>
                <a:blip r:embed="rId7"/>
                <a:stretch>
                  <a:fillRect l="-1616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51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3922F-CB92-48A4-A6AB-73A4F08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60964" cy="1325563"/>
          </a:xfrm>
        </p:spPr>
        <p:txBody>
          <a:bodyPr/>
          <a:lstStyle/>
          <a:p>
            <a:r>
              <a:rPr kumimoji="1" lang="ja-JP" altLang="en-US" b="1" dirty="0"/>
              <a:t>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6022A6-0C0A-41D3-AB03-B7E3885C1D3B}"/>
              </a:ext>
            </a:extLst>
          </p:cNvPr>
          <p:cNvSpPr txBox="1"/>
          <p:nvPr/>
        </p:nvSpPr>
        <p:spPr>
          <a:xfrm>
            <a:off x="9175173" y="426536"/>
            <a:ext cx="267877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完全二分木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800" dirty="0"/>
          </a:p>
          <a:p>
            <a:r>
              <a:rPr lang="ja-JP" altLang="en-US" sz="3200" dirty="0"/>
              <a:t>二分探索木</a:t>
            </a:r>
            <a:endParaRPr lang="en-US" altLang="ja-JP" sz="3200" dirty="0"/>
          </a:p>
          <a:p>
            <a:endParaRPr lang="en-US" altLang="ja-JP" sz="1800" dirty="0"/>
          </a:p>
          <a:p>
            <a:r>
              <a:rPr lang="ja-JP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バランス木</a:t>
            </a:r>
            <a:endParaRPr lang="en-US" altLang="ja-JP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0AB02F-D052-41D0-BC76-36E3E5068074}"/>
              </a:ext>
            </a:extLst>
          </p:cNvPr>
          <p:cNvSpPr txBox="1"/>
          <p:nvPr/>
        </p:nvSpPr>
        <p:spPr>
          <a:xfrm>
            <a:off x="838200" y="2452255"/>
            <a:ext cx="1088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探索木 </a:t>
            </a:r>
            <a:r>
              <a:rPr kumimoji="1" lang="en-US" altLang="ja-JP" sz="3200" dirty="0"/>
              <a:t>… </a:t>
            </a:r>
            <a:r>
              <a:rPr kumimoji="1" lang="ja-JP" altLang="en-US" sz="3200" dirty="0"/>
              <a:t>節にデータを持たせ、木構造を利用して探索</a:t>
            </a:r>
            <a:r>
              <a:rPr lang="ja-JP" altLang="en-US" sz="3200" dirty="0"/>
              <a:t>。</a:t>
            </a:r>
            <a:endParaRPr kumimoji="1" lang="en-US" altLang="ja-JP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5CDD5E-06D6-4174-A7B2-355B8218F06A}"/>
              </a:ext>
            </a:extLst>
          </p:cNvPr>
          <p:cNvSpPr txBox="1"/>
          <p:nvPr/>
        </p:nvSpPr>
        <p:spPr>
          <a:xfrm>
            <a:off x="838200" y="3956859"/>
            <a:ext cx="76560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①</a:t>
            </a:r>
            <a:r>
              <a:rPr lang="en-US" altLang="ja-JP" sz="2800" dirty="0"/>
              <a:t> </a:t>
            </a:r>
            <a:r>
              <a:rPr lang="ja-JP" altLang="en-US" sz="2800" b="1" dirty="0"/>
              <a:t>幅優先探索 </a:t>
            </a:r>
            <a:r>
              <a:rPr lang="en-US" altLang="ja-JP" sz="2800" dirty="0"/>
              <a:t>BFS(Breadth First Search)</a:t>
            </a:r>
            <a:endParaRPr lang="en-US" altLang="ja-JP" sz="2800" b="1" dirty="0"/>
          </a:p>
          <a:p>
            <a:endParaRPr kumimoji="1" lang="en-US" altLang="ja-JP" sz="2800" dirty="0"/>
          </a:p>
          <a:p>
            <a:r>
              <a:rPr lang="ja-JP" altLang="en-US" sz="2800" dirty="0"/>
              <a:t>② </a:t>
            </a:r>
            <a:r>
              <a:rPr lang="ja-JP" altLang="en-US" sz="2800" b="1" dirty="0"/>
              <a:t>深さ優先探索 </a:t>
            </a:r>
            <a:r>
              <a:rPr lang="en-US" altLang="ja-JP" sz="2800" dirty="0"/>
              <a:t>DFS(Depth First Search)</a:t>
            </a:r>
            <a:r>
              <a:rPr lang="ja-JP" altLang="en-US" sz="2800" b="1" dirty="0"/>
              <a:t> </a:t>
            </a:r>
            <a:endParaRPr kumimoji="1" lang="ja-JP" altLang="en-US" sz="2800" b="1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D8590258-6EA7-4746-B2E1-D1C2A7B13FE6}"/>
              </a:ext>
            </a:extLst>
          </p:cNvPr>
          <p:cNvSpPr/>
          <p:nvPr/>
        </p:nvSpPr>
        <p:spPr>
          <a:xfrm>
            <a:off x="2277687" y="5436524"/>
            <a:ext cx="315884" cy="9892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61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1182</Words>
  <Application>Microsoft Office PowerPoint</Application>
  <PresentationFormat>ワイド画面</PresentationFormat>
  <Paragraphs>394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游ゴシック</vt:lpstr>
      <vt:lpstr>游ゴシック Light</vt:lpstr>
      <vt:lpstr>Arial</vt:lpstr>
      <vt:lpstr>Cambria Math</vt:lpstr>
      <vt:lpstr>Verdana</vt:lpstr>
      <vt:lpstr>Office テーマ</vt:lpstr>
      <vt:lpstr>AP(木構造とアルゴリズム)</vt:lpstr>
      <vt:lpstr>データの取り扱い説明書 </vt:lpstr>
      <vt:lpstr>データの取り扱い説明書 </vt:lpstr>
      <vt:lpstr>PowerPoint プレゼンテーション</vt:lpstr>
      <vt:lpstr>PowerPoint プレゼンテーション</vt:lpstr>
      <vt:lpstr>木</vt:lpstr>
      <vt:lpstr>木</vt:lpstr>
      <vt:lpstr>木</vt:lpstr>
      <vt:lpstr>木</vt:lpstr>
      <vt:lpstr>木</vt:lpstr>
      <vt:lpstr>木</vt:lpstr>
      <vt:lpstr>木</vt:lpstr>
      <vt:lpstr>探索アルゴリズム</vt:lpstr>
      <vt:lpstr>探索アルゴリズム</vt:lpstr>
      <vt:lpstr>探索アルゴリズム</vt:lpstr>
      <vt:lpstr>プログラム言語</vt:lpstr>
      <vt:lpstr>プログラム言語</vt:lpstr>
      <vt:lpstr>プログラム言語</vt:lpstr>
      <vt:lpstr>プログラム言語</vt:lpstr>
      <vt:lpstr>プログラム言語</vt:lpstr>
      <vt:lpstr>プログラム言語</vt:lpstr>
      <vt:lpstr>プログラム言語</vt:lpstr>
      <vt:lpstr>プログラム言語</vt:lpstr>
      <vt:lpstr>プログラム言語</vt:lpstr>
      <vt:lpstr>プログラム言語</vt:lpstr>
      <vt:lpstr>プログラム言語</vt:lpstr>
      <vt:lpstr>プログラム言語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応用情報技術者試験合格への道</dc:title>
  <dc:creator>小長谷 祐人</dc:creator>
  <cp:lastModifiedBy>小長谷 祐人</cp:lastModifiedBy>
  <cp:revision>63</cp:revision>
  <dcterms:created xsi:type="dcterms:W3CDTF">2020-08-02T06:01:00Z</dcterms:created>
  <dcterms:modified xsi:type="dcterms:W3CDTF">2020-08-04T12:05:51Z</dcterms:modified>
</cp:coreProperties>
</file>