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0279975" cy="42808525"/>
  <p:notesSz cx="29819600" cy="423418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8">
          <p15:clr>
            <a:srgbClr val="A4A3A4"/>
          </p15:clr>
        </p15:guide>
        <p15:guide id="2" pos="9537">
          <p15:clr>
            <a:srgbClr val="A4A3A4"/>
          </p15:clr>
        </p15:guide>
        <p15:guide id="3" orient="horz" pos="8131">
          <p15:clr>
            <a:srgbClr val="A4A3A4"/>
          </p15:clr>
        </p15:guide>
        <p15:guide id="4" pos="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6674"/>
    <a:srgbClr val="8E8E8D"/>
    <a:srgbClr val="ECBC00"/>
    <a:srgbClr val="EC6200"/>
    <a:srgbClr val="BF002A"/>
    <a:srgbClr val="4FB800"/>
    <a:srgbClr val="00817B"/>
    <a:srgbClr val="0087B2"/>
    <a:srgbClr val="032352"/>
    <a:srgbClr val="416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20" d="100"/>
          <a:sy n="20" d="100"/>
        </p:scale>
        <p:origin x="2910" y="114"/>
      </p:cViewPr>
      <p:guideLst>
        <p:guide orient="horz" pos="1508"/>
        <p:guide pos="9537"/>
        <p:guide orient="horz" pos="8131"/>
        <p:guide pos="9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8"/>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1513999" y="1714329"/>
            <a:ext cx="19934317" cy="3652597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44"/>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18.09.2020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Textmasterformate durch Klicken bearbeiten</a:t>
            </a:r>
          </a:p>
        </p:txBody>
      </p:sp>
      <p:sp>
        <p:nvSpPr>
          <p:cNvPr id="4" name="Inhaltsplatzhalt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Textmasterformate durch Klicken bearbeiten</a:t>
            </a:r>
          </a:p>
        </p:txBody>
      </p:sp>
      <p:sp>
        <p:nvSpPr>
          <p:cNvPr id="6" name="Inhaltsplatzhalt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18.09.2020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18.09.2020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18.09.2020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1BA50D42-C9CD-4801-B293-61D1F53EC57E}" type="datetimeFigureOut">
              <a:rPr lang="de-DE" smtClean="0"/>
              <a:t>18.09.2020</a:t>
            </a:fld>
            <a:endParaRPr lang="de-DE"/>
          </a:p>
        </p:txBody>
      </p:sp>
      <p:sp>
        <p:nvSpPr>
          <p:cNvPr id="5" name="Fußzeilenplatzhalt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2371325" y="-1"/>
            <a:ext cx="27931940" cy="5865295"/>
            <a:chOff x="2371325" y="-1"/>
            <a:chExt cx="27931940" cy="5865295"/>
          </a:xfrm>
        </p:grpSpPr>
        <p:pic>
          <p:nvPicPr>
            <p:cNvPr id="9" name="Picture 18" descr="Bild3_"/>
            <p:cNvPicPr>
              <a:picLocks noChangeAspect="1" noChangeArrowheads="1"/>
            </p:cNvPicPr>
            <p:nvPr/>
          </p:nvPicPr>
          <p:blipFill>
            <a:blip r:embed="rId2" cstate="print"/>
            <a:srcRect/>
            <a:stretch>
              <a:fillRect/>
            </a:stretch>
          </p:blipFill>
          <p:spPr bwMode="auto">
            <a:xfrm>
              <a:off x="2371325" y="665958"/>
              <a:ext cx="10968462" cy="5199336"/>
            </a:xfrm>
            <a:prstGeom prst="rect">
              <a:avLst/>
            </a:prstGeom>
            <a:noFill/>
          </p:spPr>
        </p:pic>
        <p:sp>
          <p:nvSpPr>
            <p:cNvPr id="7" name="Rectangle 11"/>
            <p:cNvSpPr>
              <a:spLocks noChangeArrowheads="1"/>
            </p:cNvSpPr>
            <p:nvPr/>
          </p:nvSpPr>
          <p:spPr bwMode="auto">
            <a:xfrm>
              <a:off x="19395265" y="-1"/>
              <a:ext cx="10908000" cy="2376000"/>
            </a:xfrm>
            <a:prstGeom prst="rect">
              <a:avLst/>
            </a:prstGeom>
            <a:solidFill>
              <a:srgbClr val="A46674"/>
            </a:solidFill>
            <a:ln w="9525">
              <a:noFill/>
              <a:miter lim="800000"/>
              <a:headEnd/>
              <a:tailEnd/>
            </a:ln>
            <a:effectLst/>
          </p:spPr>
          <p:txBody>
            <a:bodyPr wrap="none" anchor="ctr"/>
            <a:lstStyle/>
            <a:p>
              <a:endParaRPr lang="de-DE"/>
            </a:p>
          </p:txBody>
        </p:sp>
        <p:sp>
          <p:nvSpPr>
            <p:cNvPr id="8" name="Rectangle 10"/>
            <p:cNvSpPr>
              <a:spLocks noChangeArrowheads="1"/>
            </p:cNvSpPr>
            <p:nvPr/>
          </p:nvSpPr>
          <p:spPr bwMode="auto">
            <a:xfrm>
              <a:off x="8487265" y="-1"/>
              <a:ext cx="10908000" cy="2376000"/>
            </a:xfrm>
            <a:prstGeom prst="rect">
              <a:avLst/>
            </a:prstGeom>
            <a:solidFill>
              <a:schemeClr val="bg1">
                <a:lumMod val="65000"/>
              </a:schemeClr>
            </a:solidFill>
            <a:ln w="9525">
              <a:noFill/>
              <a:miter lim="800000"/>
              <a:headEnd/>
              <a:tailEnd/>
            </a:ln>
            <a:effectLst/>
          </p:spPr>
          <p:txBody>
            <a:bodyPr wrap="none" anchor="ctr"/>
            <a:lstStyle/>
            <a:p>
              <a:endParaRPr lang="de-DE" dirty="0">
                <a:solidFill>
                  <a:srgbClr val="B2B2B2"/>
                </a:solidFill>
              </a:endParaRPr>
            </a:p>
          </p:txBody>
        </p:sp>
        <p:sp>
          <p:nvSpPr>
            <p:cNvPr id="10" name="Rectangle 16"/>
            <p:cNvSpPr txBox="1">
              <a:spLocks noChangeArrowheads="1"/>
            </p:cNvSpPr>
            <p:nvPr/>
          </p:nvSpPr>
          <p:spPr bwMode="auto">
            <a:xfrm>
              <a:off x="19381280" y="2994720"/>
              <a:ext cx="10074314" cy="2870574"/>
            </a:xfrm>
            <a:prstGeom prst="rect">
              <a:avLst/>
            </a:prstGeom>
            <a:noFill/>
            <a:ln w="9525">
              <a:noFill/>
              <a:miter lim="800000"/>
              <a:headEnd/>
              <a:tailEnd/>
            </a:ln>
            <a:effectLst/>
          </p:spPr>
          <p:txBody>
            <a:bodyPr lIns="0" tIns="0" rIns="0" bIns="0" anchor="b"/>
            <a:lstStyle>
              <a:lvl1pPr>
                <a:lnSpc>
                  <a:spcPts val="1200"/>
                </a:lnSpc>
                <a:defRPr sz="1200" b="1">
                  <a:latin typeface="+mn-lt"/>
                </a:defRPr>
              </a:lvl1pPr>
            </a:lstStyle>
            <a:p>
              <a:pPr>
                <a:lnSpc>
                  <a:spcPct val="100000"/>
                </a:lnSpc>
                <a:spcAft>
                  <a:spcPts val="300"/>
                </a:spcAft>
                <a:defRPr/>
              </a:pPr>
              <a:r>
                <a:rPr lang="de-DE" sz="4000" dirty="0" smtClean="0">
                  <a:latin typeface="Frutiger Next LT W1G Medium" pitchFamily="34" charset="0"/>
                </a:rPr>
                <a:t>Helge </a:t>
              </a:r>
              <a:r>
                <a:rPr lang="de-DE" sz="4000" dirty="0">
                  <a:latin typeface="Frutiger Next LT W1G Medium" pitchFamily="34" charset="0"/>
                </a:rPr>
                <a:t>Knüttel</a:t>
              </a:r>
              <a:r>
                <a:rPr lang="de-DE" sz="4000" b="0" dirty="0">
                  <a:latin typeface="Frutiger Next LT W1G Medium" pitchFamily="34" charset="0"/>
                </a:rPr>
                <a:t/>
              </a:r>
              <a:br>
                <a:rPr lang="de-DE" sz="4000" b="0" dirty="0">
                  <a:latin typeface="Frutiger Next LT W1G Medium" pitchFamily="34" charset="0"/>
                </a:rPr>
              </a:br>
              <a:r>
                <a:rPr lang="en-US" sz="4000" b="0" dirty="0">
                  <a:latin typeface="Frutiger Next LT W1G" pitchFamily="34" charset="0"/>
                </a:rPr>
                <a:t>University Library of </a:t>
              </a:r>
              <a:r>
                <a:rPr lang="en-US" sz="4000" b="0" dirty="0" smtClean="0">
                  <a:latin typeface="Frutiger Next LT W1G" pitchFamily="34" charset="0"/>
                </a:rPr>
                <a:t>Regensburg</a:t>
              </a:r>
              <a:br>
                <a:rPr lang="en-US" sz="4000" b="0" dirty="0" smtClean="0">
                  <a:latin typeface="Frutiger Next LT W1G" pitchFamily="34" charset="0"/>
                </a:rPr>
              </a:br>
              <a:r>
                <a:rPr lang="en-US" sz="4000" b="0" dirty="0" smtClean="0">
                  <a:latin typeface="Frutiger Next LT W1G" pitchFamily="34" charset="0"/>
                </a:rPr>
                <a:t>D-93042 Regensburg</a:t>
              </a:r>
              <a:r>
                <a:rPr lang="en-US" sz="4000" b="0" dirty="0">
                  <a:latin typeface="Frutiger Next LT W1G" pitchFamily="34" charset="0"/>
                </a:rPr>
                <a:t>, </a:t>
              </a:r>
              <a:r>
                <a:rPr lang="en-US" sz="4000" b="0" dirty="0" smtClean="0">
                  <a:latin typeface="Frutiger Next LT W1G" pitchFamily="34" charset="0"/>
                </a:rPr>
                <a:t>Germany</a:t>
              </a:r>
            </a:p>
            <a:p>
              <a:pPr>
                <a:lnSpc>
                  <a:spcPct val="100000"/>
                </a:lnSpc>
                <a:spcAft>
                  <a:spcPts val="300"/>
                </a:spcAft>
                <a:defRPr/>
              </a:pPr>
              <a:r>
                <a:rPr lang="en-US" sz="4000" b="0" dirty="0" smtClean="0">
                  <a:latin typeface="Frutiger Next LT W1G" pitchFamily="34" charset="0"/>
                </a:rPr>
                <a:t>helge.knuettel@ur.de</a:t>
              </a:r>
              <a:r>
                <a:rPr lang="de-DE" sz="4000" b="0" dirty="0" smtClean="0">
                  <a:latin typeface="Frutiger Next LT W1G" pitchFamily="34" charset="0"/>
                </a:rPr>
                <a:t> </a:t>
              </a:r>
              <a:endParaRPr lang="de-DE" sz="4000" b="0" dirty="0">
                <a:latin typeface="Frutiger Next LT W1G" pitchFamily="34" charset="0"/>
              </a:endParaRPr>
            </a:p>
          </p:txBody>
        </p:sp>
      </p:grpSp>
      <p:sp>
        <p:nvSpPr>
          <p:cNvPr id="11" name="Titel 1"/>
          <p:cNvSpPr txBox="1">
            <a:spLocks/>
          </p:cNvSpPr>
          <p:nvPr/>
        </p:nvSpPr>
        <p:spPr>
          <a:xfrm>
            <a:off x="1026419" y="6610524"/>
            <a:ext cx="27251978" cy="3416474"/>
          </a:xfrm>
          <a:prstGeom prst="rect">
            <a:avLst/>
          </a:prstGeom>
          <a:noFill/>
          <a:ln>
            <a:noFill/>
          </a:ln>
        </p:spPr>
        <p:txBody>
          <a:bodyPr vert="horz" lIns="417643" tIns="208822" rIns="417643" bIns="208822" rtlCol="0" anchor="t">
            <a:normAutofit/>
          </a:bodyPr>
          <a:lstStyle>
            <a:lvl1pPr algn="ctr" defTabSz="4176431" rtl="0" eaLnBrk="1" latinLnBrk="0" hangingPunct="1">
              <a:spcBef>
                <a:spcPct val="0"/>
              </a:spcBef>
              <a:buNone/>
              <a:defRPr sz="20100" kern="1200">
                <a:solidFill>
                  <a:schemeClr val="tx1"/>
                </a:solidFill>
                <a:latin typeface="+mj-lt"/>
                <a:ea typeface="+mj-ea"/>
                <a:cs typeface="+mj-cs"/>
              </a:defRPr>
            </a:lvl1pPr>
          </a:lstStyle>
          <a:p>
            <a:r>
              <a:rPr lang="en-US" sz="8800" dirty="0">
                <a:latin typeface="Frutiger Next LT W1G Medium" pitchFamily="34" charset="0"/>
                <a:ea typeface="Verdana" panose="020B0604030504040204" pitchFamily="34" charset="0"/>
                <a:cs typeface="Verdana" panose="020B0604030504040204" pitchFamily="34" charset="0"/>
              </a:rPr>
              <a:t>Command line tools for the expert searcher: Some applied library carpentry</a:t>
            </a:r>
            <a:endParaRPr lang="de-DE" sz="8800" dirty="0">
              <a:latin typeface="Frutiger Next LT W1G Medium" pitchFamily="34" charset="0"/>
              <a:ea typeface="Verdana" panose="020B0604030504040204" pitchFamily="34" charset="0"/>
              <a:cs typeface="Verdana" panose="020B0604030504040204" pitchFamily="34" charset="0"/>
            </a:endParaRPr>
          </a:p>
        </p:txBody>
      </p:sp>
      <p:sp>
        <p:nvSpPr>
          <p:cNvPr id="3" name="Textfeld 2"/>
          <p:cNvSpPr txBox="1"/>
          <p:nvPr/>
        </p:nvSpPr>
        <p:spPr>
          <a:xfrm>
            <a:off x="1030561" y="10987682"/>
            <a:ext cx="12309225" cy="4216539"/>
          </a:xfrm>
          <a:prstGeom prst="rect">
            <a:avLst/>
          </a:prstGeom>
          <a:noFill/>
          <a:ln w="76200">
            <a:solidFill>
              <a:srgbClr val="A46674"/>
            </a:solidFill>
          </a:ln>
        </p:spPr>
        <p:txBody>
          <a:bodyPr wrap="square" rtlCol="0">
            <a:spAutoFit/>
          </a:bodyPr>
          <a:lstStyle/>
          <a:p>
            <a:r>
              <a:rPr lang="de-DE" sz="7200" dirty="0" err="1" smtClean="0">
                <a:solidFill>
                  <a:srgbClr val="A46674"/>
                </a:solidFill>
                <a:latin typeface="Frutiger Next LT W1G Medium" panose="020B0903040204020203" pitchFamily="34" charset="0"/>
              </a:rPr>
              <a:t>Introduction</a:t>
            </a:r>
            <a:endParaRPr lang="de-DE" sz="7200" dirty="0" smtClean="0">
              <a:solidFill>
                <a:srgbClr val="A46674"/>
              </a:solidFill>
              <a:latin typeface="Frutiger Next LT W1G Medium" panose="020B0903040204020203" pitchFamily="34" charset="0"/>
            </a:endParaRPr>
          </a:p>
          <a:p>
            <a:r>
              <a:rPr lang="en-US" sz="2800" dirty="0">
                <a:latin typeface="Frutiger Next LT W1G" panose="020B0503040204020203" pitchFamily="34" charset="0"/>
              </a:rPr>
              <a:t>Medical </a:t>
            </a:r>
            <a:r>
              <a:rPr lang="en-US" sz="2800" dirty="0" smtClean="0">
                <a:latin typeface="Frutiger Next LT W1G" panose="020B0503040204020203" pitchFamily="34" charset="0"/>
              </a:rPr>
              <a:t>librarians are </a:t>
            </a:r>
            <a:r>
              <a:rPr lang="en-US" sz="2800" dirty="0">
                <a:latin typeface="Frutiger Next LT W1G" panose="020B0503040204020203" pitchFamily="34" charset="0"/>
              </a:rPr>
              <a:t>dealing a lot with text data when developing search strategies, handling search results and documenting the search process. Dedicated software such as reference managers as wells as general word processors are usually employed in these tasks. Yet, a lot of manual work remains and many functions wanted are not or not well supported by these programs. Classic command line tools </a:t>
            </a:r>
            <a:r>
              <a:rPr lang="en-US" sz="2800" dirty="0" smtClean="0">
                <a:latin typeface="Frutiger Next LT W1G" panose="020B0503040204020203" pitchFamily="34" charset="0"/>
              </a:rPr>
              <a:t>could </a:t>
            </a:r>
            <a:r>
              <a:rPr lang="en-US" sz="2800" dirty="0">
                <a:latin typeface="Frutiger Next LT W1G" panose="020B0503040204020203" pitchFamily="34" charset="0"/>
              </a:rPr>
              <a:t>be candidates for easier, semi-automated workflows</a:t>
            </a:r>
            <a:r>
              <a:rPr lang="en-US" sz="2800" dirty="0" smtClean="0">
                <a:latin typeface="Frutiger Next LT W1G" panose="020B0503040204020203" pitchFamily="34" charset="0"/>
              </a:rPr>
              <a:t>.</a:t>
            </a:r>
            <a:endParaRPr lang="de-DE" sz="2800" dirty="0">
              <a:latin typeface="Frutiger Next LT W1G" panose="020B0503040204020203" pitchFamily="34" charset="0"/>
            </a:endParaRPr>
          </a:p>
        </p:txBody>
      </p:sp>
      <p:sp>
        <p:nvSpPr>
          <p:cNvPr id="44" name="Textfeld 43"/>
          <p:cNvSpPr txBox="1"/>
          <p:nvPr/>
        </p:nvSpPr>
        <p:spPr>
          <a:xfrm>
            <a:off x="17146369" y="10987682"/>
            <a:ext cx="12309225" cy="8525411"/>
          </a:xfrm>
          <a:prstGeom prst="rect">
            <a:avLst/>
          </a:prstGeom>
          <a:noFill/>
          <a:ln w="76200">
            <a:solidFill>
              <a:srgbClr val="A46674"/>
            </a:solidFill>
          </a:ln>
        </p:spPr>
        <p:txBody>
          <a:bodyPr wrap="square" rtlCol="0">
            <a:spAutoFit/>
          </a:bodyPr>
          <a:lstStyle/>
          <a:p>
            <a:r>
              <a:rPr lang="de-DE" sz="7200" dirty="0" err="1" smtClean="0">
                <a:solidFill>
                  <a:srgbClr val="A46674"/>
                </a:solidFill>
                <a:latin typeface="Frutiger Next LT W1G Medium" panose="020B0903040204020203" pitchFamily="34" charset="0"/>
              </a:rPr>
              <a:t>Conclusions</a:t>
            </a:r>
            <a:endParaRPr lang="de-DE" sz="7200" dirty="0" smtClean="0">
              <a:solidFill>
                <a:srgbClr val="A46674"/>
              </a:solidFill>
              <a:latin typeface="Frutiger Next LT W1G Medium" panose="020B0903040204020203" pitchFamily="34" charset="0"/>
            </a:endParaRPr>
          </a:p>
          <a:p>
            <a:r>
              <a:rPr lang="en-US" sz="2800" dirty="0">
                <a:latin typeface="Frutiger Next LT W1G" panose="020B0503040204020203" pitchFamily="34" charset="0"/>
              </a:rPr>
              <a:t>Command line tools </a:t>
            </a:r>
            <a:r>
              <a:rPr lang="en-US" sz="2800" dirty="0" smtClean="0">
                <a:latin typeface="Frutiger Next LT W1G" panose="020B0503040204020203" pitchFamily="34" charset="0"/>
              </a:rPr>
              <a:t>are </a:t>
            </a:r>
            <a:r>
              <a:rPr lang="en-US" sz="2800" dirty="0">
                <a:latin typeface="Frutiger Next LT W1G" panose="020B0503040204020203" pitchFamily="34" charset="0"/>
              </a:rPr>
              <a:t>descendants of a decades-long tradition of Unix-like operating systems. The philosophy of these tools is to have simple programs that "should do one thing well" and then combine these programs to accomplish a specific task [1]. Already a limited set of commands and their combination provided a number of practical tools for the expert searcher that helped to identify and avoid errors, to save time and to achieve tasks that would have been impossible otherwise. On the other side, there is some investment in learning to work with the command </a:t>
            </a:r>
            <a:r>
              <a:rPr lang="en-US" sz="2800" dirty="0" smtClean="0">
                <a:latin typeface="Frutiger Next LT W1G" panose="020B0503040204020203" pitchFamily="34" charset="0"/>
              </a:rPr>
              <a:t>line.</a:t>
            </a:r>
          </a:p>
          <a:p>
            <a:r>
              <a:rPr lang="en-US" sz="2800" dirty="0" smtClean="0">
                <a:latin typeface="Frutiger Next LT W1G" panose="020B0503040204020203" pitchFamily="34" charset="0"/>
              </a:rPr>
              <a:t>Besides </a:t>
            </a:r>
            <a:r>
              <a:rPr lang="en-US" sz="2800" dirty="0">
                <a:latin typeface="Frutiger Next LT W1G" panose="020B0503040204020203" pitchFamily="34" charset="0"/>
              </a:rPr>
              <a:t>these practical considerations, there also is a matter of philosophy. Currently, the work of the expert searcher/information specialist often seems to be tied closely to a range of GUI-based software products that shape the way one works and thinks. Getting some basic understanding of command line tools may save from many of the repetitive tasks that computers were built for and concentrate on the things that (currently) only people can do. Generally, this will enhance ones skill set and may introduce a new way of thinking about software. Which may make you happier and more confident and set you on a path that will lead to new ideas (more automation, new analyses).</a:t>
            </a:r>
            <a:endParaRPr lang="de-DE" sz="2800" dirty="0">
              <a:latin typeface="Frutiger Next LT W1G" panose="020B0503040204020203" pitchFamily="34" charset="0"/>
            </a:endParaRPr>
          </a:p>
        </p:txBody>
      </p:sp>
      <p:sp>
        <p:nvSpPr>
          <p:cNvPr id="46" name="Textfeld 45"/>
          <p:cNvSpPr txBox="1"/>
          <p:nvPr/>
        </p:nvSpPr>
        <p:spPr>
          <a:xfrm>
            <a:off x="1026419" y="17404823"/>
            <a:ext cx="12309225" cy="1261884"/>
          </a:xfrm>
          <a:prstGeom prst="rect">
            <a:avLst/>
          </a:prstGeom>
          <a:noFill/>
          <a:ln w="76200">
            <a:solidFill>
              <a:srgbClr val="A46674"/>
            </a:solidFill>
          </a:ln>
        </p:spPr>
        <p:txBody>
          <a:bodyPr wrap="square" rtlCol="0">
            <a:spAutoFit/>
          </a:bodyPr>
          <a:lstStyle/>
          <a:p>
            <a:r>
              <a:rPr lang="de-DE" sz="4800" dirty="0" err="1" smtClean="0">
                <a:solidFill>
                  <a:srgbClr val="A46674"/>
                </a:solidFill>
                <a:latin typeface="Frutiger Next LT W1G Medium" panose="020B0903040204020203" pitchFamily="34" charset="0"/>
              </a:rPr>
              <a:t>What</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is</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the</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command</a:t>
            </a:r>
            <a:r>
              <a:rPr lang="de-DE" sz="4800" dirty="0" smtClean="0">
                <a:solidFill>
                  <a:srgbClr val="A46674"/>
                </a:solidFill>
                <a:latin typeface="Frutiger Next LT W1G Medium" panose="020B0903040204020203" pitchFamily="34" charset="0"/>
              </a:rPr>
              <a:t> </a:t>
            </a:r>
            <a:r>
              <a:rPr lang="de-DE" sz="4800" dirty="0" err="1" smtClean="0">
                <a:solidFill>
                  <a:srgbClr val="A46674"/>
                </a:solidFill>
                <a:latin typeface="Frutiger Next LT W1G Medium" panose="020B0903040204020203" pitchFamily="34" charset="0"/>
              </a:rPr>
              <a:t>line</a:t>
            </a:r>
            <a:r>
              <a:rPr lang="de-DE" sz="4800" dirty="0" smtClean="0">
                <a:solidFill>
                  <a:srgbClr val="A46674"/>
                </a:solidFill>
                <a:latin typeface="Frutiger Next LT W1G Medium" panose="020B0903040204020203" pitchFamily="34" charset="0"/>
              </a:rPr>
              <a:t>?</a:t>
            </a:r>
          </a:p>
          <a:p>
            <a:r>
              <a:rPr lang="en-US" sz="2800" dirty="0" smtClean="0">
                <a:latin typeface="Frutiger Next LT W1G" panose="020B0503040204020203" pitchFamily="34" charset="0"/>
              </a:rPr>
              <a:t>The Unix-like shell program and …</a:t>
            </a:r>
            <a:endParaRPr lang="de-DE" sz="2800" dirty="0">
              <a:latin typeface="Frutiger Next LT W1G" panose="020B0503040204020203" pitchFamily="34" charset="0"/>
            </a:endParaRPr>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49469" y="34773981"/>
            <a:ext cx="4730506" cy="8034544"/>
          </a:xfrm>
          <a:prstGeom prst="rect">
            <a:avLst/>
          </a:prstGeom>
        </p:spPr>
      </p:pic>
    </p:spTree>
    <p:extLst>
      <p:ext uri="{BB962C8B-B14F-4D97-AF65-F5344CB8AC3E}">
        <p14:creationId xmlns:p14="http://schemas.microsoft.com/office/powerpoint/2010/main" val="727338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Words>
  <Application>Microsoft Office PowerPoint</Application>
  <PresentationFormat>Benutzerdefiniert</PresentationFormat>
  <Paragraphs>10</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Frutiger Next LT W1G</vt:lpstr>
      <vt:lpstr>Frutiger Next LT W1G Medium</vt:lpstr>
      <vt:lpstr>Verdana</vt:lpstr>
      <vt:lpstr>Larissa-Design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tools for the expert searcher: Some applied library carpentry</dc:title>
  <dc:creator>LocalAdmin</dc:creator>
  <cp:lastModifiedBy>knh11545</cp:lastModifiedBy>
  <cp:revision>56</cp:revision>
  <cp:lastPrinted>2018-11-28T10:47:56Z</cp:lastPrinted>
  <dcterms:created xsi:type="dcterms:W3CDTF">2018-11-26T16:02:22Z</dcterms:created>
  <dcterms:modified xsi:type="dcterms:W3CDTF">2020-09-18T15:38:35Z</dcterms:modified>
</cp:coreProperties>
</file>