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7" r:id="rId2"/>
  </p:sldIdLst>
  <p:sldSz cx="30279975" cy="42808525"/>
  <p:notesSz cx="29819600" cy="423418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08">
          <p15:clr>
            <a:srgbClr val="A4A3A4"/>
          </p15:clr>
        </p15:guide>
        <p15:guide id="2" pos="9537">
          <p15:clr>
            <a:srgbClr val="A4A3A4"/>
          </p15:clr>
        </p15:guide>
        <p15:guide id="3" orient="horz" pos="8131">
          <p15:clr>
            <a:srgbClr val="A4A3A4"/>
          </p15:clr>
        </p15:guide>
        <p15:guide id="4" pos="9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B800"/>
    <a:srgbClr val="A46674"/>
    <a:srgbClr val="8E8E8D"/>
    <a:srgbClr val="ECBC00"/>
    <a:srgbClr val="EC6200"/>
    <a:srgbClr val="BF002A"/>
    <a:srgbClr val="00817B"/>
    <a:srgbClr val="0087B2"/>
    <a:srgbClr val="032352"/>
    <a:srgbClr val="4162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33" d="100"/>
          <a:sy n="33" d="100"/>
        </p:scale>
        <p:origin x="1632" y="-1020"/>
      </p:cViewPr>
      <p:guideLst>
        <p:guide orient="horz" pos="1508"/>
        <p:guide pos="9537"/>
        <p:guide orient="horz" pos="8131"/>
        <p:guide pos="96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2"/>
            <a:ext cx="25737979" cy="9176087"/>
          </a:xfrm>
        </p:spPr>
        <p:txBody>
          <a:bodyPr/>
          <a:lstStyle/>
          <a:p>
            <a:r>
              <a:rPr lang="de-DE"/>
              <a:t>Titelmasterformat durch Klicken bearbeiten</a:t>
            </a:r>
          </a:p>
        </p:txBody>
      </p:sp>
      <p:sp>
        <p:nvSpPr>
          <p:cNvPr id="3" name="Untertitel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28.09.2020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28.09.2020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2" y="1714329"/>
            <a:ext cx="6812994" cy="36525978"/>
          </a:xfrm>
        </p:spPr>
        <p:txBody>
          <a:bodyPr vert="eaVert"/>
          <a:lstStyle/>
          <a:p>
            <a:r>
              <a:rPr lang="de-DE"/>
              <a:t>Titel durch Klicken hinzufügen</a:t>
            </a:r>
          </a:p>
        </p:txBody>
      </p:sp>
      <p:sp>
        <p:nvSpPr>
          <p:cNvPr id="3" name="Vertikaler Textplatzhalter 2"/>
          <p:cNvSpPr>
            <a:spLocks noGrp="1"/>
          </p:cNvSpPr>
          <p:nvPr>
            <p:ph type="body" orient="vert" idx="1"/>
          </p:nvPr>
        </p:nvSpPr>
        <p:spPr>
          <a:xfrm>
            <a:off x="1513999" y="1714329"/>
            <a:ext cx="19934317" cy="36525978"/>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28.09.2020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28.09.2020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09" y="27508444"/>
            <a:ext cx="25737979" cy="8502249"/>
          </a:xfrm>
        </p:spPr>
        <p:txBody>
          <a:bodyPr anchor="t"/>
          <a:lstStyle>
            <a:lvl1pPr algn="l">
              <a:defRPr sz="18300" b="1" cap="all"/>
            </a:lvl1pPr>
          </a:lstStyle>
          <a:p>
            <a:r>
              <a:rPr lang="de-DE"/>
              <a:t>Titelmasterformat durch Klicken bearbeiten</a:t>
            </a:r>
          </a:p>
        </p:txBody>
      </p:sp>
      <p:sp>
        <p:nvSpPr>
          <p:cNvPr id="3" name="Textplatzhalter 2"/>
          <p:cNvSpPr>
            <a:spLocks noGrp="1"/>
          </p:cNvSpPr>
          <p:nvPr>
            <p:ph type="body" idx="1"/>
          </p:nvPr>
        </p:nvSpPr>
        <p:spPr>
          <a:xfrm>
            <a:off x="2391909" y="18144082"/>
            <a:ext cx="25737979" cy="9364362"/>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28.09.2020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13999"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39232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A50D42-C9CD-4801-B293-61D1F53EC57E}" type="datetimeFigureOut">
              <a:rPr lang="de-DE" smtClean="0"/>
              <a:t>28.09.2020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a:t>Textmasterformate durch Klicken bearbeiten</a:t>
            </a:r>
          </a:p>
        </p:txBody>
      </p:sp>
      <p:sp>
        <p:nvSpPr>
          <p:cNvPr id="4" name="Inhaltsplatzhalter 3"/>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a:t>Textmasterformate durch Klicken bearbeiten</a:t>
            </a:r>
          </a:p>
        </p:txBody>
      </p:sp>
      <p:sp>
        <p:nvSpPr>
          <p:cNvPr id="6" name="Inhaltsplatzhalter 5"/>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A50D42-C9CD-4801-B293-61D1F53EC57E}" type="datetimeFigureOut">
              <a:rPr lang="de-DE" smtClean="0"/>
              <a:t>28.09.2020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A50D42-C9CD-4801-B293-61D1F53EC57E}" type="datetimeFigureOut">
              <a:rPr lang="de-DE" smtClean="0"/>
              <a:t>28.09.2020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28.09.2020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0" y="1704413"/>
            <a:ext cx="9961903" cy="7253667"/>
          </a:xfrm>
        </p:spPr>
        <p:txBody>
          <a:bodyPr anchor="b"/>
          <a:lstStyle>
            <a:lvl1pPr algn="l">
              <a:defRPr sz="9100" b="1"/>
            </a:lvl1pPr>
          </a:lstStyle>
          <a:p>
            <a:r>
              <a:rPr lang="de-DE"/>
              <a:t>Titelmasterformat durch Klicken bearbeiten</a:t>
            </a:r>
          </a:p>
        </p:txBody>
      </p:sp>
      <p:sp>
        <p:nvSpPr>
          <p:cNvPr id="3" name="Inhaltsplatzhalter 2"/>
          <p:cNvSpPr>
            <a:spLocks noGrp="1"/>
          </p:cNvSpPr>
          <p:nvPr>
            <p:ph idx="1"/>
          </p:nvPr>
        </p:nvSpPr>
        <p:spPr>
          <a:xfrm>
            <a:off x="11838629"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000"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28.09.2020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7" y="29965968"/>
            <a:ext cx="18167985" cy="3537652"/>
          </a:xfrm>
        </p:spPr>
        <p:txBody>
          <a:bodyPr anchor="b"/>
          <a:lstStyle>
            <a:lvl1pPr algn="l">
              <a:defRPr sz="9100" b="1"/>
            </a:lvl1pPr>
          </a:lstStyle>
          <a:p>
            <a:r>
              <a:rPr lang="de-DE"/>
              <a:t>Titelmasterformat durch Klicken bearbeiten</a:t>
            </a:r>
          </a:p>
        </p:txBody>
      </p:sp>
      <p:sp>
        <p:nvSpPr>
          <p:cNvPr id="3" name="Bildplatzhalter 2"/>
          <p:cNvSpPr>
            <a:spLocks noGrp="1"/>
          </p:cNvSpPr>
          <p:nvPr>
            <p:ph type="pic" idx="1"/>
          </p:nvPr>
        </p:nvSpPr>
        <p:spPr>
          <a:xfrm>
            <a:off x="5935087" y="3825021"/>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de-DE"/>
          </a:p>
        </p:txBody>
      </p:sp>
      <p:sp>
        <p:nvSpPr>
          <p:cNvPr id="4" name="Textplatzhalter 3"/>
          <p:cNvSpPr>
            <a:spLocks noGrp="1"/>
          </p:cNvSpPr>
          <p:nvPr>
            <p:ph type="body" sz="half" idx="2"/>
          </p:nvPr>
        </p:nvSpPr>
        <p:spPr>
          <a:xfrm>
            <a:off x="5935087"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28.09.2020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de-DE"/>
              <a:t>Titelmasterformat durch Klicken bearbeiten</a:t>
            </a:r>
          </a:p>
        </p:txBody>
      </p:sp>
      <p:sp>
        <p:nvSpPr>
          <p:cNvPr id="3" name="Textplatzhalter 2"/>
          <p:cNvSpPr>
            <a:spLocks noGrp="1"/>
          </p:cNvSpPr>
          <p:nvPr>
            <p:ph type="body" idx="1"/>
          </p:nvPr>
        </p:nvSpPr>
        <p:spPr>
          <a:xfrm>
            <a:off x="1513999" y="9988659"/>
            <a:ext cx="27251978" cy="28251648"/>
          </a:xfrm>
          <a:prstGeom prst="rect">
            <a:avLst/>
          </a:prstGeom>
        </p:spPr>
        <p:txBody>
          <a:bodyPr vert="horz" lIns="417643" tIns="208822" rIns="417643" bIns="208822"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1513999" y="39677164"/>
            <a:ext cx="7065328" cy="2279158"/>
          </a:xfrm>
          <a:prstGeom prst="rect">
            <a:avLst/>
          </a:prstGeom>
        </p:spPr>
        <p:txBody>
          <a:bodyPr vert="horz" lIns="417643" tIns="208822" rIns="417643" bIns="208822" rtlCol="0" anchor="ctr"/>
          <a:lstStyle>
            <a:lvl1pPr algn="l">
              <a:defRPr sz="5500">
                <a:solidFill>
                  <a:schemeClr val="tx1">
                    <a:tint val="75000"/>
                  </a:schemeClr>
                </a:solidFill>
              </a:defRPr>
            </a:lvl1pPr>
          </a:lstStyle>
          <a:p>
            <a:fld id="{1BA50D42-C9CD-4801-B293-61D1F53EC57E}" type="datetimeFigureOut">
              <a:rPr lang="de-DE" smtClean="0"/>
              <a:t>28.09.2020</a:t>
            </a:fld>
            <a:endParaRPr lang="de-DE"/>
          </a:p>
        </p:txBody>
      </p:sp>
      <p:sp>
        <p:nvSpPr>
          <p:cNvPr id="5" name="Fußzeilenplatzhalter 4"/>
          <p:cNvSpPr>
            <a:spLocks noGrp="1"/>
          </p:cNvSpPr>
          <p:nvPr>
            <p:ph type="ftr" sz="quarter" idx="3"/>
          </p:nvPr>
        </p:nvSpPr>
        <p:spPr>
          <a:xfrm>
            <a:off x="10345658" y="39677164"/>
            <a:ext cx="9588659" cy="2279158"/>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21700649" y="39677164"/>
            <a:ext cx="7065328" cy="2279158"/>
          </a:xfrm>
          <a:prstGeom prst="rect">
            <a:avLst/>
          </a:prstGeom>
        </p:spPr>
        <p:txBody>
          <a:bodyPr vert="horz" lIns="417643" tIns="208822" rIns="417643" bIns="208822" rtlCol="0" anchor="ctr"/>
          <a:lstStyle>
            <a:lvl1pPr algn="r">
              <a:defRPr sz="55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hyperlink" Target="https://github.com/knh11545/commandline4expertsearchers"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pieren 5"/>
          <p:cNvGrpSpPr/>
          <p:nvPr/>
        </p:nvGrpSpPr>
        <p:grpSpPr>
          <a:xfrm>
            <a:off x="2371325" y="-1"/>
            <a:ext cx="27931940" cy="5865295"/>
            <a:chOff x="2371325" y="-1"/>
            <a:chExt cx="27931940" cy="5865295"/>
          </a:xfrm>
        </p:grpSpPr>
        <p:pic>
          <p:nvPicPr>
            <p:cNvPr id="9" name="Picture 18" descr="Bild3_"/>
            <p:cNvPicPr>
              <a:picLocks noChangeAspect="1" noChangeArrowheads="1"/>
            </p:cNvPicPr>
            <p:nvPr/>
          </p:nvPicPr>
          <p:blipFill>
            <a:blip r:embed="rId2" cstate="print"/>
            <a:srcRect/>
            <a:stretch>
              <a:fillRect/>
            </a:stretch>
          </p:blipFill>
          <p:spPr bwMode="auto">
            <a:xfrm>
              <a:off x="2371325" y="665958"/>
              <a:ext cx="10968462" cy="5199336"/>
            </a:xfrm>
            <a:prstGeom prst="rect">
              <a:avLst/>
            </a:prstGeom>
            <a:noFill/>
          </p:spPr>
        </p:pic>
        <p:sp>
          <p:nvSpPr>
            <p:cNvPr id="7" name="Rectangle 11"/>
            <p:cNvSpPr>
              <a:spLocks noChangeArrowheads="1"/>
            </p:cNvSpPr>
            <p:nvPr/>
          </p:nvSpPr>
          <p:spPr bwMode="auto">
            <a:xfrm>
              <a:off x="19395265" y="-1"/>
              <a:ext cx="10908000" cy="2376000"/>
            </a:xfrm>
            <a:prstGeom prst="rect">
              <a:avLst/>
            </a:prstGeom>
            <a:solidFill>
              <a:srgbClr val="A46674"/>
            </a:solidFill>
            <a:ln w="9525">
              <a:noFill/>
              <a:miter lim="800000"/>
              <a:headEnd/>
              <a:tailEnd/>
            </a:ln>
            <a:effectLst/>
          </p:spPr>
          <p:txBody>
            <a:bodyPr wrap="none" anchor="ctr"/>
            <a:lstStyle/>
            <a:p>
              <a:endParaRPr lang="de-DE"/>
            </a:p>
          </p:txBody>
        </p:sp>
        <p:sp>
          <p:nvSpPr>
            <p:cNvPr id="8" name="Rectangle 10"/>
            <p:cNvSpPr>
              <a:spLocks noChangeArrowheads="1"/>
            </p:cNvSpPr>
            <p:nvPr/>
          </p:nvSpPr>
          <p:spPr bwMode="auto">
            <a:xfrm>
              <a:off x="8487265" y="-1"/>
              <a:ext cx="10908000" cy="2376000"/>
            </a:xfrm>
            <a:prstGeom prst="rect">
              <a:avLst/>
            </a:prstGeom>
            <a:solidFill>
              <a:schemeClr val="bg1">
                <a:lumMod val="65000"/>
              </a:schemeClr>
            </a:solidFill>
            <a:ln w="9525">
              <a:noFill/>
              <a:miter lim="800000"/>
              <a:headEnd/>
              <a:tailEnd/>
            </a:ln>
            <a:effectLst/>
          </p:spPr>
          <p:txBody>
            <a:bodyPr wrap="none" anchor="ctr"/>
            <a:lstStyle/>
            <a:p>
              <a:endParaRPr lang="de-DE" dirty="0">
                <a:solidFill>
                  <a:srgbClr val="B2B2B2"/>
                </a:solidFill>
              </a:endParaRPr>
            </a:p>
          </p:txBody>
        </p:sp>
        <p:sp>
          <p:nvSpPr>
            <p:cNvPr id="10" name="Rectangle 16"/>
            <p:cNvSpPr txBox="1">
              <a:spLocks noChangeArrowheads="1"/>
            </p:cNvSpPr>
            <p:nvPr/>
          </p:nvSpPr>
          <p:spPr bwMode="auto">
            <a:xfrm>
              <a:off x="19381280" y="2994720"/>
              <a:ext cx="10074314" cy="2870574"/>
            </a:xfrm>
            <a:prstGeom prst="rect">
              <a:avLst/>
            </a:prstGeom>
            <a:noFill/>
            <a:ln w="9525">
              <a:noFill/>
              <a:miter lim="800000"/>
              <a:headEnd/>
              <a:tailEnd/>
            </a:ln>
            <a:effectLst/>
          </p:spPr>
          <p:txBody>
            <a:bodyPr lIns="0" tIns="0" rIns="0" bIns="0" anchor="b"/>
            <a:lstStyle>
              <a:lvl1pPr>
                <a:lnSpc>
                  <a:spcPts val="1200"/>
                </a:lnSpc>
                <a:defRPr sz="1200" b="1">
                  <a:latin typeface="+mn-lt"/>
                </a:defRPr>
              </a:lvl1pPr>
            </a:lstStyle>
            <a:p>
              <a:pPr>
                <a:lnSpc>
                  <a:spcPct val="100000"/>
                </a:lnSpc>
                <a:spcAft>
                  <a:spcPts val="300"/>
                </a:spcAft>
                <a:defRPr/>
              </a:pPr>
              <a:r>
                <a:rPr lang="de-DE" sz="4000" dirty="0" smtClean="0">
                  <a:latin typeface="Frutiger Next LT W1G Medium" pitchFamily="34" charset="0"/>
                </a:rPr>
                <a:t>Helge </a:t>
              </a:r>
              <a:r>
                <a:rPr lang="de-DE" sz="4000" dirty="0">
                  <a:latin typeface="Frutiger Next LT W1G Medium" pitchFamily="34" charset="0"/>
                </a:rPr>
                <a:t>Knüttel</a:t>
              </a:r>
              <a:r>
                <a:rPr lang="de-DE" sz="4000" b="0" dirty="0">
                  <a:latin typeface="Frutiger Next LT W1G Medium" pitchFamily="34" charset="0"/>
                </a:rPr>
                <a:t/>
              </a:r>
              <a:br>
                <a:rPr lang="de-DE" sz="4000" b="0" dirty="0">
                  <a:latin typeface="Frutiger Next LT W1G Medium" pitchFamily="34" charset="0"/>
                </a:rPr>
              </a:br>
              <a:r>
                <a:rPr lang="en-US" sz="4000" b="0" dirty="0">
                  <a:latin typeface="Frutiger Next LT W1G" pitchFamily="34" charset="0"/>
                </a:rPr>
                <a:t>University Library of </a:t>
              </a:r>
              <a:r>
                <a:rPr lang="en-US" sz="4000" b="0" dirty="0" smtClean="0">
                  <a:latin typeface="Frutiger Next LT W1G" pitchFamily="34" charset="0"/>
                </a:rPr>
                <a:t>Regensburg</a:t>
              </a:r>
              <a:br>
                <a:rPr lang="en-US" sz="4000" b="0" dirty="0" smtClean="0">
                  <a:latin typeface="Frutiger Next LT W1G" pitchFamily="34" charset="0"/>
                </a:rPr>
              </a:br>
              <a:r>
                <a:rPr lang="en-US" sz="4000" b="0" dirty="0" smtClean="0">
                  <a:latin typeface="Frutiger Next LT W1G" pitchFamily="34" charset="0"/>
                </a:rPr>
                <a:t>D-93042 Regensburg</a:t>
              </a:r>
              <a:r>
                <a:rPr lang="en-US" sz="4000" b="0" dirty="0">
                  <a:latin typeface="Frutiger Next LT W1G" pitchFamily="34" charset="0"/>
                </a:rPr>
                <a:t>, </a:t>
              </a:r>
              <a:r>
                <a:rPr lang="en-US" sz="4000" b="0" dirty="0" smtClean="0">
                  <a:latin typeface="Frutiger Next LT W1G" pitchFamily="34" charset="0"/>
                </a:rPr>
                <a:t>Germany</a:t>
              </a:r>
            </a:p>
            <a:p>
              <a:pPr>
                <a:lnSpc>
                  <a:spcPct val="100000"/>
                </a:lnSpc>
                <a:spcAft>
                  <a:spcPts val="300"/>
                </a:spcAft>
                <a:defRPr/>
              </a:pPr>
              <a:r>
                <a:rPr lang="en-US" sz="4000" b="0" dirty="0" smtClean="0">
                  <a:latin typeface="Frutiger Next LT W1G" pitchFamily="34" charset="0"/>
                </a:rPr>
                <a:t>helge.knuettel@ur.de</a:t>
              </a:r>
              <a:r>
                <a:rPr lang="de-DE" sz="4000" b="0" dirty="0" smtClean="0">
                  <a:latin typeface="Frutiger Next LT W1G" pitchFamily="34" charset="0"/>
                </a:rPr>
                <a:t> </a:t>
              </a:r>
              <a:endParaRPr lang="de-DE" sz="4000" b="0" dirty="0">
                <a:latin typeface="Frutiger Next LT W1G" pitchFamily="34" charset="0"/>
              </a:endParaRPr>
            </a:p>
          </p:txBody>
        </p:sp>
      </p:grpSp>
      <p:sp>
        <p:nvSpPr>
          <p:cNvPr id="11" name="Titel 1"/>
          <p:cNvSpPr txBox="1">
            <a:spLocks/>
          </p:cNvSpPr>
          <p:nvPr/>
        </p:nvSpPr>
        <p:spPr>
          <a:xfrm>
            <a:off x="1026419" y="6610524"/>
            <a:ext cx="27251978" cy="3416474"/>
          </a:xfrm>
          <a:prstGeom prst="rect">
            <a:avLst/>
          </a:prstGeom>
          <a:noFill/>
          <a:ln>
            <a:noFill/>
          </a:ln>
        </p:spPr>
        <p:txBody>
          <a:bodyPr vert="horz" lIns="417643" tIns="208822" rIns="417643" bIns="208822" rtlCol="0" anchor="t">
            <a:normAutofit/>
          </a:bodyPr>
          <a:lstStyle>
            <a:lvl1pPr algn="ctr" defTabSz="4176431" rtl="0" eaLnBrk="1" latinLnBrk="0" hangingPunct="1">
              <a:spcBef>
                <a:spcPct val="0"/>
              </a:spcBef>
              <a:buNone/>
              <a:defRPr sz="20100" kern="1200">
                <a:solidFill>
                  <a:schemeClr val="tx1"/>
                </a:solidFill>
                <a:latin typeface="+mj-lt"/>
                <a:ea typeface="+mj-ea"/>
                <a:cs typeface="+mj-cs"/>
              </a:defRPr>
            </a:lvl1pPr>
          </a:lstStyle>
          <a:p>
            <a:r>
              <a:rPr lang="en-US" sz="8800" dirty="0">
                <a:latin typeface="Frutiger Next LT W1G Medium" pitchFamily="34" charset="0"/>
                <a:ea typeface="Verdana" panose="020B0604030504040204" pitchFamily="34" charset="0"/>
                <a:cs typeface="Verdana" panose="020B0604030504040204" pitchFamily="34" charset="0"/>
              </a:rPr>
              <a:t>Command line tools for the expert searcher: Some applied library carpentry</a:t>
            </a:r>
            <a:endParaRPr lang="de-DE" sz="8800" dirty="0">
              <a:latin typeface="Frutiger Next LT W1G Medium" pitchFamily="34" charset="0"/>
              <a:ea typeface="Verdana" panose="020B0604030504040204" pitchFamily="34" charset="0"/>
              <a:cs typeface="Verdana" panose="020B0604030504040204" pitchFamily="34" charset="0"/>
            </a:endParaRPr>
          </a:p>
        </p:txBody>
      </p:sp>
      <p:sp>
        <p:nvSpPr>
          <p:cNvPr id="3" name="Textfeld 2"/>
          <p:cNvSpPr txBox="1"/>
          <p:nvPr/>
        </p:nvSpPr>
        <p:spPr>
          <a:xfrm>
            <a:off x="1030561" y="10987682"/>
            <a:ext cx="12309225" cy="4216539"/>
          </a:xfrm>
          <a:prstGeom prst="rect">
            <a:avLst/>
          </a:prstGeom>
          <a:noFill/>
          <a:ln w="76200">
            <a:solidFill>
              <a:srgbClr val="A46674"/>
            </a:solidFill>
          </a:ln>
        </p:spPr>
        <p:txBody>
          <a:bodyPr wrap="square" rtlCol="0">
            <a:spAutoFit/>
          </a:bodyPr>
          <a:lstStyle/>
          <a:p>
            <a:r>
              <a:rPr lang="de-DE" sz="7200" dirty="0" err="1" smtClean="0">
                <a:solidFill>
                  <a:srgbClr val="A46674"/>
                </a:solidFill>
                <a:latin typeface="Frutiger Next LT W1G Medium" panose="020B0903040204020203" pitchFamily="34" charset="0"/>
              </a:rPr>
              <a:t>Introduction</a:t>
            </a:r>
            <a:endParaRPr lang="de-DE" sz="7200" dirty="0" smtClean="0">
              <a:solidFill>
                <a:srgbClr val="A46674"/>
              </a:solidFill>
              <a:latin typeface="Frutiger Next LT W1G Medium" panose="020B0903040204020203" pitchFamily="34" charset="0"/>
            </a:endParaRPr>
          </a:p>
          <a:p>
            <a:r>
              <a:rPr lang="en-US" sz="2800" dirty="0">
                <a:latin typeface="Frutiger Next LT W1G" panose="020B0503040204020203" pitchFamily="34" charset="0"/>
              </a:rPr>
              <a:t>Medical </a:t>
            </a:r>
            <a:r>
              <a:rPr lang="en-US" sz="2800" dirty="0" smtClean="0">
                <a:latin typeface="Frutiger Next LT W1G" panose="020B0503040204020203" pitchFamily="34" charset="0"/>
              </a:rPr>
              <a:t>librarians are </a:t>
            </a:r>
            <a:r>
              <a:rPr lang="en-US" sz="2800" dirty="0">
                <a:latin typeface="Frutiger Next LT W1G" panose="020B0503040204020203" pitchFamily="34" charset="0"/>
              </a:rPr>
              <a:t>dealing a lot with text data when developing search strategies, handling search results and documenting the search process. Dedicated software such as reference managers as wells as general word processors are usually employed in these tasks. Yet, a lot of manual work remains and many functions wanted are not or not well supported by these programs. Classic command line tools </a:t>
            </a:r>
            <a:r>
              <a:rPr lang="en-US" sz="2800" dirty="0" smtClean="0">
                <a:latin typeface="Frutiger Next LT W1G" panose="020B0503040204020203" pitchFamily="34" charset="0"/>
              </a:rPr>
              <a:t>could </a:t>
            </a:r>
            <a:r>
              <a:rPr lang="en-US" sz="2800" dirty="0">
                <a:latin typeface="Frutiger Next LT W1G" panose="020B0503040204020203" pitchFamily="34" charset="0"/>
              </a:rPr>
              <a:t>be candidates for easier, semi-automated workflows</a:t>
            </a:r>
            <a:r>
              <a:rPr lang="en-US" sz="2800" dirty="0" smtClean="0">
                <a:latin typeface="Frutiger Next LT W1G" panose="020B0503040204020203" pitchFamily="34" charset="0"/>
              </a:rPr>
              <a:t>.</a:t>
            </a:r>
            <a:endParaRPr lang="de-DE" sz="2800" dirty="0">
              <a:latin typeface="Frutiger Next LT W1G" panose="020B0503040204020203" pitchFamily="34" charset="0"/>
            </a:endParaRPr>
          </a:p>
        </p:txBody>
      </p:sp>
      <p:sp>
        <p:nvSpPr>
          <p:cNvPr id="44" name="Textfeld 43"/>
          <p:cNvSpPr txBox="1"/>
          <p:nvPr/>
        </p:nvSpPr>
        <p:spPr>
          <a:xfrm>
            <a:off x="17146369" y="10987682"/>
            <a:ext cx="12309225" cy="8525411"/>
          </a:xfrm>
          <a:prstGeom prst="rect">
            <a:avLst/>
          </a:prstGeom>
          <a:noFill/>
          <a:ln w="76200">
            <a:solidFill>
              <a:srgbClr val="A46674"/>
            </a:solidFill>
          </a:ln>
        </p:spPr>
        <p:txBody>
          <a:bodyPr wrap="square" rtlCol="0">
            <a:spAutoFit/>
          </a:bodyPr>
          <a:lstStyle/>
          <a:p>
            <a:r>
              <a:rPr lang="de-DE" sz="7200" dirty="0" err="1" smtClean="0">
                <a:solidFill>
                  <a:srgbClr val="A46674"/>
                </a:solidFill>
                <a:latin typeface="Frutiger Next LT W1G Medium" panose="020B0903040204020203" pitchFamily="34" charset="0"/>
              </a:rPr>
              <a:t>Conclusions</a:t>
            </a:r>
            <a:endParaRPr lang="de-DE" sz="7200" dirty="0" smtClean="0">
              <a:solidFill>
                <a:srgbClr val="A46674"/>
              </a:solidFill>
              <a:latin typeface="Frutiger Next LT W1G Medium" panose="020B0903040204020203" pitchFamily="34" charset="0"/>
            </a:endParaRPr>
          </a:p>
          <a:p>
            <a:r>
              <a:rPr lang="en-US" sz="2800" dirty="0">
                <a:latin typeface="Frutiger Next LT W1G" panose="020B0503040204020203" pitchFamily="34" charset="0"/>
              </a:rPr>
              <a:t>Command line tools </a:t>
            </a:r>
            <a:r>
              <a:rPr lang="en-US" sz="2800" dirty="0" smtClean="0">
                <a:latin typeface="Frutiger Next LT W1G" panose="020B0503040204020203" pitchFamily="34" charset="0"/>
              </a:rPr>
              <a:t>are </a:t>
            </a:r>
            <a:r>
              <a:rPr lang="en-US" sz="2800" dirty="0">
                <a:latin typeface="Frutiger Next LT W1G" panose="020B0503040204020203" pitchFamily="34" charset="0"/>
              </a:rPr>
              <a:t>descendants of a decades-long tradition of Unix-like operating systems. The philosophy of these tools is to have simple programs that "should do one thing well" and then combine these programs to accomplish a specific </a:t>
            </a:r>
            <a:r>
              <a:rPr lang="en-US" sz="2800" dirty="0" smtClean="0">
                <a:latin typeface="Frutiger Next LT W1G" panose="020B0503040204020203" pitchFamily="34" charset="0"/>
              </a:rPr>
              <a:t>task. </a:t>
            </a:r>
            <a:r>
              <a:rPr lang="en-US" sz="2800" dirty="0">
                <a:latin typeface="Frutiger Next LT W1G" panose="020B0503040204020203" pitchFamily="34" charset="0"/>
              </a:rPr>
              <a:t>Already a limited set of commands and their combination provided a number of practical tools for the expert searcher that helped to identify and avoid errors, to save time and to achieve tasks that would have been impossible otherwise. On the other side, there is some investment in learning to work with the command </a:t>
            </a:r>
            <a:r>
              <a:rPr lang="en-US" sz="2800" dirty="0" smtClean="0">
                <a:latin typeface="Frutiger Next LT W1G" panose="020B0503040204020203" pitchFamily="34" charset="0"/>
              </a:rPr>
              <a:t>line.</a:t>
            </a:r>
          </a:p>
          <a:p>
            <a:r>
              <a:rPr lang="en-US" sz="2800" dirty="0" smtClean="0">
                <a:latin typeface="Frutiger Next LT W1G" panose="020B0503040204020203" pitchFamily="34" charset="0"/>
              </a:rPr>
              <a:t>Besides </a:t>
            </a:r>
            <a:r>
              <a:rPr lang="en-US" sz="2800" dirty="0">
                <a:latin typeface="Frutiger Next LT W1G" panose="020B0503040204020203" pitchFamily="34" charset="0"/>
              </a:rPr>
              <a:t>these practical considerations, there also is a matter of philosophy. Currently, the work of the expert searcher/information specialist often seems to be tied closely to a range of GUI-based software products that shape the way one works and thinks. Getting some basic understanding of command line tools may save from many of the repetitive tasks that computers were built for and concentrate on the things that (currently) only people can do. Generally, this will enhance ones skill set and may introduce a new way of thinking about software. Which may make you happier and more confident and set you on a path that will lead to new ideas (more automation, new analyses).</a:t>
            </a:r>
            <a:endParaRPr lang="de-DE" sz="2800" dirty="0">
              <a:latin typeface="Frutiger Next LT W1G" panose="020B0503040204020203" pitchFamily="34" charset="0"/>
            </a:endParaRPr>
          </a:p>
        </p:txBody>
      </p:sp>
      <p:sp>
        <p:nvSpPr>
          <p:cNvPr id="46" name="Textfeld 45"/>
          <p:cNvSpPr txBox="1"/>
          <p:nvPr/>
        </p:nvSpPr>
        <p:spPr>
          <a:xfrm>
            <a:off x="1026419" y="15624655"/>
            <a:ext cx="12309225" cy="2985433"/>
          </a:xfrm>
          <a:prstGeom prst="rect">
            <a:avLst/>
          </a:prstGeom>
          <a:noFill/>
          <a:ln w="76200">
            <a:solidFill>
              <a:srgbClr val="A46674"/>
            </a:solidFill>
          </a:ln>
        </p:spPr>
        <p:txBody>
          <a:bodyPr wrap="square" rtlCol="0">
            <a:spAutoFit/>
          </a:bodyPr>
          <a:lstStyle/>
          <a:p>
            <a:r>
              <a:rPr lang="de-DE" sz="4800" dirty="0" err="1" smtClean="0">
                <a:solidFill>
                  <a:srgbClr val="A46674"/>
                </a:solidFill>
                <a:latin typeface="Frutiger Next LT W1G Medium" panose="020B0903040204020203" pitchFamily="34" charset="0"/>
              </a:rPr>
              <a:t>What</a:t>
            </a:r>
            <a:r>
              <a:rPr lang="de-DE" sz="4800" dirty="0" smtClean="0">
                <a:solidFill>
                  <a:srgbClr val="A46674"/>
                </a:solidFill>
                <a:latin typeface="Frutiger Next LT W1G Medium" panose="020B0903040204020203" pitchFamily="34" charset="0"/>
              </a:rPr>
              <a:t> </a:t>
            </a:r>
            <a:r>
              <a:rPr lang="de-DE" sz="4800" dirty="0" err="1" smtClean="0">
                <a:solidFill>
                  <a:srgbClr val="A46674"/>
                </a:solidFill>
                <a:latin typeface="Frutiger Next LT W1G Medium" panose="020B0903040204020203" pitchFamily="34" charset="0"/>
              </a:rPr>
              <a:t>is</a:t>
            </a:r>
            <a:r>
              <a:rPr lang="de-DE" sz="4800" dirty="0" smtClean="0">
                <a:solidFill>
                  <a:srgbClr val="A46674"/>
                </a:solidFill>
                <a:latin typeface="Frutiger Next LT W1G Medium" panose="020B0903040204020203" pitchFamily="34" charset="0"/>
              </a:rPr>
              <a:t> </a:t>
            </a:r>
            <a:r>
              <a:rPr lang="de-DE" sz="4800" dirty="0" err="1" smtClean="0">
                <a:solidFill>
                  <a:srgbClr val="A46674"/>
                </a:solidFill>
                <a:latin typeface="Frutiger Next LT W1G Medium" panose="020B0903040204020203" pitchFamily="34" charset="0"/>
              </a:rPr>
              <a:t>the</a:t>
            </a:r>
            <a:r>
              <a:rPr lang="de-DE" sz="4800" dirty="0" smtClean="0">
                <a:solidFill>
                  <a:srgbClr val="A46674"/>
                </a:solidFill>
                <a:latin typeface="Frutiger Next LT W1G Medium" panose="020B0903040204020203" pitchFamily="34" charset="0"/>
              </a:rPr>
              <a:t> </a:t>
            </a:r>
            <a:r>
              <a:rPr lang="de-DE" sz="4800" dirty="0" err="1" smtClean="0">
                <a:solidFill>
                  <a:srgbClr val="A46674"/>
                </a:solidFill>
                <a:latin typeface="Frutiger Next LT W1G Medium" panose="020B0903040204020203" pitchFamily="34" charset="0"/>
              </a:rPr>
              <a:t>command</a:t>
            </a:r>
            <a:r>
              <a:rPr lang="de-DE" sz="4800" dirty="0" smtClean="0">
                <a:solidFill>
                  <a:srgbClr val="A46674"/>
                </a:solidFill>
                <a:latin typeface="Frutiger Next LT W1G Medium" panose="020B0903040204020203" pitchFamily="34" charset="0"/>
              </a:rPr>
              <a:t> </a:t>
            </a:r>
            <a:r>
              <a:rPr lang="de-DE" sz="4800" dirty="0" err="1" smtClean="0">
                <a:solidFill>
                  <a:srgbClr val="A46674"/>
                </a:solidFill>
                <a:latin typeface="Frutiger Next LT W1G Medium" panose="020B0903040204020203" pitchFamily="34" charset="0"/>
              </a:rPr>
              <a:t>line</a:t>
            </a:r>
            <a:r>
              <a:rPr lang="de-DE" sz="4800" dirty="0" smtClean="0">
                <a:solidFill>
                  <a:srgbClr val="A46674"/>
                </a:solidFill>
                <a:latin typeface="Frutiger Next LT W1G Medium" panose="020B0903040204020203" pitchFamily="34" charset="0"/>
              </a:rPr>
              <a:t>?</a:t>
            </a:r>
          </a:p>
          <a:p>
            <a:r>
              <a:rPr lang="en-US" sz="2800" dirty="0">
                <a:latin typeface="Frutiger Next LT W1G" panose="020B0503040204020203" pitchFamily="34" charset="0"/>
              </a:rPr>
              <a:t>What do I mean by the "</a:t>
            </a:r>
            <a:r>
              <a:rPr lang="en-US" sz="2800" dirty="0" smtClean="0">
                <a:latin typeface="Frutiger Next LT W1G" panose="020B0503040204020203" pitchFamily="34" charset="0"/>
              </a:rPr>
              <a:t>command line</a:t>
            </a:r>
            <a:r>
              <a:rPr lang="en-US" sz="2800" dirty="0">
                <a:latin typeface="Frutiger Next LT W1G" panose="020B0503040204020203" pitchFamily="34" charset="0"/>
              </a:rPr>
              <a:t>" here? Two things, actually: One of the shell programs commonly used with Unix-like operating systems that provide the </a:t>
            </a:r>
            <a:r>
              <a:rPr lang="en-US" sz="2800" dirty="0" smtClean="0">
                <a:latin typeface="Frutiger Next LT W1G" panose="020B0503040204020203" pitchFamily="34" charset="0"/>
              </a:rPr>
              <a:t>command line </a:t>
            </a:r>
            <a:r>
              <a:rPr lang="en-US" sz="2800" dirty="0">
                <a:latin typeface="Frutiger Next LT W1G" panose="020B0503040204020203" pitchFamily="34" charset="0"/>
              </a:rPr>
              <a:t>interface used to interact with the computer (e.g. bash) and a basic set of programs expected to exist on every such system. In particular, these are the </a:t>
            </a:r>
            <a:r>
              <a:rPr lang="en-US" sz="2800" dirty="0" err="1">
                <a:latin typeface="Frutiger Next LT W1G" panose="020B0503040204020203" pitchFamily="34" charset="0"/>
              </a:rPr>
              <a:t>the</a:t>
            </a:r>
            <a:r>
              <a:rPr lang="en-US" sz="2800" dirty="0">
                <a:latin typeface="Frutiger Next LT W1G" panose="020B0503040204020203" pitchFamily="34" charset="0"/>
              </a:rPr>
              <a:t> GNU core utilities (</a:t>
            </a:r>
            <a:r>
              <a:rPr lang="en-US" sz="2800" dirty="0" err="1">
                <a:latin typeface="Frutiger Next LT W1G" panose="020B0503040204020203" pitchFamily="34" charset="0"/>
              </a:rPr>
              <a:t>Coreutils</a:t>
            </a:r>
            <a:r>
              <a:rPr lang="en-US" sz="2800" dirty="0">
                <a:latin typeface="Frutiger Next LT W1G" panose="020B0503040204020203" pitchFamily="34" charset="0"/>
              </a:rPr>
              <a:t>) and the non-interactive text editor sed.</a:t>
            </a:r>
            <a:endParaRPr lang="de-DE" sz="2800" dirty="0">
              <a:latin typeface="Frutiger Next LT W1G" panose="020B0503040204020203" pitchFamily="34" charset="0"/>
            </a:endParaRPr>
          </a:p>
        </p:txBody>
      </p:sp>
      <p:pic>
        <p:nvPicPr>
          <p:cNvPr id="2" name="Grafik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21521" y="37574327"/>
            <a:ext cx="3081744" cy="5234198"/>
          </a:xfrm>
          <a:prstGeom prst="rect">
            <a:avLst/>
          </a:prstGeom>
        </p:spPr>
      </p:pic>
      <p:pic>
        <p:nvPicPr>
          <p:cNvPr id="17" name="Grafik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2597" y="20365551"/>
            <a:ext cx="25739622" cy="12993360"/>
          </a:xfrm>
          <a:prstGeom prst="rect">
            <a:avLst/>
          </a:prstGeom>
        </p:spPr>
      </p:pic>
      <p:sp>
        <p:nvSpPr>
          <p:cNvPr id="18" name="Textfeld 17"/>
          <p:cNvSpPr txBox="1"/>
          <p:nvPr/>
        </p:nvSpPr>
        <p:spPr>
          <a:xfrm>
            <a:off x="1030561" y="19244022"/>
            <a:ext cx="14113569" cy="830997"/>
          </a:xfrm>
          <a:prstGeom prst="rect">
            <a:avLst/>
          </a:prstGeom>
          <a:noFill/>
        </p:spPr>
        <p:txBody>
          <a:bodyPr wrap="square" rtlCol="0">
            <a:spAutoFit/>
          </a:bodyPr>
          <a:lstStyle/>
          <a:p>
            <a:r>
              <a:rPr lang="de-DE" sz="4800" dirty="0" err="1" smtClean="0">
                <a:latin typeface="Frutiger Next LT W1G" panose="020B0503040204020203" pitchFamily="34" charset="0"/>
              </a:rPr>
              <a:t>Where</a:t>
            </a:r>
            <a:r>
              <a:rPr lang="de-DE" sz="4800" dirty="0" smtClean="0">
                <a:latin typeface="Frutiger Next LT W1G" panose="020B0503040204020203" pitchFamily="34" charset="0"/>
              </a:rPr>
              <a:t> </a:t>
            </a:r>
            <a:r>
              <a:rPr lang="de-DE" sz="4800" dirty="0" err="1" smtClean="0">
                <a:latin typeface="Frutiger Next LT W1G" panose="020B0503040204020203" pitchFamily="34" charset="0"/>
              </a:rPr>
              <a:t>the</a:t>
            </a:r>
            <a:r>
              <a:rPr lang="de-DE" sz="4800" dirty="0" smtClean="0">
                <a:latin typeface="Frutiger Next LT W1G" panose="020B0503040204020203" pitchFamily="34" charset="0"/>
              </a:rPr>
              <a:t> </a:t>
            </a:r>
            <a:r>
              <a:rPr lang="de-DE" sz="4800" dirty="0" err="1" smtClean="0">
                <a:latin typeface="Frutiger Next LT W1G" panose="020B0503040204020203" pitchFamily="34" charset="0"/>
              </a:rPr>
              <a:t>command</a:t>
            </a:r>
            <a:r>
              <a:rPr lang="de-DE" sz="4800" dirty="0" smtClean="0">
                <a:latin typeface="Frutiger Next LT W1G" panose="020B0503040204020203" pitchFamily="34" charset="0"/>
              </a:rPr>
              <a:t> </a:t>
            </a:r>
            <a:r>
              <a:rPr lang="de-DE" sz="4800" dirty="0" err="1" smtClean="0">
                <a:latin typeface="Frutiger Next LT W1G" panose="020B0503040204020203" pitchFamily="34" charset="0"/>
              </a:rPr>
              <a:t>line</a:t>
            </a:r>
            <a:r>
              <a:rPr lang="de-DE" sz="4800" dirty="0" smtClean="0">
                <a:latin typeface="Frutiger Next LT W1G" panose="020B0503040204020203" pitchFamily="34" charset="0"/>
              </a:rPr>
              <a:t> was </a:t>
            </a:r>
            <a:r>
              <a:rPr lang="de-DE" sz="4800" dirty="0" err="1" smtClean="0">
                <a:latin typeface="Frutiger Next LT W1G" panose="020B0503040204020203" pitchFamily="34" charset="0"/>
              </a:rPr>
              <a:t>helpful</a:t>
            </a:r>
            <a:r>
              <a:rPr lang="de-DE" sz="4800" dirty="0" smtClean="0">
                <a:latin typeface="Frutiger Next LT W1G" panose="020B0503040204020203" pitchFamily="34" charset="0"/>
              </a:rPr>
              <a:t>: </a:t>
            </a:r>
            <a:endParaRPr lang="de-DE" sz="4800" dirty="0">
              <a:latin typeface="Frutiger Next LT W1G" panose="020B0503040204020203" pitchFamily="34" charset="0"/>
            </a:endParaRPr>
          </a:p>
        </p:txBody>
      </p:sp>
      <p:sp>
        <p:nvSpPr>
          <p:cNvPr id="21" name="Textfeld 20"/>
          <p:cNvSpPr txBox="1"/>
          <p:nvPr/>
        </p:nvSpPr>
        <p:spPr>
          <a:xfrm>
            <a:off x="6251142" y="40774414"/>
            <a:ext cx="17785976" cy="1569660"/>
          </a:xfrm>
          <a:prstGeom prst="rect">
            <a:avLst/>
          </a:prstGeom>
          <a:noFill/>
        </p:spPr>
        <p:txBody>
          <a:bodyPr wrap="square" rtlCol="0">
            <a:spAutoFit/>
          </a:bodyPr>
          <a:lstStyle/>
          <a:p>
            <a:pPr algn="ctr"/>
            <a:r>
              <a:rPr lang="de-DE" sz="4800" dirty="0" smtClean="0">
                <a:latin typeface="Frutiger Next LT W1G" panose="020B0503040204020203" pitchFamily="34" charset="0"/>
              </a:rPr>
              <a:t>More </a:t>
            </a:r>
            <a:r>
              <a:rPr lang="de-DE" sz="4800" dirty="0" err="1" smtClean="0">
                <a:latin typeface="Frutiger Next LT W1G" panose="020B0503040204020203" pitchFamily="34" charset="0"/>
              </a:rPr>
              <a:t>information</a:t>
            </a:r>
            <a:r>
              <a:rPr lang="de-DE" sz="4800" dirty="0" smtClean="0">
                <a:latin typeface="Frutiger Next LT W1G" panose="020B0503040204020203" pitchFamily="34" charset="0"/>
              </a:rPr>
              <a:t> </a:t>
            </a:r>
            <a:r>
              <a:rPr lang="de-DE" sz="4800" dirty="0" err="1" smtClean="0">
                <a:latin typeface="Frutiger Next LT W1G" panose="020B0503040204020203" pitchFamily="34" charset="0"/>
              </a:rPr>
              <a:t>with</a:t>
            </a:r>
            <a:r>
              <a:rPr lang="de-DE" sz="4800" dirty="0" smtClean="0">
                <a:latin typeface="Frutiger Next LT W1G" panose="020B0503040204020203" pitchFamily="34" charset="0"/>
              </a:rPr>
              <a:t> </a:t>
            </a:r>
            <a:r>
              <a:rPr lang="de-DE" sz="4800" dirty="0" err="1" smtClean="0">
                <a:latin typeface="Frutiger Next LT W1G" panose="020B0503040204020203" pitchFamily="34" charset="0"/>
              </a:rPr>
              <a:t>use</a:t>
            </a:r>
            <a:r>
              <a:rPr lang="de-DE" sz="4800" dirty="0" smtClean="0">
                <a:latin typeface="Frutiger Next LT W1G" panose="020B0503040204020203" pitchFamily="34" charset="0"/>
              </a:rPr>
              <a:t> </a:t>
            </a:r>
            <a:r>
              <a:rPr lang="de-DE" sz="4800" dirty="0" err="1" smtClean="0">
                <a:latin typeface="Frutiger Next LT W1G" panose="020B0503040204020203" pitchFamily="34" charset="0"/>
              </a:rPr>
              <a:t>cases</a:t>
            </a:r>
            <a:r>
              <a:rPr lang="de-DE" sz="4800" dirty="0" smtClean="0">
                <a:latin typeface="Frutiger Next LT W1G" panose="020B0503040204020203" pitchFamily="34" charset="0"/>
              </a:rPr>
              <a:t> </a:t>
            </a:r>
            <a:r>
              <a:rPr lang="de-DE" sz="4800" dirty="0" err="1" smtClean="0">
                <a:latin typeface="Frutiger Next LT W1G" panose="020B0503040204020203" pitchFamily="34" charset="0"/>
              </a:rPr>
              <a:t>and</a:t>
            </a:r>
            <a:r>
              <a:rPr lang="de-DE" sz="4800" dirty="0" smtClean="0">
                <a:latin typeface="Frutiger Next LT W1G" panose="020B0503040204020203" pitchFamily="34" charset="0"/>
              </a:rPr>
              <a:t> </a:t>
            </a:r>
            <a:r>
              <a:rPr lang="de-DE" sz="4800" dirty="0" err="1" smtClean="0">
                <a:latin typeface="Frutiger Next LT W1G" panose="020B0503040204020203" pitchFamily="34" charset="0"/>
              </a:rPr>
              <a:t>code</a:t>
            </a:r>
            <a:r>
              <a:rPr lang="de-DE" sz="4800" dirty="0" smtClean="0">
                <a:latin typeface="Frutiger Next LT W1G" panose="020B0503040204020203" pitchFamily="34" charset="0"/>
              </a:rPr>
              <a:t> </a:t>
            </a:r>
            <a:r>
              <a:rPr lang="de-DE" sz="4800" dirty="0" err="1" smtClean="0">
                <a:latin typeface="Frutiger Next LT W1G" panose="020B0503040204020203" pitchFamily="34" charset="0"/>
              </a:rPr>
              <a:t>examples</a:t>
            </a:r>
            <a:r>
              <a:rPr lang="de-DE" sz="4800" dirty="0" smtClean="0">
                <a:latin typeface="Frutiger Next LT W1G" panose="020B0503040204020203" pitchFamily="34" charset="0"/>
              </a:rPr>
              <a:t> on </a:t>
            </a:r>
            <a:r>
              <a:rPr lang="de-DE" sz="4800" dirty="0" err="1" smtClean="0">
                <a:latin typeface="Frutiger Next LT W1G" panose="020B0503040204020203" pitchFamily="34" charset="0"/>
              </a:rPr>
              <a:t>GitHub</a:t>
            </a:r>
            <a:r>
              <a:rPr lang="de-DE" sz="4800" dirty="0">
                <a:latin typeface="Frutiger Next LT W1G" panose="020B0503040204020203" pitchFamily="34" charset="0"/>
              </a:rPr>
              <a:t>: </a:t>
            </a:r>
            <a:br>
              <a:rPr lang="de-DE" sz="4800" dirty="0">
                <a:latin typeface="Frutiger Next LT W1G" panose="020B0503040204020203" pitchFamily="34" charset="0"/>
              </a:rPr>
            </a:br>
            <a:r>
              <a:rPr lang="de-DE" sz="4800" dirty="0">
                <a:latin typeface="Frutiger Next LT W1G" panose="020B0503040204020203" pitchFamily="34" charset="0"/>
                <a:hlinkClick r:id="rId5"/>
              </a:rPr>
              <a:t>https://</a:t>
            </a:r>
            <a:r>
              <a:rPr lang="de-DE" sz="4800" dirty="0" smtClean="0">
                <a:latin typeface="Frutiger Next LT W1G" panose="020B0503040204020203" pitchFamily="34" charset="0"/>
                <a:hlinkClick r:id="rId5"/>
              </a:rPr>
              <a:t>github.com/knh11545/commandline4expertsearchers</a:t>
            </a:r>
            <a:r>
              <a:rPr lang="de-DE" sz="4800" dirty="0" smtClean="0">
                <a:latin typeface="Frutiger Next LT W1G" panose="020B0503040204020203" pitchFamily="34" charset="0"/>
              </a:rPr>
              <a:t> </a:t>
            </a:r>
            <a:endParaRPr lang="de-DE" sz="4800" dirty="0">
              <a:latin typeface="Frutiger Next LT W1G" panose="020B0503040204020203" pitchFamily="34" charset="0"/>
            </a:endParaRPr>
          </a:p>
        </p:txBody>
      </p:sp>
      <p:sp>
        <p:nvSpPr>
          <p:cNvPr id="19" name="Textfeld 18"/>
          <p:cNvSpPr txBox="1"/>
          <p:nvPr/>
        </p:nvSpPr>
        <p:spPr>
          <a:xfrm>
            <a:off x="1030561" y="34077670"/>
            <a:ext cx="22017972" cy="6124754"/>
          </a:xfrm>
          <a:prstGeom prst="rect">
            <a:avLst/>
          </a:prstGeom>
          <a:solidFill>
            <a:schemeClr val="bg1">
              <a:lumMod val="95000"/>
            </a:schemeClr>
          </a:solidFill>
          <a:ln w="76200">
            <a:solidFill>
              <a:schemeClr val="bg1">
                <a:lumMod val="75000"/>
              </a:schemeClr>
            </a:solidFill>
          </a:ln>
        </p:spPr>
        <p:txBody>
          <a:bodyPr wrap="square" rtlCol="0">
            <a:spAutoFit/>
          </a:bodyPr>
          <a:lstStyle/>
          <a:p>
            <a:r>
              <a:rPr lang="de-DE" sz="2800" dirty="0" smtClean="0">
                <a:latin typeface="Source Code Pro" panose="020B0509030403020204" pitchFamily="49" charset="0"/>
                <a:ea typeface="Source Code Pro" panose="020B0509030403020204" pitchFamily="49" charset="0"/>
              </a:rPr>
              <a:t># Combine </a:t>
            </a:r>
            <a:r>
              <a:rPr lang="de-DE" sz="2800" dirty="0" err="1" smtClean="0">
                <a:latin typeface="Source Code Pro" panose="020B0509030403020204" pitchFamily="49" charset="0"/>
                <a:ea typeface="Source Code Pro" panose="020B0509030403020204" pitchFamily="49" charset="0"/>
              </a:rPr>
              <a:t>several</a:t>
            </a:r>
            <a:r>
              <a:rPr lang="de-DE" sz="2800" dirty="0" smtClean="0">
                <a:latin typeface="Source Code Pro" panose="020B0509030403020204" pitchFamily="49" charset="0"/>
                <a:ea typeface="Source Code Pro" panose="020B0509030403020204" pitchFamily="49" charset="0"/>
              </a:rPr>
              <a:t> Ovid </a:t>
            </a:r>
            <a:r>
              <a:rPr lang="de-DE" sz="2800" dirty="0" err="1" smtClean="0">
                <a:latin typeface="Source Code Pro" panose="020B0509030403020204" pitchFamily="49" charset="0"/>
                <a:ea typeface="Source Code Pro" panose="020B0509030403020204" pitchFamily="49" charset="0"/>
              </a:rPr>
              <a:t>Embase</a:t>
            </a:r>
            <a:r>
              <a:rPr lang="de-DE" sz="2800" dirty="0" smtClean="0">
                <a:latin typeface="Source Code Pro" panose="020B0509030403020204" pitchFamily="49" charset="0"/>
                <a:ea typeface="Source Code Pro" panose="020B0509030403020204" pitchFamily="49" charset="0"/>
              </a:rPr>
              <a:t> </a:t>
            </a:r>
            <a:r>
              <a:rPr lang="de-DE" sz="2800" dirty="0" err="1" smtClean="0">
                <a:latin typeface="Source Code Pro" panose="020B0509030403020204" pitchFamily="49" charset="0"/>
                <a:ea typeface="Source Code Pro" panose="020B0509030403020204" pitchFamily="49" charset="0"/>
              </a:rPr>
              <a:t>export</a:t>
            </a:r>
            <a:r>
              <a:rPr lang="de-DE" sz="2800" dirty="0" smtClean="0">
                <a:latin typeface="Source Code Pro" panose="020B0509030403020204" pitchFamily="49" charset="0"/>
                <a:ea typeface="Source Code Pro" panose="020B0509030403020204" pitchFamily="49" charset="0"/>
              </a:rPr>
              <a:t> </a:t>
            </a:r>
            <a:r>
              <a:rPr lang="de-DE" sz="2800" dirty="0" err="1" smtClean="0">
                <a:latin typeface="Source Code Pro" panose="020B0509030403020204" pitchFamily="49" charset="0"/>
                <a:ea typeface="Source Code Pro" panose="020B0509030403020204" pitchFamily="49" charset="0"/>
              </a:rPr>
              <a:t>files</a:t>
            </a:r>
            <a:r>
              <a:rPr lang="de-DE" sz="2800" dirty="0" smtClean="0">
                <a:latin typeface="Source Code Pro" panose="020B0509030403020204" pitchFamily="49" charset="0"/>
                <a:ea typeface="Source Code Pro" panose="020B0509030403020204" pitchFamily="49" charset="0"/>
              </a:rPr>
              <a:t> </a:t>
            </a:r>
            <a:r>
              <a:rPr lang="de-DE" sz="2800" dirty="0" err="1" smtClean="0">
                <a:latin typeface="Source Code Pro" panose="020B0509030403020204" pitchFamily="49" charset="0"/>
                <a:ea typeface="Source Code Pro" panose="020B0509030403020204" pitchFamily="49" charset="0"/>
              </a:rPr>
              <a:t>into</a:t>
            </a:r>
            <a:r>
              <a:rPr lang="de-DE" sz="2800" dirty="0" smtClean="0">
                <a:latin typeface="Source Code Pro" panose="020B0509030403020204" pitchFamily="49" charset="0"/>
                <a:ea typeface="Source Code Pro" panose="020B0509030403020204" pitchFamily="49" charset="0"/>
              </a:rPr>
              <a:t> a </a:t>
            </a:r>
            <a:r>
              <a:rPr lang="de-DE" sz="2800" dirty="0" err="1" smtClean="0">
                <a:latin typeface="Source Code Pro" panose="020B0509030403020204" pitchFamily="49" charset="0"/>
                <a:ea typeface="Source Code Pro" panose="020B0509030403020204" pitchFamily="49" charset="0"/>
              </a:rPr>
              <a:t>single</a:t>
            </a:r>
            <a:r>
              <a:rPr lang="de-DE" sz="2800" dirty="0" smtClean="0">
                <a:latin typeface="Source Code Pro" panose="020B0509030403020204" pitchFamily="49" charset="0"/>
                <a:ea typeface="Source Code Pro" panose="020B0509030403020204" pitchFamily="49" charset="0"/>
              </a:rPr>
              <a:t> file:</a:t>
            </a:r>
          </a:p>
          <a:p>
            <a:r>
              <a:rPr lang="de-DE" sz="2800" dirty="0" err="1">
                <a:latin typeface="Source Code Pro" panose="020B0509030403020204" pitchFamily="49" charset="0"/>
                <a:ea typeface="Source Code Pro" panose="020B0509030403020204" pitchFamily="49" charset="0"/>
              </a:rPr>
              <a:t>cat</a:t>
            </a:r>
            <a:r>
              <a:rPr lang="de-DE" sz="2800" dirty="0">
                <a:latin typeface="Source Code Pro" panose="020B0509030403020204" pitchFamily="49" charset="0"/>
                <a:ea typeface="Source Code Pro" panose="020B0509030403020204" pitchFamily="49" charset="0"/>
              </a:rPr>
              <a:t> myproject_EMBASE_2018-12-13_r*-*.</a:t>
            </a:r>
            <a:r>
              <a:rPr lang="de-DE" sz="2800" dirty="0" err="1">
                <a:latin typeface="Source Code Pro" panose="020B0509030403020204" pitchFamily="49" charset="0"/>
                <a:ea typeface="Source Code Pro" panose="020B0509030403020204" pitchFamily="49" charset="0"/>
              </a:rPr>
              <a:t>ovd</a:t>
            </a:r>
            <a:r>
              <a:rPr lang="de-DE" sz="2800" dirty="0">
                <a:latin typeface="Source Code Pro" panose="020B0509030403020204" pitchFamily="49" charset="0"/>
                <a:ea typeface="Source Code Pro" panose="020B0509030403020204" pitchFamily="49" charset="0"/>
              </a:rPr>
              <a:t> &gt; myproject_EMBASE_2018-12-13_records-combined.ovd</a:t>
            </a:r>
            <a:endParaRPr lang="de-DE" sz="2800" dirty="0" smtClean="0">
              <a:latin typeface="Source Code Pro" panose="020B0509030403020204" pitchFamily="49" charset="0"/>
              <a:ea typeface="Source Code Pro" panose="020B0509030403020204" pitchFamily="49" charset="0"/>
            </a:endParaRPr>
          </a:p>
          <a:p>
            <a:endParaRPr lang="de-DE" sz="2800" dirty="0">
              <a:latin typeface="Source Code Pro" panose="020B0509030403020204" pitchFamily="49" charset="0"/>
              <a:ea typeface="Source Code Pro" panose="020B0509030403020204" pitchFamily="49" charset="0"/>
            </a:endParaRPr>
          </a:p>
          <a:p>
            <a:r>
              <a:rPr lang="de-DE" sz="2800" dirty="0" smtClean="0">
                <a:latin typeface="Source Code Pro" panose="020B0509030403020204" pitchFamily="49" charset="0"/>
                <a:ea typeface="Source Code Pro" panose="020B0509030403020204" pitchFamily="49" charset="0"/>
              </a:rPr>
              <a:t># Count </a:t>
            </a:r>
            <a:r>
              <a:rPr lang="de-DE" sz="2800" dirty="0" err="1" smtClean="0">
                <a:latin typeface="Source Code Pro" panose="020B0509030403020204" pitchFamily="49" charset="0"/>
                <a:ea typeface="Source Code Pro" panose="020B0509030403020204" pitchFamily="49" charset="0"/>
              </a:rPr>
              <a:t>records</a:t>
            </a:r>
            <a:r>
              <a:rPr lang="de-DE" sz="2800" dirty="0" smtClean="0">
                <a:latin typeface="Source Code Pro" panose="020B0509030403020204" pitchFamily="49" charset="0"/>
                <a:ea typeface="Source Code Pro" panose="020B0509030403020204" pitchFamily="49" charset="0"/>
              </a:rPr>
              <a:t> in an Ovid </a:t>
            </a:r>
            <a:r>
              <a:rPr lang="de-DE" sz="2800" dirty="0" err="1" smtClean="0">
                <a:latin typeface="Source Code Pro" panose="020B0509030403020204" pitchFamily="49" charset="0"/>
                <a:ea typeface="Source Code Pro" panose="020B0509030403020204" pitchFamily="49" charset="0"/>
              </a:rPr>
              <a:t>Embase</a:t>
            </a:r>
            <a:r>
              <a:rPr lang="de-DE" sz="2800" dirty="0" smtClean="0">
                <a:latin typeface="Source Code Pro" panose="020B0509030403020204" pitchFamily="49" charset="0"/>
                <a:ea typeface="Source Code Pro" panose="020B0509030403020204" pitchFamily="49" charset="0"/>
              </a:rPr>
              <a:t> </a:t>
            </a:r>
            <a:r>
              <a:rPr lang="de-DE" sz="2800" dirty="0" err="1" smtClean="0">
                <a:latin typeface="Source Code Pro" panose="020B0509030403020204" pitchFamily="49" charset="0"/>
                <a:ea typeface="Source Code Pro" panose="020B0509030403020204" pitchFamily="49" charset="0"/>
              </a:rPr>
              <a:t>export</a:t>
            </a:r>
            <a:r>
              <a:rPr lang="de-DE" sz="2800" dirty="0" smtClean="0">
                <a:latin typeface="Source Code Pro" panose="020B0509030403020204" pitchFamily="49" charset="0"/>
                <a:ea typeface="Source Code Pro" panose="020B0509030403020204" pitchFamily="49" charset="0"/>
              </a:rPr>
              <a:t> file:</a:t>
            </a:r>
          </a:p>
          <a:p>
            <a:r>
              <a:rPr lang="en-US" sz="2800" dirty="0" err="1">
                <a:latin typeface="Source Code Pro" panose="020B0509030403020204" pitchFamily="49" charset="0"/>
                <a:ea typeface="Source Code Pro" panose="020B0509030403020204" pitchFamily="49" charset="0"/>
              </a:rPr>
              <a:t>grep</a:t>
            </a:r>
            <a:r>
              <a:rPr lang="en-US" sz="2800" dirty="0">
                <a:latin typeface="Source Code Pro" panose="020B0509030403020204" pitchFamily="49" charset="0"/>
                <a:ea typeface="Source Code Pro" panose="020B0509030403020204" pitchFamily="49" charset="0"/>
              </a:rPr>
              <a:t> --count "^DB  - </a:t>
            </a:r>
            <a:r>
              <a:rPr lang="en-US" sz="2800" dirty="0" err="1">
                <a:latin typeface="Source Code Pro" panose="020B0509030403020204" pitchFamily="49" charset="0"/>
                <a:ea typeface="Source Code Pro" panose="020B0509030403020204" pitchFamily="49" charset="0"/>
              </a:rPr>
              <a:t>Embase</a:t>
            </a:r>
            <a:r>
              <a:rPr lang="en-US" sz="2800" dirty="0">
                <a:latin typeface="Source Code Pro" panose="020B0509030403020204" pitchFamily="49" charset="0"/>
                <a:ea typeface="Source Code Pro" panose="020B0509030403020204" pitchFamily="49" charset="0"/>
              </a:rPr>
              <a:t>" </a:t>
            </a:r>
            <a:r>
              <a:rPr lang="en-US" sz="2800" dirty="0" smtClean="0">
                <a:latin typeface="Source Code Pro" panose="020B0509030403020204" pitchFamily="49" charset="0"/>
                <a:ea typeface="Source Code Pro" panose="020B0509030403020204" pitchFamily="49" charset="0"/>
              </a:rPr>
              <a:t>myproject_EMBASE_2018-12-13_records-combined.ovd</a:t>
            </a:r>
          </a:p>
          <a:p>
            <a:r>
              <a:rPr lang="en-US" sz="2800" dirty="0" smtClean="0">
                <a:latin typeface="Source Code Pro" panose="020B0509030403020204" pitchFamily="49" charset="0"/>
                <a:ea typeface="Source Code Pro" panose="020B0509030403020204" pitchFamily="49" charset="0"/>
              </a:rPr>
              <a:t>  3831</a:t>
            </a:r>
          </a:p>
          <a:p>
            <a:endParaRPr lang="de-DE" sz="2800" dirty="0" smtClean="0">
              <a:latin typeface="Source Code Pro" panose="020B0509030403020204" pitchFamily="49" charset="0"/>
              <a:ea typeface="Source Code Pro" panose="020B0509030403020204" pitchFamily="49" charset="0"/>
            </a:endParaRPr>
          </a:p>
          <a:p>
            <a:r>
              <a:rPr lang="de-DE" sz="2800" dirty="0" smtClean="0">
                <a:latin typeface="Source Code Pro" panose="020B0509030403020204" pitchFamily="49" charset="0"/>
                <a:ea typeface="Source Code Pro" panose="020B0509030403020204" pitchFamily="49" charset="0"/>
              </a:rPr>
              <a:t># Count </a:t>
            </a:r>
            <a:r>
              <a:rPr lang="de-DE" sz="2800" dirty="0" err="1" smtClean="0">
                <a:latin typeface="Source Code Pro" panose="020B0509030403020204" pitchFamily="49" charset="0"/>
                <a:ea typeface="Source Code Pro" panose="020B0509030403020204" pitchFamily="49" charset="0"/>
              </a:rPr>
              <a:t>unique</a:t>
            </a:r>
            <a:r>
              <a:rPr lang="de-DE" sz="2800" dirty="0" smtClean="0">
                <a:latin typeface="Source Code Pro" panose="020B0509030403020204" pitchFamily="49" charset="0"/>
                <a:ea typeface="Source Code Pro" panose="020B0509030403020204" pitchFamily="49" charset="0"/>
              </a:rPr>
              <a:t> </a:t>
            </a:r>
            <a:r>
              <a:rPr lang="de-DE" sz="2800" dirty="0" err="1" smtClean="0">
                <a:latin typeface="Source Code Pro" panose="020B0509030403020204" pitchFamily="49" charset="0"/>
                <a:ea typeface="Source Code Pro" panose="020B0509030403020204" pitchFamily="49" charset="0"/>
              </a:rPr>
              <a:t>records</a:t>
            </a:r>
            <a:r>
              <a:rPr lang="de-DE" sz="2800" dirty="0" smtClean="0">
                <a:latin typeface="Source Code Pro" panose="020B0509030403020204" pitchFamily="49" charset="0"/>
                <a:ea typeface="Source Code Pro" panose="020B0509030403020204" pitchFamily="49" charset="0"/>
              </a:rPr>
              <a:t> </a:t>
            </a:r>
            <a:r>
              <a:rPr lang="de-DE" sz="2800" dirty="0">
                <a:latin typeface="Source Code Pro" panose="020B0509030403020204" pitchFamily="49" charset="0"/>
                <a:ea typeface="Source Code Pro" panose="020B0509030403020204" pitchFamily="49" charset="0"/>
              </a:rPr>
              <a:t>in an Ovid </a:t>
            </a:r>
            <a:r>
              <a:rPr lang="de-DE" sz="2800" dirty="0" err="1">
                <a:latin typeface="Source Code Pro" panose="020B0509030403020204" pitchFamily="49" charset="0"/>
                <a:ea typeface="Source Code Pro" panose="020B0509030403020204" pitchFamily="49" charset="0"/>
              </a:rPr>
              <a:t>Embase</a:t>
            </a:r>
            <a:r>
              <a:rPr lang="de-DE" sz="2800" dirty="0">
                <a:latin typeface="Source Code Pro" panose="020B0509030403020204" pitchFamily="49" charset="0"/>
                <a:ea typeface="Source Code Pro" panose="020B0509030403020204" pitchFamily="49" charset="0"/>
              </a:rPr>
              <a:t> </a:t>
            </a:r>
            <a:r>
              <a:rPr lang="de-DE" sz="2800" dirty="0" err="1">
                <a:latin typeface="Source Code Pro" panose="020B0509030403020204" pitchFamily="49" charset="0"/>
                <a:ea typeface="Source Code Pro" panose="020B0509030403020204" pitchFamily="49" charset="0"/>
              </a:rPr>
              <a:t>export</a:t>
            </a:r>
            <a:r>
              <a:rPr lang="de-DE" sz="2800" dirty="0">
                <a:latin typeface="Source Code Pro" panose="020B0509030403020204" pitchFamily="49" charset="0"/>
                <a:ea typeface="Source Code Pro" panose="020B0509030403020204" pitchFamily="49" charset="0"/>
              </a:rPr>
              <a:t> </a:t>
            </a:r>
            <a:r>
              <a:rPr lang="de-DE" sz="2800" dirty="0" err="1" smtClean="0">
                <a:latin typeface="Source Code Pro" panose="020B0509030403020204" pitchFamily="49" charset="0"/>
                <a:ea typeface="Source Code Pro" panose="020B0509030403020204" pitchFamily="49" charset="0"/>
              </a:rPr>
              <a:t>file</a:t>
            </a:r>
            <a:r>
              <a:rPr lang="de-DE" sz="2800" dirty="0" smtClean="0">
                <a:latin typeface="Source Code Pro" panose="020B0509030403020204" pitchFamily="49" charset="0"/>
                <a:ea typeface="Source Code Pro" panose="020B0509030403020204" pitchFamily="49" charset="0"/>
              </a:rPr>
              <a:t> (</a:t>
            </a:r>
            <a:r>
              <a:rPr lang="de-DE" sz="2800" dirty="0" err="1" smtClean="0">
                <a:latin typeface="Source Code Pro" panose="020B0509030403020204" pitchFamily="49" charset="0"/>
                <a:ea typeface="Source Code Pro" panose="020B0509030403020204" pitchFamily="49" charset="0"/>
              </a:rPr>
              <a:t>there</a:t>
            </a:r>
            <a:r>
              <a:rPr lang="de-DE" sz="2800" dirty="0" smtClean="0">
                <a:latin typeface="Source Code Pro" panose="020B0509030403020204" pitchFamily="49" charset="0"/>
                <a:ea typeface="Source Code Pro" panose="020B0509030403020204" pitchFamily="49" charset="0"/>
              </a:rPr>
              <a:t> </a:t>
            </a:r>
            <a:r>
              <a:rPr lang="de-DE" sz="2800" dirty="0" err="1" smtClean="0">
                <a:latin typeface="Source Code Pro" panose="020B0509030403020204" pitchFamily="49" charset="0"/>
                <a:ea typeface="Source Code Pro" panose="020B0509030403020204" pitchFamily="49" charset="0"/>
              </a:rPr>
              <a:t>are</a:t>
            </a:r>
            <a:r>
              <a:rPr lang="de-DE" sz="2800" dirty="0" smtClean="0">
                <a:latin typeface="Source Code Pro" panose="020B0509030403020204" pitchFamily="49" charset="0"/>
                <a:ea typeface="Source Code Pro" panose="020B0509030403020204" pitchFamily="49" charset="0"/>
              </a:rPr>
              <a:t> single-</a:t>
            </a:r>
            <a:r>
              <a:rPr lang="de-DE" sz="2800" dirty="0" err="1" smtClean="0">
                <a:latin typeface="Source Code Pro" panose="020B0509030403020204" pitchFamily="49" charset="0"/>
                <a:ea typeface="Source Code Pro" panose="020B0509030403020204" pitchFamily="49" charset="0"/>
              </a:rPr>
              <a:t>database</a:t>
            </a:r>
            <a:r>
              <a:rPr lang="de-DE" sz="2800" dirty="0" smtClean="0">
                <a:latin typeface="Source Code Pro" panose="020B0509030403020204" pitchFamily="49" charset="0"/>
                <a:ea typeface="Source Code Pro" panose="020B0509030403020204" pitchFamily="49" charset="0"/>
              </a:rPr>
              <a:t> </a:t>
            </a:r>
            <a:r>
              <a:rPr lang="de-DE" sz="2800" dirty="0" err="1" smtClean="0">
                <a:latin typeface="Source Code Pro" panose="020B0509030403020204" pitchFamily="49" charset="0"/>
                <a:ea typeface="Source Code Pro" panose="020B0509030403020204" pitchFamily="49" charset="0"/>
              </a:rPr>
              <a:t>duplicates</a:t>
            </a:r>
            <a:r>
              <a:rPr lang="de-DE" sz="2800" dirty="0" smtClean="0">
                <a:latin typeface="Source Code Pro" panose="020B0509030403020204" pitchFamily="49" charset="0"/>
                <a:ea typeface="Source Code Pro" panose="020B0509030403020204" pitchFamily="49" charset="0"/>
              </a:rPr>
              <a:t>):</a:t>
            </a:r>
          </a:p>
          <a:p>
            <a:r>
              <a:rPr lang="de-DE" sz="2800" dirty="0" err="1">
                <a:latin typeface="Source Code Pro" panose="020B0509030403020204" pitchFamily="49" charset="0"/>
                <a:ea typeface="Source Code Pro" panose="020B0509030403020204" pitchFamily="49" charset="0"/>
              </a:rPr>
              <a:t>grep</a:t>
            </a:r>
            <a:r>
              <a:rPr lang="de-DE" sz="2800" dirty="0">
                <a:latin typeface="Source Code Pro" panose="020B0509030403020204" pitchFamily="49" charset="0"/>
                <a:ea typeface="Source Code Pro" panose="020B0509030403020204" pitchFamily="49" charset="0"/>
              </a:rPr>
              <a:t> </a:t>
            </a:r>
            <a:r>
              <a:rPr lang="de-DE" sz="2800" dirty="0" smtClean="0">
                <a:latin typeface="Source Code Pro" panose="020B0509030403020204" pitchFamily="49" charset="0"/>
                <a:ea typeface="Source Code Pro" panose="020B0509030403020204" pitchFamily="49" charset="0"/>
              </a:rPr>
              <a:t>"^</a:t>
            </a:r>
            <a:r>
              <a:rPr lang="de-DE" sz="2800" dirty="0">
                <a:latin typeface="Source Code Pro" panose="020B0509030403020204" pitchFamily="49" charset="0"/>
                <a:ea typeface="Source Code Pro" panose="020B0509030403020204" pitchFamily="49" charset="0"/>
              </a:rPr>
              <a:t>UI  - " </a:t>
            </a:r>
            <a:r>
              <a:rPr lang="en-US" sz="2800" dirty="0">
                <a:latin typeface="Source Code Pro" panose="020B0509030403020204" pitchFamily="49" charset="0"/>
                <a:ea typeface="Source Code Pro" panose="020B0509030403020204" pitchFamily="49" charset="0"/>
              </a:rPr>
              <a:t>myproject_EMBASE_2018-12-13_records-combined.ovd </a:t>
            </a:r>
            <a:r>
              <a:rPr lang="de-DE" sz="2800" dirty="0" smtClean="0">
                <a:latin typeface="Source Code Pro" panose="020B0509030403020204" pitchFamily="49" charset="0"/>
                <a:ea typeface="Source Code Pro" panose="020B0509030403020204" pitchFamily="49" charset="0"/>
              </a:rPr>
              <a:t>| </a:t>
            </a:r>
            <a:r>
              <a:rPr lang="de-DE" sz="2800" dirty="0" err="1">
                <a:latin typeface="Source Code Pro" panose="020B0509030403020204" pitchFamily="49" charset="0"/>
                <a:ea typeface="Source Code Pro" panose="020B0509030403020204" pitchFamily="49" charset="0"/>
              </a:rPr>
              <a:t>sort</a:t>
            </a:r>
            <a:r>
              <a:rPr lang="de-DE" sz="2800" dirty="0">
                <a:latin typeface="Source Code Pro" panose="020B0509030403020204" pitchFamily="49" charset="0"/>
                <a:ea typeface="Source Code Pro" panose="020B0509030403020204" pitchFamily="49" charset="0"/>
              </a:rPr>
              <a:t> | </a:t>
            </a:r>
            <a:r>
              <a:rPr lang="de-DE" sz="2800" dirty="0" err="1">
                <a:latin typeface="Source Code Pro" panose="020B0509030403020204" pitchFamily="49" charset="0"/>
                <a:ea typeface="Source Code Pro" panose="020B0509030403020204" pitchFamily="49" charset="0"/>
              </a:rPr>
              <a:t>uniq</a:t>
            </a:r>
            <a:r>
              <a:rPr lang="de-DE" sz="2800" dirty="0">
                <a:latin typeface="Source Code Pro" panose="020B0509030403020204" pitchFamily="49" charset="0"/>
                <a:ea typeface="Source Code Pro" panose="020B0509030403020204" pitchFamily="49" charset="0"/>
              </a:rPr>
              <a:t> | </a:t>
            </a:r>
            <a:r>
              <a:rPr lang="de-DE" sz="2800" dirty="0" err="1">
                <a:latin typeface="Source Code Pro" panose="020B0509030403020204" pitchFamily="49" charset="0"/>
                <a:ea typeface="Source Code Pro" panose="020B0509030403020204" pitchFamily="49" charset="0"/>
              </a:rPr>
              <a:t>wc</a:t>
            </a:r>
            <a:r>
              <a:rPr lang="de-DE" sz="2800" dirty="0">
                <a:latin typeface="Source Code Pro" panose="020B0509030403020204" pitchFamily="49" charset="0"/>
                <a:ea typeface="Source Code Pro" panose="020B0509030403020204" pitchFamily="49" charset="0"/>
              </a:rPr>
              <a:t> </a:t>
            </a:r>
            <a:r>
              <a:rPr lang="de-DE" sz="2800" dirty="0" smtClean="0">
                <a:latin typeface="Source Code Pro" panose="020B0509030403020204" pitchFamily="49" charset="0"/>
                <a:ea typeface="Source Code Pro" panose="020B0509030403020204" pitchFamily="49" charset="0"/>
              </a:rPr>
              <a:t>–l</a:t>
            </a:r>
          </a:p>
          <a:p>
            <a:r>
              <a:rPr lang="de-DE" sz="2800" dirty="0" smtClean="0">
                <a:latin typeface="Source Code Pro" panose="020B0509030403020204" pitchFamily="49" charset="0"/>
                <a:ea typeface="Source Code Pro" panose="020B0509030403020204" pitchFamily="49" charset="0"/>
              </a:rPr>
              <a:t>  3813</a:t>
            </a:r>
          </a:p>
          <a:p>
            <a:endParaRPr lang="de-DE" sz="2800" dirty="0">
              <a:latin typeface="Source Code Pro" panose="020B0509030403020204" pitchFamily="49" charset="0"/>
              <a:ea typeface="Source Code Pro" panose="020B0509030403020204" pitchFamily="49" charset="0"/>
            </a:endParaRPr>
          </a:p>
          <a:p>
            <a:r>
              <a:rPr lang="de-DE" sz="2800" dirty="0" smtClean="0">
                <a:latin typeface="Source Code Pro" panose="020B0509030403020204" pitchFamily="49" charset="0"/>
                <a:ea typeface="Source Code Pro" panose="020B0509030403020204" pitchFamily="49" charset="0"/>
              </a:rPr>
              <a:t># </a:t>
            </a:r>
            <a:r>
              <a:rPr lang="en-US" sz="2800" dirty="0">
                <a:latin typeface="Source Code Pro" panose="020B0509030403020204" pitchFamily="49" charset="0"/>
                <a:ea typeface="Source Code Pro" panose="020B0509030403020204" pitchFamily="49" charset="0"/>
              </a:rPr>
              <a:t>Extract </a:t>
            </a:r>
            <a:r>
              <a:rPr lang="en-US" sz="2800" dirty="0" err="1">
                <a:latin typeface="Source Code Pro" panose="020B0509030403020204" pitchFamily="49" charset="0"/>
                <a:ea typeface="Source Code Pro" panose="020B0509030403020204" pitchFamily="49" charset="0"/>
              </a:rPr>
              <a:t>Embase</a:t>
            </a:r>
            <a:r>
              <a:rPr lang="en-US" sz="2800" dirty="0">
                <a:latin typeface="Source Code Pro" panose="020B0509030403020204" pitchFamily="49" charset="0"/>
                <a:ea typeface="Source Code Pro" panose="020B0509030403020204" pitchFamily="49" charset="0"/>
              </a:rPr>
              <a:t> accession numbers from Ovid </a:t>
            </a:r>
            <a:r>
              <a:rPr lang="en-US" sz="2800" dirty="0" err="1">
                <a:latin typeface="Source Code Pro" panose="020B0509030403020204" pitchFamily="49" charset="0"/>
                <a:ea typeface="Source Code Pro" panose="020B0509030403020204" pitchFamily="49" charset="0"/>
              </a:rPr>
              <a:t>Embase</a:t>
            </a:r>
            <a:r>
              <a:rPr lang="en-US" sz="2800" dirty="0">
                <a:latin typeface="Source Code Pro" panose="020B0509030403020204" pitchFamily="49" charset="0"/>
                <a:ea typeface="Source Code Pro" panose="020B0509030403020204" pitchFamily="49" charset="0"/>
              </a:rPr>
              <a:t> export file into a text file</a:t>
            </a:r>
            <a:r>
              <a:rPr lang="en-US" sz="2800" dirty="0" smtClean="0">
                <a:latin typeface="Source Code Pro" panose="020B0509030403020204" pitchFamily="49" charset="0"/>
                <a:ea typeface="Source Code Pro" panose="020B0509030403020204" pitchFamily="49" charset="0"/>
              </a:rPr>
              <a:t>:</a:t>
            </a:r>
          </a:p>
          <a:p>
            <a:r>
              <a:rPr lang="de-DE" sz="2800" dirty="0" err="1">
                <a:latin typeface="Source Code Pro" panose="020B0509030403020204" pitchFamily="49" charset="0"/>
                <a:ea typeface="Source Code Pro" panose="020B0509030403020204" pitchFamily="49" charset="0"/>
              </a:rPr>
              <a:t>grep</a:t>
            </a:r>
            <a:r>
              <a:rPr lang="de-DE" sz="2800" dirty="0">
                <a:latin typeface="Source Code Pro" panose="020B0509030403020204" pitchFamily="49" charset="0"/>
                <a:ea typeface="Source Code Pro" panose="020B0509030403020204" pitchFamily="49" charset="0"/>
              </a:rPr>
              <a:t> "^UI  - " myproject_EMBASE_2018-12-13_records-combined.ovd | </a:t>
            </a:r>
            <a:r>
              <a:rPr lang="de-DE" sz="2800" dirty="0" err="1">
                <a:latin typeface="Source Code Pro" panose="020B0509030403020204" pitchFamily="49" charset="0"/>
                <a:ea typeface="Source Code Pro" panose="020B0509030403020204" pitchFamily="49" charset="0"/>
              </a:rPr>
              <a:t>sed</a:t>
            </a:r>
            <a:r>
              <a:rPr lang="de-DE" sz="2800" dirty="0">
                <a:latin typeface="Source Code Pro" panose="020B0509030403020204" pitchFamily="49" charset="0"/>
                <a:ea typeface="Source Code Pro" panose="020B0509030403020204" pitchFamily="49" charset="0"/>
              </a:rPr>
              <a:t> -e 's/^UI  - </a:t>
            </a:r>
            <a:r>
              <a:rPr lang="de-DE" sz="2800" dirty="0" smtClean="0">
                <a:latin typeface="Source Code Pro" panose="020B0509030403020204" pitchFamily="49" charset="0"/>
                <a:ea typeface="Source Code Pro" panose="020B0509030403020204" pitchFamily="49" charset="0"/>
              </a:rPr>
              <a:t>// -e </a:t>
            </a:r>
            <a:r>
              <a:rPr lang="de-DE" sz="2800" dirty="0">
                <a:latin typeface="Source Code Pro" panose="020B0509030403020204" pitchFamily="49" charset="0"/>
                <a:ea typeface="Source Code Pro" panose="020B0509030403020204" pitchFamily="49" charset="0"/>
              </a:rPr>
              <a:t>'s/\r//g' </a:t>
            </a:r>
            <a:r>
              <a:rPr lang="de-DE" sz="2800" dirty="0" smtClean="0">
                <a:latin typeface="Source Code Pro" panose="020B0509030403020204" pitchFamily="49" charset="0"/>
                <a:ea typeface="Source Code Pro" panose="020B0509030403020204" pitchFamily="49" charset="0"/>
              </a:rPr>
              <a:t>&gt;</a:t>
            </a:r>
            <a:br>
              <a:rPr lang="de-DE" sz="2800" dirty="0" smtClean="0">
                <a:latin typeface="Source Code Pro" panose="020B0509030403020204" pitchFamily="49" charset="0"/>
                <a:ea typeface="Source Code Pro" panose="020B0509030403020204" pitchFamily="49" charset="0"/>
              </a:rPr>
            </a:br>
            <a:r>
              <a:rPr lang="de-DE" sz="2800" dirty="0" smtClean="0">
                <a:latin typeface="Source Code Pro" panose="020B0509030403020204" pitchFamily="49" charset="0"/>
                <a:ea typeface="Source Code Pro" panose="020B0509030403020204" pitchFamily="49" charset="0"/>
              </a:rPr>
              <a:t>     myproject_EMBASE_2018-12-13_records-combined_uid.txt</a:t>
            </a:r>
            <a:endParaRPr lang="de-DE" sz="28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727338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551</Words>
  <Application>Microsoft Office PowerPoint</Application>
  <PresentationFormat>Benutzerdefiniert</PresentationFormat>
  <Paragraphs>25</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Arial</vt:lpstr>
      <vt:lpstr>Calibri</vt:lpstr>
      <vt:lpstr>Frutiger Next LT W1G</vt:lpstr>
      <vt:lpstr>Frutiger Next LT W1G Medium</vt:lpstr>
      <vt:lpstr>Source Code Pro</vt:lpstr>
      <vt:lpstr>Verdana</vt:lpstr>
      <vt:lpstr>Larissa-Design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line tools for the expert searcher: Some applied library carpentry</dc:title>
  <dc:creator/>
  <cp:lastModifiedBy/>
  <cp:revision>1</cp:revision>
  <dcterms:created xsi:type="dcterms:W3CDTF">2020-09-28T14:39:01Z</dcterms:created>
  <dcterms:modified xsi:type="dcterms:W3CDTF">2020-09-28T14:40:14Z</dcterms:modified>
</cp:coreProperties>
</file>