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f14edf4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f14edf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f02259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4f0225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4f02259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4f02259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4f02259e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4f02259e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4f02259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4f02259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4f02259e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4f02259e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4f02259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4f02259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4f02259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4f02259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4f02259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4f02259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.generalassemb.ly/knick/project-1/tree/master/data" TargetMode="External"/><Relationship Id="rId4" Type="http://schemas.openxmlformats.org/officeDocument/2006/relationships/hyperlink" Target="https://matplotlib.org/3.5.3/api/_as_gen/matplotlib.pyplot.html" TargetMode="External"/><Relationship Id="rId5" Type="http://schemas.openxmlformats.org/officeDocument/2006/relationships/hyperlink" Target="https://www.python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Affects SAT Test Scores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SAT Scores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Matplotlib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state test scores are decreasing!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75" y="1770650"/>
            <a:ext cx="2851375" cy="16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aim to increase test scores?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Progression within education (teachers, students, school system)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representation of schools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test scores → better grades → merit scholarships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dentify which states have a </a:t>
            </a:r>
            <a:r>
              <a:rPr b="1" lang="en">
                <a:solidFill>
                  <a:srgbClr val="FF0000"/>
                </a:solidFill>
              </a:rPr>
              <a:t>decreasing</a:t>
            </a:r>
            <a:r>
              <a:rPr lang="en"/>
              <a:t> </a:t>
            </a:r>
            <a:r>
              <a:rPr b="1" lang="en"/>
              <a:t>average test score</a:t>
            </a:r>
            <a:r>
              <a:rPr lang="en"/>
              <a:t> by looking at the </a:t>
            </a:r>
            <a:r>
              <a:rPr b="1" lang="en"/>
              <a:t>rate of change</a:t>
            </a:r>
            <a:r>
              <a:rPr lang="en"/>
              <a:t> of </a:t>
            </a:r>
            <a:r>
              <a:rPr b="1" lang="en"/>
              <a:t>total scores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provided will show how </a:t>
            </a:r>
            <a:r>
              <a:rPr b="1" lang="en">
                <a:solidFill>
                  <a:srgbClr val="4A86E8"/>
                </a:solidFill>
              </a:rPr>
              <a:t>participation</a:t>
            </a:r>
            <a:r>
              <a:rPr lang="en"/>
              <a:t> </a:t>
            </a:r>
            <a:r>
              <a:rPr b="1" lang="en"/>
              <a:t>correlates</a:t>
            </a:r>
            <a:r>
              <a:rPr lang="en"/>
              <a:t> to states with decreasing average test scores.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presentation will show </a:t>
            </a:r>
            <a:r>
              <a:rPr b="1" lang="en">
                <a:solidFill>
                  <a:srgbClr val="FFFF00"/>
                </a:solidFill>
              </a:rPr>
              <a:t>which states</a:t>
            </a:r>
            <a:r>
              <a:rPr lang="en"/>
              <a:t> need to </a:t>
            </a:r>
            <a:r>
              <a:rPr b="1" lang="en"/>
              <a:t>change </a:t>
            </a:r>
            <a:r>
              <a:rPr lang="en"/>
              <a:t>their policies in order to increase average state test scores.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5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States With Decreasing Test Score Rates from 2017 to 2019</a:t>
            </a:r>
            <a:endParaRPr sz="242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75" y="1049725"/>
            <a:ext cx="8119925" cy="36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727358" y="3297814"/>
            <a:ext cx="321763" cy="255457"/>
          </a:xfrm>
          <a:custGeom>
            <a:rect b="b" l="l" r="r" t="t"/>
            <a:pathLst>
              <a:path extrusionOk="0" h="10789" w="12757">
                <a:moveTo>
                  <a:pt x="1810" y="3258"/>
                </a:moveTo>
                <a:cubicBezTo>
                  <a:pt x="3141" y="929"/>
                  <a:pt x="6789" y="-626"/>
                  <a:pt x="9301" y="315"/>
                </a:cubicBezTo>
                <a:cubicBezTo>
                  <a:pt x="11969" y="1315"/>
                  <a:pt x="13658" y="5867"/>
                  <a:pt x="12244" y="8341"/>
                </a:cubicBezTo>
                <a:cubicBezTo>
                  <a:pt x="10296" y="11747"/>
                  <a:pt x="2923" y="11406"/>
                  <a:pt x="472" y="8341"/>
                </a:cubicBezTo>
                <a:cubicBezTo>
                  <a:pt x="-874" y="6658"/>
                  <a:pt x="993" y="2455"/>
                  <a:pt x="3148" y="24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Google Shape;82;p17"/>
          <p:cNvSpPr/>
          <p:nvPr/>
        </p:nvSpPr>
        <p:spPr>
          <a:xfrm>
            <a:off x="2798678" y="2735127"/>
            <a:ext cx="373722" cy="180967"/>
          </a:xfrm>
          <a:custGeom>
            <a:rect b="b" l="l" r="r" t="t"/>
            <a:pathLst>
              <a:path extrusionOk="0" h="7643" w="14817">
                <a:moveTo>
                  <a:pt x="0" y="1605"/>
                </a:moveTo>
                <a:cubicBezTo>
                  <a:pt x="4702" y="38"/>
                  <a:pt x="15531" y="-1143"/>
                  <a:pt x="14715" y="3746"/>
                </a:cubicBezTo>
                <a:cubicBezTo>
                  <a:pt x="13975" y="8176"/>
                  <a:pt x="4213" y="8801"/>
                  <a:pt x="1337" y="5351"/>
                </a:cubicBezTo>
                <a:cubicBezTo>
                  <a:pt x="172" y="3954"/>
                  <a:pt x="894" y="1009"/>
                  <a:pt x="240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Google Shape;83;p17"/>
          <p:cNvSpPr/>
          <p:nvPr/>
        </p:nvSpPr>
        <p:spPr>
          <a:xfrm>
            <a:off x="6017413" y="2640781"/>
            <a:ext cx="255504" cy="166382"/>
          </a:xfrm>
          <a:custGeom>
            <a:rect b="b" l="l" r="r" t="t"/>
            <a:pathLst>
              <a:path extrusionOk="0" h="7027" w="10130">
                <a:moveTo>
                  <a:pt x="0" y="507"/>
                </a:moveTo>
                <a:cubicBezTo>
                  <a:pt x="3243" y="-574"/>
                  <a:pt x="11428" y="125"/>
                  <a:pt x="9899" y="3182"/>
                </a:cubicBezTo>
                <a:cubicBezTo>
                  <a:pt x="8535" y="5908"/>
                  <a:pt x="3818" y="8164"/>
                  <a:pt x="1338" y="6393"/>
                </a:cubicBezTo>
                <a:cubicBezTo>
                  <a:pt x="-333" y="5200"/>
                  <a:pt x="-102" y="1380"/>
                  <a:pt x="1605" y="2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Google Shape;84;p17"/>
          <p:cNvSpPr/>
          <p:nvPr/>
        </p:nvSpPr>
        <p:spPr>
          <a:xfrm>
            <a:off x="7640839" y="3193387"/>
            <a:ext cx="197845" cy="169318"/>
          </a:xfrm>
          <a:custGeom>
            <a:rect b="b" l="l" r="r" t="t"/>
            <a:pathLst>
              <a:path extrusionOk="0" h="7151" w="7844">
                <a:moveTo>
                  <a:pt x="1182" y="2049"/>
                </a:moveTo>
                <a:cubicBezTo>
                  <a:pt x="2459" y="772"/>
                  <a:pt x="4552" y="-394"/>
                  <a:pt x="6265" y="177"/>
                </a:cubicBezTo>
                <a:cubicBezTo>
                  <a:pt x="8060" y="775"/>
                  <a:pt x="8249" y="4318"/>
                  <a:pt x="7068" y="5795"/>
                </a:cubicBezTo>
                <a:cubicBezTo>
                  <a:pt x="5675" y="7536"/>
                  <a:pt x="1616" y="7650"/>
                  <a:pt x="379" y="5795"/>
                </a:cubicBezTo>
                <a:cubicBezTo>
                  <a:pt x="-706" y="4168"/>
                  <a:pt x="831" y="444"/>
                  <a:pt x="2787" y="4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7"/>
          <p:cNvSpPr/>
          <p:nvPr/>
        </p:nvSpPr>
        <p:spPr>
          <a:xfrm>
            <a:off x="6419871" y="2399297"/>
            <a:ext cx="238605" cy="198441"/>
          </a:xfrm>
          <a:custGeom>
            <a:rect b="b" l="l" r="r" t="t"/>
            <a:pathLst>
              <a:path extrusionOk="0" h="8381" w="9460">
                <a:moveTo>
                  <a:pt x="631" y="2411"/>
                </a:moveTo>
                <a:cubicBezTo>
                  <a:pt x="2025" y="85"/>
                  <a:pt x="6739" y="-845"/>
                  <a:pt x="8657" y="1073"/>
                </a:cubicBezTo>
                <a:cubicBezTo>
                  <a:pt x="10050" y="2466"/>
                  <a:pt x="9383" y="5445"/>
                  <a:pt x="8122" y="6959"/>
                </a:cubicBezTo>
                <a:cubicBezTo>
                  <a:pt x="6580" y="8810"/>
                  <a:pt x="2749" y="8770"/>
                  <a:pt x="898" y="7227"/>
                </a:cubicBezTo>
                <a:cubicBezTo>
                  <a:pt x="-849" y="5771"/>
                  <a:pt x="344" y="1799"/>
                  <a:pt x="2236" y="5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7"/>
          <p:cNvSpPr txBox="1"/>
          <p:nvPr/>
        </p:nvSpPr>
        <p:spPr>
          <a:xfrm>
            <a:off x="311700" y="4668600"/>
            <a:ext cx="49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Colorado, Illinois, Oklahoma, Rhode Island, West Virginia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97225"/>
            <a:ext cx="85206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 test scores change over time?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534900" y="1145800"/>
            <a:ext cx="22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Avg SAT Scores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2017 - 1126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2018 - 1120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2019 - 1113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An increase of frequency in lower avg SAT scores </a:t>
            </a:r>
            <a:r>
              <a:rPr lang="en" sz="1300"/>
              <a:t>occurred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22" y="878500"/>
            <a:ext cx="5715975" cy="375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775"/>
            <a:ext cx="85206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participation increased for the SAT from 2017 to 2019, total average scores decreased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600" y="1264125"/>
            <a:ext cx="5465502" cy="340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258208" y="2423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the solution for these states?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7"/>
              <a:t>Colorado, Illinois, Oklahoma, Rhode Island, West Virginia</a:t>
            </a:r>
            <a:r>
              <a:rPr lang="en" sz="5977"/>
              <a:t> </a:t>
            </a:r>
            <a:endParaRPr sz="59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77"/>
              <a:t>Lower Participation =</a:t>
            </a:r>
            <a:endParaRPr sz="59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77"/>
              <a:t>Higher Test Scores</a:t>
            </a:r>
            <a:endParaRPr sz="597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improve test scores in schools by…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71575" y="109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Allowing optional SAT test taking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Upcharging the SAT test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Require students with higher GPA’s to take the SAT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