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6"/>
  </p:notesMasterIdLst>
  <p:sldIdLst>
    <p:sldId id="256" r:id="rId2"/>
    <p:sldId id="270" r:id="rId3"/>
    <p:sldId id="271" r:id="rId4"/>
    <p:sldId id="272" r:id="rId5"/>
    <p:sldId id="273" r:id="rId6"/>
    <p:sldId id="346" r:id="rId7"/>
    <p:sldId id="349" r:id="rId8"/>
    <p:sldId id="347" r:id="rId9"/>
    <p:sldId id="348" r:id="rId10"/>
    <p:sldId id="350" r:id="rId11"/>
    <p:sldId id="351" r:id="rId12"/>
    <p:sldId id="352" r:id="rId13"/>
    <p:sldId id="354" r:id="rId14"/>
    <p:sldId id="353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1B77B-4FD7-46B3-9DFF-9D257DC056F3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02620-E707-4A5A-9913-8FA3E01FD1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4927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8FDC-E38F-47F8-88A7-91E2996E102E}" type="datetime1">
              <a:rPr lang="ru-RU" smtClean="0"/>
              <a:pPr/>
              <a:t>23.10.2018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B8BE-9405-4706-BEE1-6563EF3D38E1}" type="datetime1">
              <a:rPr lang="ru-RU" smtClean="0"/>
              <a:pPr/>
              <a:t>23.10.2018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8C53-F85C-4AB7-AA51-0BDA69E24C8C}" type="datetime1">
              <a:rPr lang="ru-RU" smtClean="0"/>
              <a:pPr/>
              <a:t>23.10.2018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FEAD-79A1-419E-B097-B59C2368B85C}" type="datetime1">
              <a:rPr lang="ru-RU" smtClean="0"/>
              <a:pPr/>
              <a:t>23.10.2018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1F1A-2C07-45E2-85E6-16BDA0B8B5F1}" type="datetime1">
              <a:rPr lang="ru-RU" smtClean="0"/>
              <a:pPr/>
              <a:t>23.10.2018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8E03-44A8-46C0-BF83-2E12CB96B795}" type="datetime1">
              <a:rPr lang="ru-RU" smtClean="0"/>
              <a:pPr/>
              <a:t>23.10.2018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09C1-8D56-47A7-A93D-6E89644ABE66}" type="datetime1">
              <a:rPr lang="ru-RU" smtClean="0"/>
              <a:pPr/>
              <a:t>23.10.2018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56D9-F3EC-43FD-A221-164B304DD4E1}" type="datetime1">
              <a:rPr lang="ru-RU" smtClean="0"/>
              <a:pPr/>
              <a:t>23.10.2018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CF2B-0657-4816-90EB-4504E3843D5B}" type="datetime1">
              <a:rPr lang="ru-RU" smtClean="0"/>
              <a:pPr/>
              <a:t>23.10.2018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B1AC-35CE-4F9D-B656-E32C1A8FBEC7}" type="datetime1">
              <a:rPr lang="ru-RU" smtClean="0"/>
              <a:pPr/>
              <a:t>23.10.2018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A2872FB-8D4C-4A3C-9DAB-08B2CAFF9B40}" type="datetime1">
              <a:rPr lang="ru-RU" smtClean="0"/>
              <a:pPr/>
              <a:t>23.10.2018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45E664A-F3AE-4410-941F-6F4979FE249B}" type="datetime1">
              <a:rPr lang="ru-RU" smtClean="0"/>
              <a:pPr/>
              <a:t>23.10.2018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generics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Параметры </a:t>
            </a:r>
            <a:r>
              <a:rPr lang="en-US" dirty="0" smtClean="0"/>
              <a:t>generic </a:t>
            </a:r>
            <a:r>
              <a:rPr lang="ru-RU" dirty="0" smtClean="0"/>
              <a:t>с ограничениями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600" dirty="0" smtClean="0"/>
              <a:t>При объявлении можно наложить ограничения на значение параметра </a:t>
            </a:r>
            <a:r>
              <a:rPr lang="en-US" sz="2600" dirty="0" smtClean="0"/>
              <a:t>generic.</a:t>
            </a:r>
            <a:endParaRPr lang="ru-RU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class </a:t>
            </a:r>
            <a:r>
              <a:rPr lang="en-US" sz="2600" dirty="0" smtClean="0">
                <a:solidFill>
                  <a:srgbClr val="FFC000"/>
                </a:solidFill>
              </a:rPr>
              <a:t>A</a:t>
            </a:r>
            <a:r>
              <a:rPr lang="en-US" sz="2600" dirty="0" smtClean="0"/>
              <a:t> &lt;</a:t>
            </a:r>
            <a:r>
              <a:rPr lang="en-US" sz="2600" dirty="0" smtClean="0">
                <a:solidFill>
                  <a:srgbClr val="00B0F0"/>
                </a:solidFill>
              </a:rPr>
              <a:t>T</a:t>
            </a:r>
            <a:r>
              <a:rPr lang="en-US" sz="2600" dirty="0" smtClean="0"/>
              <a:t> extends </a:t>
            </a:r>
            <a:r>
              <a:rPr lang="en-US" sz="2600" dirty="0" smtClean="0">
                <a:solidFill>
                  <a:srgbClr val="FF0000"/>
                </a:solidFill>
              </a:rPr>
              <a:t>B</a:t>
            </a:r>
            <a:r>
              <a:rPr lang="en-US" sz="2600" dirty="0" smtClean="0"/>
              <a:t> &amp; </a:t>
            </a:r>
            <a:r>
              <a:rPr lang="en-US" sz="2600" dirty="0" smtClean="0">
                <a:solidFill>
                  <a:srgbClr val="92D050"/>
                </a:solidFill>
              </a:rPr>
              <a:t>J1</a:t>
            </a:r>
            <a:r>
              <a:rPr lang="en-US" sz="2600" dirty="0" smtClean="0"/>
              <a:t> &amp; </a:t>
            </a:r>
            <a:r>
              <a:rPr lang="en-US" sz="2600" dirty="0" smtClean="0">
                <a:solidFill>
                  <a:srgbClr val="92D050"/>
                </a:solidFill>
              </a:rPr>
              <a:t>J2</a:t>
            </a:r>
            <a:r>
              <a:rPr lang="en-US" sz="2600" dirty="0" smtClean="0"/>
              <a:t>&gt; {…}</a:t>
            </a:r>
          </a:p>
          <a:p>
            <a:pPr marL="0" indent="0">
              <a:buNone/>
            </a:pPr>
            <a:endParaRPr lang="ru-RU" sz="2600" dirty="0" smtClean="0"/>
          </a:p>
          <a:p>
            <a:pPr marL="0" indent="0">
              <a:buNone/>
            </a:pPr>
            <a:r>
              <a:rPr lang="en-US" sz="2600" dirty="0" smtClean="0">
                <a:solidFill>
                  <a:srgbClr val="92D050"/>
                </a:solidFill>
              </a:rPr>
              <a:t>J1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rgbClr val="92D050"/>
                </a:solidFill>
              </a:rPr>
              <a:t>J2 </a:t>
            </a:r>
            <a:r>
              <a:rPr lang="en-US" sz="2600" dirty="0" smtClean="0"/>
              <a:t>- </a:t>
            </a:r>
            <a:r>
              <a:rPr lang="ru-RU" sz="2600" dirty="0" smtClean="0"/>
              <a:t>интерфейсы</a:t>
            </a:r>
            <a:endParaRPr lang="en-US" sz="2600" dirty="0"/>
          </a:p>
          <a:p>
            <a:pPr marL="0" indent="0">
              <a:buNone/>
            </a:pPr>
            <a:r>
              <a:rPr lang="ru-RU" sz="2600" dirty="0" smtClean="0"/>
              <a:t>При использовании класса </a:t>
            </a:r>
            <a:r>
              <a:rPr lang="en-US" sz="2600" dirty="0" smtClean="0">
                <a:solidFill>
                  <a:srgbClr val="FFC000"/>
                </a:solidFill>
              </a:rPr>
              <a:t>A</a:t>
            </a:r>
            <a:endParaRPr lang="ru-RU" sz="2600" dirty="0" smtClean="0">
              <a:solidFill>
                <a:srgbClr val="FFC000"/>
              </a:solidFill>
            </a:endParaRPr>
          </a:p>
          <a:p>
            <a:pPr marL="457200" indent="-457200"/>
            <a:r>
              <a:rPr lang="ru-RU" sz="2600" dirty="0" smtClean="0"/>
              <a:t>если </a:t>
            </a:r>
            <a:r>
              <a:rPr lang="en-US" sz="2600" dirty="0" smtClean="0">
                <a:solidFill>
                  <a:srgbClr val="FF0000"/>
                </a:solidFill>
              </a:rPr>
              <a:t>B</a:t>
            </a:r>
            <a:r>
              <a:rPr lang="en-US" sz="2600" dirty="0" smtClean="0"/>
              <a:t> </a:t>
            </a:r>
            <a:r>
              <a:rPr lang="ru-RU" sz="2600" dirty="0" smtClean="0"/>
              <a:t>– </a:t>
            </a:r>
            <a:r>
              <a:rPr lang="ru-RU" sz="2600" dirty="0" smtClean="0">
                <a:solidFill>
                  <a:srgbClr val="92D050"/>
                </a:solidFill>
              </a:rPr>
              <a:t>интерфейс</a:t>
            </a:r>
          </a:p>
          <a:p>
            <a:pPr marL="457200" lvl="1" indent="-100013"/>
            <a:r>
              <a:rPr lang="ru-RU" sz="2200" dirty="0" smtClean="0">
                <a:solidFill>
                  <a:srgbClr val="00B0F0"/>
                </a:solidFill>
              </a:rPr>
              <a:t> </a:t>
            </a:r>
            <a:r>
              <a:rPr lang="en-US" sz="2200" dirty="0" smtClean="0">
                <a:solidFill>
                  <a:srgbClr val="00B0F0"/>
                </a:solidFill>
              </a:rPr>
              <a:t>T</a:t>
            </a:r>
            <a:r>
              <a:rPr lang="en-US" sz="2200" dirty="0" smtClean="0"/>
              <a:t> </a:t>
            </a:r>
            <a:r>
              <a:rPr lang="ru-RU" sz="2200" dirty="0" smtClean="0"/>
              <a:t>– интерфейс, обязан наследовать </a:t>
            </a:r>
            <a:r>
              <a:rPr lang="en-US" sz="2200" dirty="0" smtClean="0">
                <a:solidFill>
                  <a:srgbClr val="92D050"/>
                </a:solidFill>
              </a:rPr>
              <a:t>B</a:t>
            </a:r>
            <a:r>
              <a:rPr lang="en-US" sz="2200" dirty="0" smtClean="0"/>
              <a:t>, </a:t>
            </a:r>
            <a:r>
              <a:rPr lang="en-US" sz="2200" dirty="0" smtClean="0">
                <a:solidFill>
                  <a:srgbClr val="92D050"/>
                </a:solidFill>
              </a:rPr>
              <a:t>J1</a:t>
            </a:r>
            <a:r>
              <a:rPr lang="en-US" sz="2200" dirty="0" smtClean="0"/>
              <a:t>, </a:t>
            </a:r>
            <a:r>
              <a:rPr lang="en-US" sz="2200" dirty="0" smtClean="0">
                <a:solidFill>
                  <a:srgbClr val="92D050"/>
                </a:solidFill>
              </a:rPr>
              <a:t>J2</a:t>
            </a:r>
            <a:r>
              <a:rPr lang="en-US" sz="2200" dirty="0" smtClean="0"/>
              <a:t>,</a:t>
            </a:r>
            <a:endParaRPr lang="ru-RU" sz="2200" dirty="0" smtClean="0"/>
          </a:p>
          <a:p>
            <a:pPr marL="457200" indent="-457200"/>
            <a:r>
              <a:rPr lang="ru-RU" sz="2600" dirty="0" smtClean="0"/>
              <a:t>если </a:t>
            </a:r>
            <a:r>
              <a:rPr lang="en-US" sz="2600" dirty="0">
                <a:solidFill>
                  <a:srgbClr val="FF0000"/>
                </a:solidFill>
              </a:rPr>
              <a:t>B</a:t>
            </a:r>
            <a:r>
              <a:rPr lang="en-US" sz="2600" dirty="0"/>
              <a:t> </a:t>
            </a:r>
            <a:r>
              <a:rPr lang="ru-RU" sz="2600" dirty="0"/>
              <a:t>– </a:t>
            </a:r>
            <a:r>
              <a:rPr lang="ru-RU" sz="2600" dirty="0" smtClean="0">
                <a:solidFill>
                  <a:srgbClr val="FFFF00"/>
                </a:solidFill>
              </a:rPr>
              <a:t>класс</a:t>
            </a:r>
            <a:endParaRPr lang="ru-RU" sz="2600" dirty="0">
              <a:solidFill>
                <a:srgbClr val="FFFF00"/>
              </a:solidFill>
            </a:endParaRPr>
          </a:p>
          <a:p>
            <a:pPr marL="457200" lvl="1" indent="-100013"/>
            <a:r>
              <a:rPr lang="ru-RU" sz="2200" dirty="0" smtClean="0">
                <a:solidFill>
                  <a:srgbClr val="00B0F0"/>
                </a:solidFill>
              </a:rPr>
              <a:t> </a:t>
            </a:r>
            <a:r>
              <a:rPr lang="en-US" sz="2200" dirty="0" smtClean="0">
                <a:solidFill>
                  <a:srgbClr val="00B0F0"/>
                </a:solidFill>
              </a:rPr>
              <a:t>T</a:t>
            </a:r>
            <a:r>
              <a:rPr lang="en-US" sz="2200" dirty="0" smtClean="0"/>
              <a:t> </a:t>
            </a:r>
            <a:r>
              <a:rPr lang="ru-RU" sz="2200" dirty="0" smtClean="0"/>
              <a:t>– класс, обязан наследовать </a:t>
            </a:r>
            <a:r>
              <a:rPr lang="en-US" sz="2200" dirty="0" smtClean="0">
                <a:solidFill>
                  <a:srgbClr val="FFFF00"/>
                </a:solidFill>
              </a:rPr>
              <a:t>B</a:t>
            </a:r>
            <a:r>
              <a:rPr lang="en-US" sz="2200" dirty="0" smtClean="0"/>
              <a:t>,</a:t>
            </a:r>
            <a:r>
              <a:rPr lang="ru-RU" sz="2200" dirty="0" smtClean="0"/>
              <a:t> реализовывать</a:t>
            </a:r>
            <a:r>
              <a:rPr lang="en-US" sz="2200" dirty="0" smtClean="0"/>
              <a:t> </a:t>
            </a:r>
            <a:r>
              <a:rPr lang="en-US" sz="2200" dirty="0">
                <a:solidFill>
                  <a:srgbClr val="92D050"/>
                </a:solidFill>
              </a:rPr>
              <a:t>J1</a:t>
            </a:r>
            <a:r>
              <a:rPr lang="en-US" sz="2200" dirty="0"/>
              <a:t>, </a:t>
            </a:r>
            <a:r>
              <a:rPr lang="en-US" sz="2200" dirty="0" smtClean="0">
                <a:solidFill>
                  <a:srgbClr val="92D050"/>
                </a:solidFill>
              </a:rPr>
              <a:t>J2</a:t>
            </a:r>
            <a:endParaRPr lang="ru-RU" sz="2200" dirty="0">
              <a:solidFill>
                <a:srgbClr val="92D050"/>
              </a:solidFill>
            </a:endParaRPr>
          </a:p>
          <a:p>
            <a:pPr marL="758952" lvl="1" indent="-457200"/>
            <a:endParaRPr lang="ru-RU" sz="2200" dirty="0" smtClean="0">
              <a:solidFill>
                <a:srgbClr val="92D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3525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Ограничения использования параметра </a:t>
            </a:r>
            <a:r>
              <a:rPr lang="en-US" dirty="0" smtClean="0"/>
              <a:t>generics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ru-RU" dirty="0" smtClean="0"/>
              <a:t>Внутри </a:t>
            </a:r>
            <a:r>
              <a:rPr lang="en-US" dirty="0" smtClean="0"/>
              <a:t>generic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нельзя</a:t>
            </a:r>
            <a:r>
              <a:rPr lang="ru-RU" dirty="0"/>
              <a:t>:</a:t>
            </a:r>
          </a:p>
          <a:p>
            <a:pPr marL="2462022" lvl="8" indent="-514350">
              <a:buFont typeface="+mj-lt"/>
              <a:buAutoNum type="arabicParenR"/>
            </a:pPr>
            <a:endParaRPr lang="en-US" sz="1300" dirty="0" smtClean="0"/>
          </a:p>
          <a:p>
            <a:pPr marL="550926" indent="-514350">
              <a:buFont typeface="+mj-lt"/>
              <a:buAutoNum type="arabicParenR"/>
            </a:pPr>
            <a:r>
              <a:rPr lang="ru-RU" sz="2700" dirty="0" smtClean="0"/>
              <a:t>создать </a:t>
            </a:r>
            <a:r>
              <a:rPr lang="ru-RU" sz="2700" dirty="0"/>
              <a:t>объект этого </a:t>
            </a:r>
            <a:r>
              <a:rPr lang="ru-RU" sz="2700" dirty="0" smtClean="0"/>
              <a:t>типа</a:t>
            </a:r>
            <a:endParaRPr lang="en-US" sz="2700" dirty="0" smtClean="0"/>
          </a:p>
          <a:p>
            <a:pPr marL="2462022" lvl="8" indent="-514350">
              <a:buFont typeface="+mj-lt"/>
              <a:buAutoNum type="arabicParenR"/>
            </a:pPr>
            <a:endParaRPr lang="ru-RU" sz="1300" dirty="0"/>
          </a:p>
          <a:p>
            <a:pPr marL="550926" indent="-514350">
              <a:buFont typeface="+mj-lt"/>
              <a:buAutoNum type="arabicParenR"/>
            </a:pPr>
            <a:r>
              <a:rPr lang="ru-RU" sz="2700" dirty="0"/>
              <a:t>создать массив такого </a:t>
            </a:r>
            <a:r>
              <a:rPr lang="ru-RU" sz="2700" dirty="0" smtClean="0"/>
              <a:t>типа</a:t>
            </a:r>
            <a:endParaRPr lang="en-US" sz="2700" dirty="0" smtClean="0"/>
          </a:p>
          <a:p>
            <a:pPr marL="2462022" lvl="8" indent="-514350">
              <a:buFont typeface="+mj-lt"/>
              <a:buAutoNum type="arabicParenR"/>
            </a:pPr>
            <a:endParaRPr lang="ru-RU" sz="1300" dirty="0"/>
          </a:p>
          <a:p>
            <a:pPr marL="550926" indent="-514350">
              <a:buFont typeface="+mj-lt"/>
              <a:buAutoNum type="arabicParenR"/>
            </a:pPr>
            <a:r>
              <a:rPr lang="ru-RU" sz="2700" dirty="0"/>
              <a:t>использовать </a:t>
            </a:r>
            <a:r>
              <a:rPr lang="ru-RU" sz="2700" dirty="0" smtClean="0"/>
              <a:t>в секции </a:t>
            </a:r>
            <a:r>
              <a:rPr lang="en-US" sz="2700" dirty="0" smtClean="0"/>
              <a:t>catch</a:t>
            </a:r>
          </a:p>
          <a:p>
            <a:pPr marL="2462022" lvl="8" indent="-514350">
              <a:buFont typeface="+mj-lt"/>
              <a:buAutoNum type="arabicParenR"/>
            </a:pPr>
            <a:endParaRPr lang="en-US" sz="1300" dirty="0"/>
          </a:p>
          <a:p>
            <a:pPr marL="550926" indent="-514350">
              <a:buFont typeface="+mj-lt"/>
              <a:buAutoNum type="arabicParenR"/>
            </a:pPr>
            <a:r>
              <a:rPr lang="ru-RU" sz="2700" dirty="0"/>
              <a:t>использовать в статическом </a:t>
            </a:r>
            <a:r>
              <a:rPr lang="ru-RU" sz="2700" dirty="0" smtClean="0"/>
              <a:t>контексте</a:t>
            </a:r>
            <a:endParaRPr lang="en-US" sz="2700" dirty="0" smtClean="0"/>
          </a:p>
          <a:p>
            <a:pPr marL="2462022" lvl="8" indent="-514350">
              <a:buFont typeface="+mj-lt"/>
              <a:buAutoNum type="arabicParenR"/>
            </a:pPr>
            <a:endParaRPr lang="ru-RU" sz="1300" dirty="0"/>
          </a:p>
          <a:p>
            <a:pPr marL="550926" indent="-514350">
              <a:buFont typeface="+mj-lt"/>
              <a:buAutoNum type="arabicParenR"/>
            </a:pPr>
            <a:r>
              <a:rPr lang="ru-RU" sz="2700" dirty="0"/>
              <a:t>использовать в </a:t>
            </a:r>
            <a:r>
              <a:rPr lang="en-US" sz="2700" dirty="0" err="1" smtClean="0"/>
              <a:t>instanceof</a:t>
            </a:r>
            <a:r>
              <a:rPr lang="en-US" sz="2700" dirty="0" smtClean="0"/>
              <a:t> </a:t>
            </a:r>
            <a:r>
              <a:rPr lang="ru-RU" sz="2700" dirty="0" smtClean="0"/>
              <a:t>(справа)</a:t>
            </a:r>
            <a:endParaRPr lang="en-US" sz="2700" dirty="0" smtClean="0"/>
          </a:p>
          <a:p>
            <a:pPr marL="2462022" lvl="8" indent="-514350">
              <a:buFont typeface="+mj-lt"/>
              <a:buAutoNum type="arabicParenR"/>
            </a:pPr>
            <a:endParaRPr lang="en-US" sz="1300" dirty="0"/>
          </a:p>
          <a:p>
            <a:pPr marL="550926" indent="-514350">
              <a:buFont typeface="+mj-lt"/>
              <a:buAutoNum type="arabicParenR"/>
            </a:pPr>
            <a:r>
              <a:rPr lang="ru-RU" sz="2700" dirty="0" smtClean="0"/>
              <a:t>наследовать</a:t>
            </a:r>
          </a:p>
          <a:p>
            <a:pPr marL="36576" indent="0">
              <a:buNone/>
            </a:pPr>
            <a:endParaRPr lang="ru-RU" sz="2700" dirty="0" smtClean="0">
              <a:solidFill>
                <a:srgbClr val="92D050"/>
              </a:solidFill>
            </a:endParaRPr>
          </a:p>
          <a:p>
            <a:pPr marL="36576" indent="0">
              <a:buNone/>
            </a:pPr>
            <a:r>
              <a:rPr lang="ru-RU" sz="2700" dirty="0" smtClean="0"/>
              <a:t>Замечание: информация о конкретном значении параметра во время выполнения </a:t>
            </a:r>
            <a:r>
              <a:rPr lang="ru-RU" sz="2700" b="1" u="sng" dirty="0" smtClean="0">
                <a:solidFill>
                  <a:srgbClr val="FF0000"/>
                </a:solidFill>
              </a:rPr>
              <a:t>не доступна</a:t>
            </a:r>
            <a:r>
              <a:rPr lang="ru-RU" sz="270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1135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Преобразования типов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endParaRPr lang="ru-RU" sz="2700" dirty="0"/>
          </a:p>
          <a:p>
            <a:r>
              <a:rPr lang="en-US" sz="2600" dirty="0">
                <a:solidFill>
                  <a:srgbClr val="FFC000"/>
                </a:solidFill>
              </a:rPr>
              <a:t>raw type </a:t>
            </a:r>
            <a:r>
              <a:rPr lang="en-US" sz="2600" dirty="0">
                <a:solidFill>
                  <a:srgbClr val="FF0000"/>
                </a:solidFill>
                <a:sym typeface="Wingdings" pitchFamily="2" charset="2"/>
              </a:rPr>
              <a:t>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>
                <a:solidFill>
                  <a:srgbClr val="00B0F0"/>
                </a:solidFill>
                <a:sym typeface="Wingdings" pitchFamily="2" charset="2"/>
              </a:rPr>
              <a:t>parameterized </a:t>
            </a:r>
            <a:r>
              <a:rPr lang="en-US" sz="2600" dirty="0" smtClean="0">
                <a:solidFill>
                  <a:srgbClr val="00B0F0"/>
                </a:solidFill>
                <a:sym typeface="Wingdings" pitchFamily="2" charset="2"/>
              </a:rPr>
              <a:t>types</a:t>
            </a:r>
            <a:endParaRPr lang="ru-RU" sz="2600" dirty="0" smtClean="0">
              <a:solidFill>
                <a:srgbClr val="00B0F0"/>
              </a:solidFill>
              <a:sym typeface="Wingdings" pitchFamily="2" charset="2"/>
            </a:endParaRPr>
          </a:p>
          <a:p>
            <a:pPr marL="36576" indent="0">
              <a:buNone/>
            </a:pPr>
            <a:endParaRPr lang="en-US" sz="2600" dirty="0"/>
          </a:p>
          <a:p>
            <a:r>
              <a:rPr lang="en-US" sz="2600" dirty="0">
                <a:solidFill>
                  <a:srgbClr val="00B0F0"/>
                </a:solidFill>
                <a:sym typeface="Wingdings" pitchFamily="2" charset="2"/>
              </a:rPr>
              <a:t>parameterized types </a:t>
            </a:r>
            <a:r>
              <a:rPr lang="en-US" sz="2600" dirty="0">
                <a:solidFill>
                  <a:srgbClr val="FF0000"/>
                </a:solidFill>
                <a:sym typeface="Wingdings" pitchFamily="2" charset="2"/>
              </a:rPr>
              <a:t>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>
                <a:solidFill>
                  <a:srgbClr val="00B0F0"/>
                </a:solidFill>
                <a:sym typeface="Wingdings" pitchFamily="2" charset="2"/>
              </a:rPr>
              <a:t>parameterized types</a:t>
            </a:r>
            <a:endParaRPr lang="ru-RU" sz="2600" dirty="0">
              <a:solidFill>
                <a:srgbClr val="00B0F0"/>
              </a:solidFill>
            </a:endParaRPr>
          </a:p>
          <a:p>
            <a:pPr marL="36576" indent="0">
              <a:buNone/>
            </a:pPr>
            <a:endParaRPr lang="ru-RU" sz="27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681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Преобразования типов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Начиная </a:t>
            </a:r>
            <a:r>
              <a:rPr lang="ru-RU" sz="2800" dirty="0"/>
              <a:t>с 7й версии </a:t>
            </a:r>
            <a:r>
              <a:rPr lang="en-US" sz="2800" dirty="0"/>
              <a:t>JSE </a:t>
            </a:r>
            <a:r>
              <a:rPr lang="ru-RU" sz="2800" dirty="0" smtClean="0"/>
              <a:t>язык включает т.н. </a:t>
            </a:r>
            <a:r>
              <a:rPr lang="en-US" sz="2800" dirty="0" err="1" smtClean="0"/>
              <a:t>daemond</a:t>
            </a:r>
            <a:r>
              <a:rPr lang="en-US" sz="2800" dirty="0" smtClean="0"/>
              <a:t> </a:t>
            </a:r>
            <a:r>
              <a:rPr lang="ru-RU" sz="2800" dirty="0" smtClean="0"/>
              <a:t>оператор: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</a:rPr>
              <a:t>A</a:t>
            </a:r>
            <a:r>
              <a:rPr lang="en-US" sz="2800" dirty="0"/>
              <a:t>&lt;</a:t>
            </a:r>
            <a:r>
              <a:rPr lang="en-US" sz="2800" dirty="0">
                <a:solidFill>
                  <a:srgbClr val="92D050"/>
                </a:solidFill>
              </a:rPr>
              <a:t>String</a:t>
            </a:r>
            <a:r>
              <a:rPr lang="en-US" sz="2800" dirty="0"/>
              <a:t>&gt; a = new </a:t>
            </a:r>
            <a:r>
              <a:rPr lang="en-US" sz="2800" dirty="0">
                <a:solidFill>
                  <a:srgbClr val="FFC000"/>
                </a:solidFill>
              </a:rPr>
              <a:t>A</a:t>
            </a:r>
            <a:r>
              <a:rPr lang="en-US" sz="2800" dirty="0" smtClean="0">
                <a:solidFill>
                  <a:srgbClr val="FF0000"/>
                </a:solidFill>
              </a:rPr>
              <a:t>&lt;&gt;</a:t>
            </a:r>
            <a:r>
              <a:rPr lang="en-US" sz="2800" dirty="0" smtClean="0"/>
              <a:t>();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Компилятор автоматически подставит подходящее (исходя из контекста) значение параметра </a:t>
            </a:r>
            <a:r>
              <a:rPr lang="en-US" sz="2800" dirty="0" smtClean="0"/>
              <a:t>generic</a:t>
            </a:r>
            <a:r>
              <a:rPr lang="ru-RU" sz="2800" dirty="0"/>
              <a:t>.</a:t>
            </a:r>
            <a:endParaRPr lang="en-US" sz="2800" dirty="0"/>
          </a:p>
          <a:p>
            <a:pPr marL="36576" indent="0">
              <a:buNone/>
            </a:pP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14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Массивы параметризованных </a:t>
            </a:r>
            <a:r>
              <a:rPr lang="en-US" dirty="0" smtClean="0"/>
              <a:t>generic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ru-RU" sz="2700" dirty="0" smtClean="0"/>
              <a:t>Объявить переменную типа массив параметризованных типов можно</a:t>
            </a:r>
            <a:r>
              <a:rPr lang="en-US" sz="2700" dirty="0"/>
              <a:t>:</a:t>
            </a:r>
            <a:endParaRPr lang="ru-RU" sz="2700" dirty="0" smtClean="0"/>
          </a:p>
          <a:p>
            <a:pPr marL="36576" indent="0">
              <a:buNone/>
            </a:pPr>
            <a:endParaRPr lang="en-US" sz="2700" dirty="0" smtClean="0"/>
          </a:p>
          <a:p>
            <a:pPr marL="36576" indent="0">
              <a:buNone/>
            </a:pPr>
            <a:r>
              <a:rPr lang="en-US" sz="2700" dirty="0" smtClean="0">
                <a:solidFill>
                  <a:srgbClr val="FFC000"/>
                </a:solidFill>
              </a:rPr>
              <a:t>List</a:t>
            </a:r>
            <a:r>
              <a:rPr lang="en-US" sz="2700" dirty="0" smtClean="0"/>
              <a:t>&lt;</a:t>
            </a:r>
            <a:r>
              <a:rPr lang="en-US" sz="2700" dirty="0" smtClean="0">
                <a:solidFill>
                  <a:srgbClr val="92D050"/>
                </a:solidFill>
              </a:rPr>
              <a:t>String</a:t>
            </a:r>
            <a:r>
              <a:rPr lang="en-US" sz="2700" dirty="0" smtClean="0"/>
              <a:t>&gt;[] </a:t>
            </a:r>
            <a:r>
              <a:rPr lang="en-US" sz="2700" dirty="0" err="1" smtClean="0">
                <a:solidFill>
                  <a:srgbClr val="FFC000"/>
                </a:solidFill>
              </a:rPr>
              <a:t>ar</a:t>
            </a:r>
            <a:r>
              <a:rPr lang="ru-RU" sz="2700" dirty="0" smtClean="0"/>
              <a:t>;</a:t>
            </a:r>
          </a:p>
          <a:p>
            <a:pPr marL="36576" indent="0">
              <a:buNone/>
            </a:pPr>
            <a:endParaRPr lang="ru-RU" sz="2700" dirty="0"/>
          </a:p>
          <a:p>
            <a:pPr marL="36576" indent="0">
              <a:buNone/>
            </a:pPr>
            <a:r>
              <a:rPr lang="ru-RU" sz="2700" dirty="0" smtClean="0"/>
              <a:t>Создать массив нельзя:</a:t>
            </a:r>
          </a:p>
          <a:p>
            <a:pPr marL="36576" indent="0">
              <a:buNone/>
            </a:pPr>
            <a:endParaRPr lang="ru-RU" sz="2700" dirty="0"/>
          </a:p>
          <a:p>
            <a:pPr marL="36576" indent="0">
              <a:buNone/>
            </a:pPr>
            <a:r>
              <a:rPr lang="en-US" sz="2700" dirty="0" err="1" smtClean="0">
                <a:solidFill>
                  <a:srgbClr val="FFC000"/>
                </a:solidFill>
              </a:rPr>
              <a:t>ar</a:t>
            </a:r>
            <a:r>
              <a:rPr lang="en-US" sz="2700" dirty="0" smtClean="0"/>
              <a:t> = new </a:t>
            </a:r>
            <a:r>
              <a:rPr lang="en-US" sz="2700" dirty="0" err="1" smtClean="0">
                <a:solidFill>
                  <a:srgbClr val="FFC000"/>
                </a:solidFill>
              </a:rPr>
              <a:t>ArrayList</a:t>
            </a:r>
            <a:r>
              <a:rPr lang="en-US" sz="2700" dirty="0" smtClean="0"/>
              <a:t>&lt;</a:t>
            </a:r>
            <a:r>
              <a:rPr lang="en-US" sz="2700" dirty="0" smtClean="0">
                <a:solidFill>
                  <a:srgbClr val="92D050"/>
                </a:solidFill>
              </a:rPr>
              <a:t>String</a:t>
            </a:r>
            <a:r>
              <a:rPr lang="en-US" sz="2700" dirty="0" smtClean="0"/>
              <a:t>&gt;[]; </a:t>
            </a:r>
            <a:r>
              <a:rPr lang="en-US" sz="2700" dirty="0" smtClean="0">
                <a:solidFill>
                  <a:srgbClr val="FF0000"/>
                </a:solidFill>
              </a:rPr>
              <a:t>// compile time error!</a:t>
            </a:r>
            <a:endParaRPr lang="ru-RU" sz="2700" dirty="0" smtClean="0">
              <a:solidFill>
                <a:srgbClr val="FF0000"/>
              </a:solidFill>
            </a:endParaRPr>
          </a:p>
          <a:p>
            <a:pPr marL="36576" indent="0">
              <a:buNone/>
            </a:pPr>
            <a:endParaRPr lang="ru-RU" sz="2700" dirty="0"/>
          </a:p>
          <a:p>
            <a:pPr marL="36576" indent="0">
              <a:buNone/>
            </a:pPr>
            <a:r>
              <a:rPr lang="ru-RU" sz="2700" i="1" dirty="0" smtClean="0"/>
              <a:t>Исключение</a:t>
            </a:r>
            <a:r>
              <a:rPr lang="en-US" sz="2700" i="1" dirty="0" smtClean="0"/>
              <a:t> </a:t>
            </a:r>
            <a:r>
              <a:rPr lang="en-US" sz="2700" dirty="0" smtClean="0"/>
              <a:t>(</a:t>
            </a:r>
            <a:r>
              <a:rPr lang="ru-RU" sz="2700" i="1" dirty="0" smtClean="0">
                <a:solidFill>
                  <a:srgbClr val="00B0F0"/>
                </a:solidFill>
              </a:rPr>
              <a:t>допустимо только для параметризованного </a:t>
            </a:r>
            <a:r>
              <a:rPr lang="en-US" sz="2700" i="1" u="sng" dirty="0" smtClean="0">
                <a:solidFill>
                  <a:srgbClr val="00B0F0"/>
                </a:solidFill>
              </a:rPr>
              <a:t>wildcard </a:t>
            </a:r>
            <a:r>
              <a:rPr lang="ru-RU" sz="2700" i="1" u="sng" dirty="0" smtClean="0">
                <a:solidFill>
                  <a:srgbClr val="00B0F0"/>
                </a:solidFill>
              </a:rPr>
              <a:t>без ограничений</a:t>
            </a:r>
            <a:r>
              <a:rPr lang="ru-RU" sz="2700" dirty="0" smtClean="0"/>
              <a:t>):</a:t>
            </a:r>
          </a:p>
          <a:p>
            <a:pPr marL="36576" indent="0">
              <a:buNone/>
            </a:pPr>
            <a:endParaRPr lang="ru-RU" sz="2700" dirty="0" smtClean="0"/>
          </a:p>
          <a:p>
            <a:pPr marL="36576" indent="0">
              <a:buNone/>
            </a:pPr>
            <a:r>
              <a:rPr lang="en-US" sz="2800" dirty="0"/>
              <a:t>List&lt;</a:t>
            </a:r>
            <a:r>
              <a:rPr lang="en-US" sz="2800" dirty="0">
                <a:solidFill>
                  <a:srgbClr val="92D050"/>
                </a:solidFill>
              </a:rPr>
              <a:t>?</a:t>
            </a:r>
            <a:r>
              <a:rPr lang="en-US" sz="2800" dirty="0"/>
              <a:t>&gt;[] x = new </a:t>
            </a:r>
            <a:r>
              <a:rPr lang="en-US" sz="2800" dirty="0" err="1"/>
              <a:t>ArrayList</a:t>
            </a:r>
            <a:r>
              <a:rPr lang="en-US" sz="2800" dirty="0"/>
              <a:t>&lt;</a:t>
            </a:r>
            <a:r>
              <a:rPr lang="en-US" sz="2800" dirty="0">
                <a:solidFill>
                  <a:srgbClr val="92D050"/>
                </a:solidFill>
              </a:rPr>
              <a:t>?</a:t>
            </a:r>
            <a:r>
              <a:rPr lang="en-US" sz="2800" dirty="0"/>
              <a:t>&gt;[3</a:t>
            </a:r>
            <a:r>
              <a:rPr lang="en-US" sz="2800" dirty="0" smtClean="0"/>
              <a:t>];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rgbClr val="FFFF00"/>
                </a:solidFill>
              </a:rPr>
              <a:t>// </a:t>
            </a:r>
            <a:r>
              <a:rPr lang="en-US" sz="2800" dirty="0" smtClean="0">
                <a:solidFill>
                  <a:srgbClr val="FFFF00"/>
                </a:solidFill>
              </a:rPr>
              <a:t>all ok</a:t>
            </a:r>
            <a:endParaRPr lang="ru-RU" sz="2700" dirty="0">
              <a:solidFill>
                <a:srgbClr val="FFFF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3619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Generics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Обобщенные</a:t>
            </a:r>
            <a:r>
              <a:rPr lang="en-US" dirty="0" smtClean="0"/>
              <a:t>:</a:t>
            </a:r>
            <a:endParaRPr lang="ru-RU" dirty="0" smtClean="0"/>
          </a:p>
          <a:p>
            <a:pPr marL="457200" indent="-457200"/>
            <a:r>
              <a:rPr lang="ru-RU" dirty="0" smtClean="0">
                <a:solidFill>
                  <a:srgbClr val="FFC000"/>
                </a:solidFill>
              </a:rPr>
              <a:t>типы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F0"/>
                </a:solidFill>
              </a:rPr>
              <a:t>generic types</a:t>
            </a:r>
            <a:r>
              <a:rPr lang="en-US" dirty="0" smtClean="0"/>
              <a:t>)</a:t>
            </a:r>
            <a:endParaRPr lang="ru-RU" dirty="0" smtClean="0"/>
          </a:p>
          <a:p>
            <a:pPr marL="758952" lvl="1" indent="-457200"/>
            <a:r>
              <a:rPr lang="ru-RU" dirty="0" smtClean="0">
                <a:solidFill>
                  <a:srgbClr val="FFC000"/>
                </a:solidFill>
              </a:rPr>
              <a:t>классы</a:t>
            </a:r>
            <a:r>
              <a:rPr lang="ru-RU" dirty="0" smtClean="0"/>
              <a:t> (</a:t>
            </a:r>
            <a:r>
              <a:rPr lang="ru-RU" dirty="0" smtClean="0">
                <a:solidFill>
                  <a:srgbClr val="FF0000"/>
                </a:solidFill>
              </a:rPr>
              <a:t>без </a:t>
            </a:r>
            <a:r>
              <a:rPr lang="en-US" dirty="0" err="1" smtClean="0">
                <a:solidFill>
                  <a:srgbClr val="FF0000"/>
                </a:solidFill>
              </a:rPr>
              <a:t>enum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ru-RU" dirty="0" smtClean="0">
                <a:solidFill>
                  <a:srgbClr val="FF0000"/>
                </a:solidFill>
              </a:rPr>
              <a:t>исключений, анонимных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smtClean="0"/>
              <a:t>)</a:t>
            </a:r>
            <a:endParaRPr lang="ru-RU" dirty="0" smtClean="0"/>
          </a:p>
          <a:p>
            <a:pPr marL="758952" lvl="1" indent="-457200"/>
            <a:r>
              <a:rPr lang="ru-RU" dirty="0" smtClean="0">
                <a:solidFill>
                  <a:srgbClr val="FFC000"/>
                </a:solidFill>
              </a:rPr>
              <a:t>интерфейсы</a:t>
            </a:r>
            <a:r>
              <a:rPr lang="ru-RU" dirty="0" smtClean="0"/>
              <a:t> (</a:t>
            </a:r>
            <a:r>
              <a:rPr lang="ru-RU" dirty="0" smtClean="0">
                <a:solidFill>
                  <a:srgbClr val="FF0000"/>
                </a:solidFill>
              </a:rPr>
              <a:t>без аннотаций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ru-RU" dirty="0" smtClean="0"/>
              <a:t>)</a:t>
            </a:r>
          </a:p>
          <a:p>
            <a:pPr marL="457200" indent="-457200"/>
            <a:r>
              <a:rPr lang="ru-RU" dirty="0" smtClean="0">
                <a:solidFill>
                  <a:srgbClr val="FFC000"/>
                </a:solidFill>
              </a:rPr>
              <a:t>методы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B0F0"/>
                </a:solidFill>
              </a:rPr>
              <a:t>generic methods</a:t>
            </a:r>
            <a:r>
              <a:rPr lang="en-US" dirty="0" smtClean="0"/>
              <a:t>)</a:t>
            </a:r>
            <a:endParaRPr lang="ru-RU" dirty="0" smtClean="0"/>
          </a:p>
          <a:p>
            <a:pPr marL="457200" indent="-457200"/>
            <a:r>
              <a:rPr lang="ru-RU" dirty="0" smtClean="0">
                <a:solidFill>
                  <a:srgbClr val="FFC000"/>
                </a:solidFill>
              </a:rPr>
              <a:t>конструкторы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F0"/>
                </a:solidFill>
              </a:rPr>
              <a:t>generic constructors</a:t>
            </a:r>
            <a:r>
              <a:rPr lang="en-US" dirty="0" smtClean="0"/>
              <a:t>)</a:t>
            </a:r>
            <a:endParaRPr lang="ru-RU" dirty="0" smtClean="0"/>
          </a:p>
          <a:p>
            <a:pPr marL="457200" indent="-457200"/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 </a:t>
            </a:r>
            <a:r>
              <a:rPr lang="en-US" dirty="0" smtClean="0"/>
              <a:t>generics – </a:t>
            </a:r>
            <a:r>
              <a:rPr lang="en-US" dirty="0" smtClean="0">
                <a:solidFill>
                  <a:srgbClr val="92D050"/>
                </a:solidFill>
              </a:rPr>
              <a:t>Collection framework</a:t>
            </a:r>
            <a:r>
              <a:rPr lang="en-US" dirty="0" smtClean="0"/>
              <a:t> </a:t>
            </a:r>
            <a:r>
              <a:rPr lang="ru-RU" dirty="0" smtClean="0"/>
              <a:t>из состава </a:t>
            </a:r>
            <a:r>
              <a:rPr lang="en-US" dirty="0" smtClean="0">
                <a:solidFill>
                  <a:srgbClr val="92D050"/>
                </a:solidFill>
              </a:rPr>
              <a:t>Java core</a:t>
            </a:r>
            <a:r>
              <a:rPr lang="en-US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Предназначение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11096" lvl="8" indent="0">
              <a:buNone/>
            </a:pPr>
            <a:endParaRPr lang="ru-RU" dirty="0" smtClean="0"/>
          </a:p>
          <a:p>
            <a:pPr marL="0" indent="0"/>
            <a:r>
              <a:rPr lang="ru-RU" dirty="0"/>
              <a:t> </a:t>
            </a:r>
            <a:r>
              <a:rPr lang="ru-RU" dirty="0" smtClean="0"/>
              <a:t>Параметризация</a:t>
            </a:r>
          </a:p>
          <a:p>
            <a:pPr marL="301752" lvl="1" indent="0"/>
            <a:r>
              <a:rPr lang="ru-RU" dirty="0"/>
              <a:t> </a:t>
            </a:r>
            <a:r>
              <a:rPr lang="ru-RU" dirty="0" smtClean="0"/>
              <a:t>типов</a:t>
            </a:r>
          </a:p>
          <a:p>
            <a:pPr marL="301752" lvl="1" indent="0"/>
            <a:r>
              <a:rPr lang="ru-RU" dirty="0"/>
              <a:t> </a:t>
            </a:r>
            <a:r>
              <a:rPr lang="ru-RU" dirty="0" smtClean="0"/>
              <a:t>методов</a:t>
            </a:r>
          </a:p>
          <a:p>
            <a:pPr marL="301752" lvl="1" indent="0"/>
            <a:r>
              <a:rPr lang="ru-RU" dirty="0"/>
              <a:t> </a:t>
            </a:r>
            <a:r>
              <a:rPr lang="ru-RU" dirty="0" smtClean="0"/>
              <a:t>конструкторов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Преимущества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ru-RU" dirty="0" smtClean="0"/>
              <a:t> Определение ошибок использования типов на этапе компиляции.</a:t>
            </a:r>
          </a:p>
          <a:p>
            <a:pPr marL="0" indent="0"/>
            <a:r>
              <a:rPr lang="ru-RU" dirty="0"/>
              <a:t> </a:t>
            </a:r>
            <a:r>
              <a:rPr lang="ru-RU" dirty="0" smtClean="0"/>
              <a:t>Использование параметризованных</a:t>
            </a:r>
          </a:p>
          <a:p>
            <a:pPr marL="301752" lvl="1" indent="0"/>
            <a:r>
              <a:rPr lang="ru-RU" dirty="0"/>
              <a:t> </a:t>
            </a:r>
            <a:r>
              <a:rPr lang="ru-RU" dirty="0" smtClean="0"/>
              <a:t>типов</a:t>
            </a:r>
          </a:p>
          <a:p>
            <a:pPr marL="301752" lvl="1" indent="0"/>
            <a:r>
              <a:rPr lang="ru-RU" dirty="0"/>
              <a:t> </a:t>
            </a:r>
            <a:r>
              <a:rPr lang="ru-RU" dirty="0" smtClean="0"/>
              <a:t>методов</a:t>
            </a:r>
          </a:p>
          <a:p>
            <a:pPr marL="301752" lvl="1" indent="0"/>
            <a:r>
              <a:rPr lang="ru-RU" dirty="0"/>
              <a:t> </a:t>
            </a:r>
            <a:r>
              <a:rPr lang="ru-RU" dirty="0" smtClean="0"/>
              <a:t>конструкторов</a:t>
            </a:r>
          </a:p>
          <a:p>
            <a:pPr marL="0" indent="0"/>
            <a:r>
              <a:rPr lang="ru-RU" dirty="0"/>
              <a:t> </a:t>
            </a:r>
            <a:r>
              <a:rPr lang="ru-RU" dirty="0" smtClean="0"/>
              <a:t>Использование </a:t>
            </a:r>
            <a:r>
              <a:rPr lang="en-US" dirty="0" smtClean="0"/>
              <a:t>wildcards</a:t>
            </a:r>
          </a:p>
          <a:p>
            <a:pPr marL="301752" lvl="1" indent="0"/>
            <a:r>
              <a:rPr lang="en-US" dirty="0"/>
              <a:t> </a:t>
            </a:r>
            <a:r>
              <a:rPr lang="ru-RU" dirty="0" smtClean="0"/>
              <a:t>с ограничениями</a:t>
            </a:r>
          </a:p>
          <a:p>
            <a:pPr marL="301752" lvl="1" indent="0"/>
            <a:r>
              <a:rPr lang="ru-RU" dirty="0"/>
              <a:t> </a:t>
            </a:r>
            <a:r>
              <a:rPr lang="ru-RU" dirty="0" smtClean="0"/>
              <a:t>без ограничений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Терминология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Generic: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B0F0"/>
                </a:solidFill>
              </a:rPr>
              <a:t>T</a:t>
            </a:r>
            <a:r>
              <a:rPr lang="en-US" dirty="0" smtClean="0"/>
              <a:t>&gt; {…}</a:t>
            </a:r>
            <a:r>
              <a:rPr lang="en-US" dirty="0"/>
              <a:t>		</a:t>
            </a:r>
            <a:r>
              <a:rPr lang="en-US" dirty="0" smtClean="0"/>
              <a:t>	</a:t>
            </a:r>
            <a:r>
              <a:rPr lang="ru-RU" dirty="0" smtClean="0"/>
              <a:t>класс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public &lt;</a:t>
            </a:r>
            <a:r>
              <a:rPr lang="en-US" dirty="0" smtClean="0">
                <a:solidFill>
                  <a:srgbClr val="00B0F0"/>
                </a:solidFill>
              </a:rPr>
              <a:t>T</a:t>
            </a:r>
            <a:r>
              <a:rPr lang="en-US" dirty="0" smtClean="0"/>
              <a:t>&gt; A() {…}		</a:t>
            </a:r>
            <a:r>
              <a:rPr lang="ru-RU" dirty="0" smtClean="0"/>
              <a:t>конструктор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public &lt;</a:t>
            </a:r>
            <a:r>
              <a:rPr lang="en-US" dirty="0" smtClean="0">
                <a:solidFill>
                  <a:srgbClr val="00B0F0"/>
                </a:solidFill>
              </a:rPr>
              <a:t>T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00B0F0"/>
                </a:solidFill>
              </a:rPr>
              <a:t>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m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F0"/>
                </a:solidFill>
              </a:rPr>
              <a:t>T</a:t>
            </a:r>
            <a:r>
              <a:rPr lang="en-US" dirty="0" smtClean="0"/>
              <a:t> t) {…}</a:t>
            </a:r>
            <a:r>
              <a:rPr lang="ru-RU" dirty="0" smtClean="0"/>
              <a:t> 	метод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T</a:t>
            </a:r>
            <a:r>
              <a:rPr lang="en-US" dirty="0" smtClean="0"/>
              <a:t> – </a:t>
            </a:r>
            <a:r>
              <a:rPr lang="ru-RU" dirty="0" smtClean="0"/>
              <a:t>параметр </a:t>
            </a:r>
            <a:r>
              <a:rPr lang="en-US" dirty="0" smtClean="0"/>
              <a:t>generic-</a:t>
            </a:r>
            <a:r>
              <a:rPr lang="ru-RU" dirty="0" smtClean="0"/>
              <a:t>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Параметризация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Подстановка вместо параметра конкретного значения </a:t>
            </a:r>
            <a:r>
              <a:rPr lang="ru-RU" b="1" dirty="0" smtClean="0">
                <a:solidFill>
                  <a:srgbClr val="FF0000"/>
                </a:solidFill>
              </a:rPr>
              <a:t>при использовании</a:t>
            </a:r>
            <a:r>
              <a:rPr lang="ru-RU" dirty="0" smtClean="0"/>
              <a:t> </a:t>
            </a:r>
            <a:r>
              <a:rPr lang="en-US" dirty="0" smtClean="0"/>
              <a:t>generic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Параметризованный класс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92D050"/>
                </a:solidFill>
              </a:rPr>
              <a:t>String</a:t>
            </a:r>
            <a:r>
              <a:rPr lang="en-US" dirty="0" smtClean="0"/>
              <a:t>&gt; a = new </a:t>
            </a:r>
            <a:r>
              <a:rPr lang="en-US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92D050"/>
                </a:solidFill>
              </a:rPr>
              <a:t>String</a:t>
            </a:r>
            <a:r>
              <a:rPr lang="en-US" dirty="0" smtClean="0"/>
              <a:t>&gt;();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8227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Байт код параметризованных </a:t>
            </a:r>
            <a:r>
              <a:rPr lang="en-US" dirty="0" smtClean="0"/>
              <a:t>generic</a:t>
            </a:r>
            <a:r>
              <a:rPr lang="ru-RU" dirty="0" smtClean="0"/>
              <a:t>-ов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endParaRPr lang="ru-RU" dirty="0" smtClean="0"/>
          </a:p>
          <a:p>
            <a:pPr marL="36576" indent="0">
              <a:buNone/>
            </a:pPr>
            <a:r>
              <a:rPr lang="ru-RU" u="sng" dirty="0" smtClean="0">
                <a:solidFill>
                  <a:srgbClr val="FF0000"/>
                </a:solidFill>
              </a:rPr>
              <a:t>Один </a:t>
            </a:r>
            <a:r>
              <a:rPr lang="ru-RU" u="sng" dirty="0">
                <a:solidFill>
                  <a:srgbClr val="FF0000"/>
                </a:solidFill>
              </a:rPr>
              <a:t>байт код</a:t>
            </a:r>
            <a:r>
              <a:rPr lang="ru-RU" dirty="0"/>
              <a:t> на все </a:t>
            </a:r>
            <a:r>
              <a:rPr lang="ru-RU" dirty="0" smtClean="0"/>
              <a:t>варианты конкретных значений параметра.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624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Сырой тип (</a:t>
            </a:r>
            <a:r>
              <a:rPr lang="en-US" dirty="0" smtClean="0"/>
              <a:t>raw type)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Использование </a:t>
            </a:r>
            <a:r>
              <a:rPr lang="en-US" dirty="0" smtClean="0"/>
              <a:t>generic</a:t>
            </a:r>
            <a:r>
              <a:rPr lang="ru-RU" dirty="0" smtClean="0"/>
              <a:t> без значения параметра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Generic</a:t>
            </a:r>
            <a:r>
              <a:rPr lang="ru-RU" dirty="0" smtClean="0"/>
              <a:t> класс: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B0F0"/>
                </a:solidFill>
              </a:rPr>
              <a:t>T</a:t>
            </a:r>
            <a:r>
              <a:rPr lang="en-US" dirty="0" smtClean="0"/>
              <a:t>&gt; {…}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Raw </a:t>
            </a:r>
            <a:r>
              <a:rPr lang="ru-RU" dirty="0" smtClean="0"/>
              <a:t>класс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A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a = new </a:t>
            </a:r>
            <a:r>
              <a:rPr lang="en-US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();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8676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Wildcard </a:t>
            </a:r>
            <a:r>
              <a:rPr lang="ru-RU" dirty="0" smtClean="0"/>
              <a:t>параметризованные типы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Использование </a:t>
            </a:r>
            <a:r>
              <a:rPr lang="en-US" dirty="0" smtClean="0"/>
              <a:t>generic</a:t>
            </a:r>
            <a:r>
              <a:rPr lang="ru-RU" dirty="0" smtClean="0"/>
              <a:t> с указанием </a:t>
            </a:r>
            <a:r>
              <a:rPr lang="en-US" dirty="0" smtClean="0"/>
              <a:t>wildcards: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? extends</a:t>
            </a:r>
            <a:r>
              <a:rPr lang="en-US" dirty="0" smtClean="0"/>
              <a:t>	&lt;== 	</a:t>
            </a:r>
            <a:r>
              <a:rPr lang="en-US" i="1" dirty="0" smtClean="0">
                <a:solidFill>
                  <a:srgbClr val="92D050"/>
                </a:solidFill>
              </a:rPr>
              <a:t>extends</a:t>
            </a:r>
            <a:r>
              <a:rPr lang="en-US" dirty="0" smtClean="0">
                <a:solidFill>
                  <a:srgbClr val="92D050"/>
                </a:solidFill>
              </a:rPr>
              <a:t> wildcard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? super</a:t>
            </a:r>
            <a:r>
              <a:rPr lang="en-US" dirty="0" smtClean="0"/>
              <a:t>	&lt;== 	</a:t>
            </a:r>
            <a:r>
              <a:rPr lang="en-US" i="1" dirty="0" smtClean="0">
                <a:solidFill>
                  <a:srgbClr val="92D050"/>
                </a:solidFill>
              </a:rPr>
              <a:t>super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wildcard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	&lt;== 	</a:t>
            </a:r>
            <a:r>
              <a:rPr lang="en-US" i="1" dirty="0" smtClean="0">
                <a:solidFill>
                  <a:srgbClr val="92D050"/>
                </a:solidFill>
              </a:rPr>
              <a:t>unbounded</a:t>
            </a:r>
            <a:r>
              <a:rPr lang="en-US" dirty="0" smtClean="0">
                <a:solidFill>
                  <a:srgbClr val="92D050"/>
                </a:solidFill>
              </a:rPr>
              <a:t> wildcard</a:t>
            </a: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Generic</a:t>
            </a:r>
            <a:r>
              <a:rPr lang="ru-RU" dirty="0" smtClean="0"/>
              <a:t> класс: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B0F0"/>
                </a:solidFill>
              </a:rPr>
              <a:t>T</a:t>
            </a:r>
            <a:r>
              <a:rPr lang="en-US" dirty="0" smtClean="0"/>
              <a:t>&gt; {…}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Wildcard </a:t>
            </a:r>
            <a:r>
              <a:rPr lang="ru-RU" dirty="0" smtClean="0"/>
              <a:t>параметризованный</a:t>
            </a:r>
            <a:r>
              <a:rPr lang="en-US" dirty="0" smtClean="0"/>
              <a:t> </a:t>
            </a:r>
            <a:r>
              <a:rPr lang="ru-RU" dirty="0" smtClean="0"/>
              <a:t>класс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a = new </a:t>
            </a:r>
            <a:r>
              <a:rPr lang="en-US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String</a:t>
            </a:r>
            <a:r>
              <a:rPr lang="en-US" dirty="0" smtClean="0"/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A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? extends Number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/>
              <a:t>a = new </a:t>
            </a:r>
            <a:r>
              <a:rPr lang="en-US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Integer</a:t>
            </a:r>
            <a:r>
              <a:rPr lang="en-US" dirty="0" smtClean="0"/>
              <a:t>&gt;();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A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? super Integer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/>
              <a:t>a = new </a:t>
            </a:r>
            <a:r>
              <a:rPr lang="en-US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r>
              <a:rPr lang="en-US" dirty="0" smtClean="0"/>
              <a:t>&gt;();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212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4337</TotalTime>
  <Words>380</Words>
  <Application>Microsoft Office PowerPoint</Application>
  <PresentationFormat>Экран (4:3)</PresentationFormat>
  <Paragraphs>125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Техническая</vt:lpstr>
      <vt:lpstr>generics</vt:lpstr>
      <vt:lpstr>Generics</vt:lpstr>
      <vt:lpstr>Предназначение</vt:lpstr>
      <vt:lpstr>Преимущества</vt:lpstr>
      <vt:lpstr>Терминология</vt:lpstr>
      <vt:lpstr>Параметризация</vt:lpstr>
      <vt:lpstr>Байт код параметризованных generic-ов</vt:lpstr>
      <vt:lpstr>Сырой тип (raw type)</vt:lpstr>
      <vt:lpstr>Wildcard параметризованные типы</vt:lpstr>
      <vt:lpstr>Параметры generic с ограничениями</vt:lpstr>
      <vt:lpstr>Ограничения использования параметра generics</vt:lpstr>
      <vt:lpstr>Преобразования типов</vt:lpstr>
      <vt:lpstr>Преобразования типов</vt:lpstr>
      <vt:lpstr>Массивы параметризованных generic</vt:lpstr>
    </vt:vector>
  </TitlesOfParts>
  <Company>DG Win&amp;Soft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Классы</dc:title>
  <dc:creator>Dmitry Kolesnikov</dc:creator>
  <cp:lastModifiedBy>Пользователь Windows</cp:lastModifiedBy>
  <cp:revision>384</cp:revision>
  <dcterms:created xsi:type="dcterms:W3CDTF">2012-05-23T00:00:25Z</dcterms:created>
  <dcterms:modified xsi:type="dcterms:W3CDTF">2018-10-23T18:23:57Z</dcterms:modified>
</cp:coreProperties>
</file>