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Bu sunum Türk şiiri hakkında temel bilgileri içermektedir. Şiirin tanımı, unsurları, türleri ve teknik özellikleri ele alınmıştır.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Redifin kafiyeden farkını açıklayın. Örneklerdeki redif eklerinin aynı işlevde kullanıldığını vurgulayın. Türk şiirindeki önemini belirtin.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Bu slayt kafiye (uyak) konusunu ele almaktadır. İçerik Siir_Bilgisi_Birlestirilmis.docx - Kafiye Bölümü dosyasından alınmıştır.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Bu slayt kafiye düzenleri konusunu ele almaktadır. İçerik Siir_Bilgisi_Birlestirilmis.docx - Kafiye Düzenleri dosyasından alınmıştır.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Her ahenk unsurunun şiire kattığı müzikal etkiyi örneklerle açıklayın. Öğrencilerden benzer örnekler bulmalarını isteyin.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Konu ve tema arasındaki farkı örneklerle açıklayın. Tema'nın eserin ruhunu yansıttığını vurgulayın.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Bu slayt konusuna göre şiir türleri konusunu ele almaktadır. İçerik Siir_Bilgisi_Birlestirilmis.docx - Bölüm 9 dosyasından alınmıştır.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Bu slayt epik şiir konusunu ele almaktadır. İçerik Siir_Bilgisi_Birlestirilmis.docx - Epik Şiir dosyasından alınmıştır.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Bu slayt lirik şiir konusunu ele almaktadır. İçerik Siir_Bilgisi_Birlestirilmis.docx - Lirik Şiir dosyasından alınmıştır.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Bu slayt pastoral şiir konusunu ele almaktadır. İçerik Siir_Bilgisi_Birlestirilmis.docx - Pastoral Şiir dosyasından alınmıştır.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Bu slayt didaktik şiir konusunu ele almaktadır. İçerik Siir_Bilgisi_Birlestirilmis.docx - Didaktik Şiir dosyasından alınmıştır.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Şiirin temel tanımı ve özelliklerini anlatın. Şiirin diğer edebî türlerden farklarını vurgulayın. Ünlü şairlerin şiir tanımlarını örneklerle açıklayın.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Bu slayt satirik şiir konusunu ele almaktadır. İçerik Siir_Bilgisi_Birlestirilmis.docx - Satirik Şiir dosyasından alınmıştır.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Manzume'nin daha teknik, şiir'in daha sanatsal bir kavram olduğunu vurgulayın. Tarihsel gelişimi açıklayın.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Mensur şiirin klasik şiirden farklarını açıklayın. Modern edebiyattaki yerini ve önemini vurgulayın.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Söyleyici kavramının roman/hikâyedeki anlatıcıdan farkını açıklayın. Örnekteki söyleyicinin tavrını analiz edin. Okuyucunun metne etkisini vurgulayın.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Bu slayt nazım birimi konusunu ele almaktadır. İçerik Siir_Bilgisi_Birlestirilmis.docx - Bölüm 3 dosyasından alınmıştır.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Bu slayt nazım birimi: mısra (dize) konusunu ele almaktadır. İçerik Siir_Bilgisi_Birlestirilmis.docx - Bölüm 3a dosyasından alınmıştır.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Bu slayt nazım birimi: beyit konusunu ele almaktadır. İçerik Siir_Bilgisi_Birlestirilmis.docx - Bölüm 3b dosyasından alınmıştır.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Bu slayt ölçü (vezin) konusunu ele almaktadır. İçerik Siir_Bilgisi_Birlestirilmis.docx - Bölüm 4 dosyasından alınmıştır.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Bu slayt hece ölçüsü konusunu ele almaktadır. İçerik Siir_Bilgisi_Birlestirilmis.docx - Bölüm 4a dosyasından alınmıştır.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Bu slayt aruz ölçüsü konusunu ele almaktadır. İçerik Siir_Bilgisi_Birlestirilmis.docx - Bölüm 4b dosyasından alınmıştır.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>
                <a:solidFill>
                  <a:srgbClr val="000000"/>
                </a:solidFill>
              </a:defRPr>
            </a:pPr>
            <a:r>
              <a:t>Şiir Bilgisi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>
                <a:solidFill>
                  <a:srgbClr val="000000"/>
                </a:solidFill>
              </a:defRPr>
            </a:pPr>
            <a:r>
              <a:t>Derlenmiş Notlar</a:t>
            </a:r>
          </a:p>
          <a:p>
            <a:pPr algn="ctr">
              <a:defRPr sz="2400">
                <a:solidFill>
                  <a:srgbClr val="000000"/>
                </a:solidFill>
              </a:defRPr>
            </a:pPr>
          </a:p>
          <a:p>
            <a:pPr algn="ctr">
              <a:defRPr sz="2400">
                <a:solidFill>
                  <a:srgbClr val="000000"/>
                </a:solidFill>
              </a:defRPr>
            </a:pPr>
            <a:r>
              <a:t>Hazırlanma Tarihi: 09.09.2025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Redif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Dize sonlarında kafiyeden sonra gelen ses benzerlikleri</a:t>
            </a:r>
          </a:p>
          <a:p>
            <a:r>
              <a:t>• Anlam ve görev bakımından aynı ekler, sesler, sözcükler</a:t>
            </a:r>
          </a:p>
          <a:p>
            <a:r>
              <a:t>• Cümle, sözcük veya ek hâlinde olabilir</a:t>
            </a:r>
          </a:p>
          <a:p>
            <a:r>
              <a:t>• Türk şiirinde çok önemli</a:t>
            </a:r>
          </a:p>
          <a:p>
            <a:r>
              <a:t>• Divan şiirinde gazel ve kasideler redifleriyle anılır</a:t>
            </a:r>
          </a:p>
          <a:p/>
          <a:p>
            <a:r>
              <a:t>Örnekler:</a:t>
            </a:r>
          </a:p>
          <a:p>
            <a:r>
              <a:t>Necip Fazıl Kısakürek:</a:t>
            </a:r>
          </a:p>
          <a:p>
            <a:r>
              <a:t>"Kaçır beni ahenk, al beni birlik</a:t>
            </a:r>
          </a:p>
          <a:p>
            <a:r>
              <a:t>Ver cüceye onun olsun şairlik"</a:t>
            </a:r>
          </a:p>
          <a:p>
            <a:r>
              <a:t>→ "-lik" eki redif oluşturur</a:t>
            </a:r>
          </a:p>
          <a:p/>
          <a:p>
            <a:r>
              <a:t>"İçimde damla damla bir korku birikiyor;</a:t>
            </a:r>
          </a:p>
          <a:p>
            <a:r>
              <a:t>Üstüme camlarını, hep simsiyah, dikiyor"</a:t>
            </a:r>
          </a:p>
          <a:p>
            <a:r>
              <a:t>→ "-iyor" eki redif oluşturur</a:t>
            </a:r>
          </a:p>
          <a:p/>
          <a:p>
            <a:r>
              <a:t>Kaynak: Siir_Bilgisi_Birlestirilmis.docx - Redif Bölümü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Kafiye (Uyak)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İki ya da daha çok dize arasında dize sonlarındaki ses benzerliği</a:t>
            </a:r>
          </a:p>
          <a:p>
            <a:r>
              <a:t>• Benzer sesler farklı yapı, görev ve anlamlarda olmalı</a:t>
            </a:r>
          </a:p>
          <a:p>
            <a:r>
              <a:t>• Aynı görevdeki sesler redif olur, kafiye oluşturmaz</a:t>
            </a:r>
          </a:p>
          <a:p/>
          <a:p>
            <a:r>
              <a:t>Kafiye Türleri (Ses Değerine Göre):</a:t>
            </a:r>
          </a:p>
          <a:p>
            <a:r>
              <a:t>a. Yarım Kafiye (tek ses)</a:t>
            </a:r>
          </a:p>
          <a:p>
            <a:r>
              <a:t>b. Tam Kafiye (iki ses)  </a:t>
            </a:r>
          </a:p>
          <a:p>
            <a:r>
              <a:t>c. Zengin Kafiye (üç+ ses)</a:t>
            </a:r>
          </a:p>
          <a:p>
            <a:r>
              <a:t>d. Tunç Kafiye</a:t>
            </a:r>
          </a:p>
          <a:p>
            <a:r>
              <a:t>e. Cinaslı Kafiye</a:t>
            </a:r>
          </a:p>
          <a:p/>
          <a:p>
            <a:r>
              <a:t>Kaynak: Siir_Bilgisi_Birlestirilmis.docx - Kafiye Bölümü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Kafiye Düzenleri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Düz Kafiye (aa bb cc...)</a:t>
            </a:r>
          </a:p>
          <a:p>
            <a:r>
              <a:t>   Mesnevi tipi - her beytin kendi arası kafiyeli</a:t>
            </a:r>
          </a:p>
          <a:p/>
          <a:p>
            <a:r>
              <a:t>b. Çapraz Kafiye (abab cdcd...)</a:t>
            </a:r>
          </a:p>
          <a:p>
            <a:r>
              <a:t>   Dörtlüklerde 1-3, 2-4 dizeler kafiyeli</a:t>
            </a:r>
          </a:p>
          <a:p/>
          <a:p>
            <a:r>
              <a:t>c. Sarma Kafiye (abba cddc...)</a:t>
            </a:r>
          </a:p>
          <a:p>
            <a:r>
              <a:t>   Dörtlüklerde 1-4, 2-3 dizeler kafiyeli</a:t>
            </a:r>
          </a:p>
          <a:p/>
          <a:p>
            <a:r>
              <a:t>d. Örüşük Kafiye (aba bcb cdc...)</a:t>
            </a:r>
          </a:p>
          <a:p>
            <a:r>
              <a:t>   Terzarima nazım biçimi</a:t>
            </a:r>
          </a:p>
          <a:p/>
          <a:p>
            <a:r>
              <a:t>e. Mâni Tipi Kafiye (aaxa)</a:t>
            </a:r>
          </a:p>
          <a:p>
            <a:r>
              <a:t>   Tek dörtlükten oluşur</a:t>
            </a:r>
          </a:p>
          <a:p/>
          <a:p>
            <a:r>
              <a:t>Örnekler:</a:t>
            </a:r>
          </a:p>
          <a:p>
            <a:r>
              <a:t>Çapraz Kafiye (Faruk Nafiz Çamlıbel):</a:t>
            </a:r>
          </a:p>
          <a:p>
            <a:r>
              <a:t>"Elimi beş yerinden dağladı beş parmağın, (a)</a:t>
            </a:r>
          </a:p>
          <a:p>
            <a:r>
              <a:t>Bağrımda da yanmadık bir yer bırakmadan git... (b)</a:t>
            </a:r>
          </a:p>
          <a:p>
            <a:r>
              <a:t>Bir yerin göçtüğünü, çöktüğünü bir dağın, (a)</a:t>
            </a:r>
          </a:p>
          <a:p>
            <a:r>
              <a:t>Görmemek istiyorsan ardına bakmadan git!" (b)</a:t>
            </a:r>
          </a:p>
          <a:p/>
          <a:p>
            <a:r>
              <a:t>Kaynak: Siir_Bilgisi_Birlestirilmis.docx - Kafiye Düzenleri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Ahenk (Uyum/Armoni) Unsurları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Kelime ve kelime gruplarının ses uyumundan doğan musiki etkisi</a:t>
            </a:r>
          </a:p>
          <a:p>
            <a:r>
              <a:t>• Şiirde ahengi sağlayan unsurlar:</a:t>
            </a:r>
          </a:p>
          <a:p/>
          <a:p>
            <a:r>
              <a:t>a. Asonans: Aynı ünlünün tekrarı</a:t>
            </a:r>
          </a:p>
          <a:p>
            <a:r>
              <a:t>b. Aliterasyon: Aynı ünsüzlerin tekrarı  </a:t>
            </a:r>
          </a:p>
          <a:p>
            <a:r>
              <a:t>c. Nakarat: Her bendin sonunda yinelenen mısralar</a:t>
            </a:r>
          </a:p>
          <a:p>
            <a:r>
              <a:t>d. Kelime Tekrarı: Anlam güçlendirme amaçlı</a:t>
            </a:r>
          </a:p>
          <a:p/>
          <a:p>
            <a:r>
              <a:t>Örnekler:</a:t>
            </a:r>
          </a:p>
          <a:p>
            <a:r>
              <a:t>Asonans:</a:t>
            </a:r>
          </a:p>
          <a:p>
            <a:r>
              <a:t>"Beni bende demen ben bende değilim" (e-e ünlü tekrarı)</a:t>
            </a:r>
          </a:p>
          <a:p/>
          <a:p>
            <a:r>
              <a:t>Aliterasyon:  </a:t>
            </a:r>
          </a:p>
          <a:p>
            <a:r>
              <a:t>"Sev seni seveni hâk ile yeksân ile" (s ünsüzü tekrarı)</a:t>
            </a:r>
          </a:p>
          <a:p/>
          <a:p>
            <a:r>
              <a:t>Kelime Tekrarı:</a:t>
            </a:r>
          </a:p>
          <a:p>
            <a:r>
              <a:t>"Akşam, yine akşam, yine akşam" </a:t>
            </a:r>
          </a:p>
          <a:p/>
          <a:p>
            <a:r>
              <a:t>Kaynak: Siir_Bilgisi_Birlestirilmis.docx - Bölüm 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Şiirde Konu ve Tema (İzlek)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Konu:</a:t>
            </a:r>
          </a:p>
          <a:p>
            <a:r>
              <a:t>• Sanatçının üzerinde durup söz söylediği duygu, düşünce, olay</a:t>
            </a:r>
          </a:p>
          <a:p>
            <a:r>
              <a:t>• Metinde ele alınan somut unsur</a:t>
            </a:r>
          </a:p>
          <a:p/>
          <a:p>
            <a:r>
              <a:t>Tema:</a:t>
            </a:r>
          </a:p>
          <a:p>
            <a:r>
              <a:t>• "Asıl konu" (TDK)</a:t>
            </a:r>
          </a:p>
          <a:p>
            <a:r>
              <a:t>• Metni oluşturan bütün birimleri birleştiren temel duygu</a:t>
            </a:r>
          </a:p>
          <a:p>
            <a:r>
              <a:t>• Konu'dan daha soyut ve kapsamlı kavram</a:t>
            </a:r>
          </a:p>
          <a:p>
            <a:r>
              <a:t>• Eserin temel mesajı ve düşüncesi</a:t>
            </a:r>
          </a:p>
          <a:p/>
          <a:p>
            <a:r>
              <a:t>Kaynak: Siir_Bilgisi_Birlestirilmis.docx - Bölüm 8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Konusuna Göre Şiir Türleri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a. Epik Şiir (Destansı)</a:t>
            </a:r>
          </a:p>
          <a:p>
            <a:r>
              <a:t>b. Lirik Şiir (Duygusal)</a:t>
            </a:r>
          </a:p>
          <a:p>
            <a:r>
              <a:t>c. Pastoral Şiir (Doğa)</a:t>
            </a:r>
          </a:p>
          <a:p>
            <a:r>
              <a:t>d. Didaktik Şiir (Öğretici)</a:t>
            </a:r>
          </a:p>
          <a:p>
            <a:r>
              <a:t>e. Satirik Şiir (Yergi)</a:t>
            </a:r>
          </a:p>
          <a:p/>
          <a:p>
            <a:r>
              <a:t>Kaynak: Siir_Bilgisi_Birlestirilmis.docx - Bölüm 9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Epik Şiir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Savaş, kahramanlık, yiğitlik konulu</a:t>
            </a:r>
          </a:p>
          <a:p>
            <a:r>
              <a:t>• Tarihî olayları işler</a:t>
            </a:r>
          </a:p>
          <a:p>
            <a:r>
              <a:t>• Yunan 'epos' (destan) kelimesinden</a:t>
            </a:r>
          </a:p>
          <a:p>
            <a:r>
              <a:t>• Milletlere özgü özellikler taşır</a:t>
            </a:r>
          </a:p>
          <a:p/>
          <a:p>
            <a:r>
              <a:t>Temsilciler: Homeros, Köroğlu, Dadaloğlu, Fazıl Hüsnü Dağlarca, Mehmet Âkif, Nazım Hikmet</a:t>
            </a:r>
          </a:p>
          <a:p/>
          <a:p>
            <a:r>
              <a:t>Kaynak: Siir_Bilgisi_Birlestirilmis.docx - Epik Şiir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Lirik Şiir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İçten gelen heyecanları anlatan duygusal şiir</a:t>
            </a:r>
          </a:p>
          <a:p>
            <a:r>
              <a:t>• Yunan 'lyra' (lîr) sazından adını alır</a:t>
            </a:r>
          </a:p>
          <a:p>
            <a:r>
              <a:t>• Aklıdan çok düş gücüne dayanır</a:t>
            </a:r>
          </a:p>
          <a:p>
            <a:r>
              <a:t>• En yaygın şiir türü</a:t>
            </a:r>
          </a:p>
          <a:p/>
          <a:p>
            <a:r>
              <a:t>Temsilciler: Fuzûlî, Nedîm, Karacaoğlan, Yunus Emre, Yahya Kemal, Cahit Sıtkı Tarancı, Necip Fazıl</a:t>
            </a:r>
          </a:p>
          <a:p/>
          <a:p>
            <a:r>
              <a:t>Kaynak: Siir_Bilgisi_Birlestirilmis.docx - Lirik Şiir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Pastoral Şiir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'Çobanlara ilişkin' anlamında</a:t>
            </a:r>
          </a:p>
          <a:p>
            <a:r>
              <a:t>• Kır ve tabiat yaşamını anlatır</a:t>
            </a:r>
          </a:p>
          <a:p>
            <a:r>
              <a:t>• Doğa güzelliklerini dile getirir</a:t>
            </a:r>
          </a:p>
          <a:p>
            <a:r>
              <a:t>• Divan'da bahariye, şıtaiye türleri</a:t>
            </a:r>
          </a:p>
          <a:p/>
          <a:p>
            <a:r>
              <a:t>Temsilciler: Theokritos, Abdülhak Hamit, Oktay Rıfat, Faruk Nafiz Çamlıbel</a:t>
            </a:r>
          </a:p>
          <a:p/>
          <a:p>
            <a:r>
              <a:t>Kaynak: Siir_Bilgisi_Birlestirilmis.docx - Pastoral Şiir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Didaktik Şiir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Grekçe 'didaska' (öğretiyorum)</a:t>
            </a:r>
          </a:p>
          <a:p>
            <a:r>
              <a:t>• Düşünce aşılama, öğüt verme amaçlı</a:t>
            </a:r>
          </a:p>
          <a:p>
            <a:r>
              <a:t>• Akla dayanan, duygu yönü az</a:t>
            </a:r>
          </a:p>
          <a:p>
            <a:r>
              <a:t>• Kuru anlatım</a:t>
            </a:r>
          </a:p>
          <a:p/>
          <a:p>
            <a:r>
              <a:t>Temsilciler: Yusuf Has Hacip, Nâbî, Mehmet Âkif, Tevfik Fikret, Orhan Veli</a:t>
            </a:r>
          </a:p>
          <a:p/>
          <a:p>
            <a:r>
              <a:t>Kaynak: Siir_Bilgisi_Birlestirilmis.docx - Didaktik Şiir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Şiir Hakkında Genel Bilgiler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Şiir, edebî türlerin en eskisidir</a:t>
            </a:r>
          </a:p>
          <a:p>
            <a:r>
              <a:t>• Duygu, çağrışım ve izlenimlerin dizeler şeklinde dile getirildiği söz sanatıdır</a:t>
            </a:r>
          </a:p>
          <a:p>
            <a:r>
              <a:t>• TDK tanımı: "Zengin sembollerle, ritimli sözlerle, seslerin uyumlu kullanımıyla ortaya çıkan edebî anlatım biçimi"</a:t>
            </a:r>
          </a:p>
          <a:p>
            <a:r>
              <a:t>• Anahtar kavramlar: sembol, ritim, uyum, bütünlük</a:t>
            </a:r>
          </a:p>
          <a:p/>
          <a:p>
            <a:r>
              <a:t>Şair Tanımları:</a:t>
            </a:r>
          </a:p>
          <a:p>
            <a:r>
              <a:t>• Yahya Kemal: "Şiir, kalpten geçen bir hadisenin lisan hâlinde tecelli edişidir"</a:t>
            </a:r>
          </a:p>
          <a:p>
            <a:r>
              <a:t>• Ahmet Haşim: "Şiir, kelimelerin şarkısı, kelimelerin neşesi"</a:t>
            </a:r>
          </a:p>
          <a:p>
            <a:r>
              <a:t>• Cahit Sıtkı Tarancı: "Şiir, kelimelerle güzel şekiller kurma sanatıdır" </a:t>
            </a:r>
          </a:p>
          <a:p/>
          <a:p>
            <a:r>
              <a:t>Kaynak: Siir_Bilgisi_Birlestirilmis.docx - Bölüm 1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Satirik Şiir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Kötülükleri iğneli dille eleştirme</a:t>
            </a:r>
          </a:p>
          <a:p>
            <a:r>
              <a:t>• Halk edebiyatında 'taşlama'</a:t>
            </a:r>
          </a:p>
          <a:p>
            <a:r>
              <a:t>• Divan'da 'hicviye'</a:t>
            </a:r>
          </a:p>
          <a:p>
            <a:r>
              <a:t>• Yeni edebiyatta 'yergi'</a:t>
            </a:r>
          </a:p>
          <a:p/>
          <a:p>
            <a:r>
              <a:t>Neyzen Tevfik, Orhan Veli örnekleri metinde</a:t>
            </a:r>
          </a:p>
          <a:p/>
          <a:p>
            <a:r>
              <a:t>Kaynak: Siir_Bilgisi_Birlestirilmis.docx - Satirik Şiir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Manzume ve Şiir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Manzume:</a:t>
            </a:r>
          </a:p>
          <a:p>
            <a:r>
              <a:t>• Arapça "nazım"dan gelir</a:t>
            </a:r>
          </a:p>
          <a:p>
            <a:r>
              <a:t>• "Dizilmiş, düzenlenmiş, tanzim edilmiş"</a:t>
            </a:r>
          </a:p>
          <a:p>
            <a:r>
              <a:t>• Ölçülü düzenlenmiş söz</a:t>
            </a:r>
          </a:p>
          <a:p>
            <a:r>
              <a:t>• Eski dönemde şiirlere verilen ad</a:t>
            </a:r>
          </a:p>
          <a:p/>
          <a:p>
            <a:r>
              <a:t>Şiir:</a:t>
            </a:r>
          </a:p>
          <a:p>
            <a:r>
              <a:t>• Manzumeden daha geniş anlam</a:t>
            </a:r>
          </a:p>
          <a:p>
            <a:r>
              <a:t>• Sadece ölçü ve kafiye değil</a:t>
            </a:r>
          </a:p>
          <a:p>
            <a:r>
              <a:t>• Duygu, düşünce, sanat değeri</a:t>
            </a:r>
          </a:p>
          <a:p>
            <a:r>
              <a:t>• Modern dönemde tercih edilen terim</a:t>
            </a:r>
          </a:p>
          <a:p/>
          <a:p>
            <a:r>
              <a:t>Kaynak: Siir_Bilgisi_Birlestirilmis.docx - Bölüm 10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Mensur Şiir (Mensure)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Düzyazı biçiminde yazılan şiir türü</a:t>
            </a:r>
          </a:p>
          <a:p>
            <a:r>
              <a:t>• Düşünce ve duyguları iç ahenkle anlatır</a:t>
            </a:r>
          </a:p>
          <a:p>
            <a:r>
              <a:t>• İmgelerle zenginleştirilir</a:t>
            </a:r>
          </a:p>
          <a:p>
            <a:r>
              <a:t>• Birim olarak cümle kullanılır</a:t>
            </a:r>
          </a:p>
          <a:p>
            <a:r>
              <a:t>• Ölçü ve uyak genellikle yoktur</a:t>
            </a:r>
          </a:p>
          <a:p/>
          <a:p>
            <a:r>
              <a:t>İç Ahenk Araçları:</a:t>
            </a:r>
          </a:p>
          <a:p>
            <a:r>
              <a:t>• Devrik cümle</a:t>
            </a:r>
          </a:p>
          <a:p>
            <a:r>
              <a:t>• Asonans ve aliterasyon  </a:t>
            </a:r>
          </a:p>
          <a:p>
            <a:r>
              <a:t>• Kelime tekrarları</a:t>
            </a:r>
          </a:p>
          <a:p>
            <a:r>
              <a:t>• Ritim ve melodi</a:t>
            </a:r>
          </a:p>
          <a:p/>
          <a:p>
            <a:r>
              <a:t>Kaynak: Siir_Bilgisi_Birlestirilmis.docx - Bölüm 11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Söyleyici ve Okuyucu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Söyleyici:</a:t>
            </a:r>
          </a:p>
          <a:p>
            <a:r>
              <a:t>• Şiirde konuşan, şairin sesini emanet ettiği kişi veya varlık</a:t>
            </a:r>
          </a:p>
          <a:p>
            <a:r>
              <a:t>• "Anlatıcı özne", "lirik özne", "şiirsel ben" adlarıyla da bilinir</a:t>
            </a:r>
          </a:p>
          <a:p>
            <a:r>
              <a:t>• Kurmaca bir kişiliktir</a:t>
            </a:r>
          </a:p>
          <a:p>
            <a:r>
              <a:t>• "Ben" veya "biz" zamiri ile kendini ifade eder</a:t>
            </a:r>
          </a:p>
          <a:p/>
          <a:p>
            <a:r>
              <a:t>Okuyucu:</a:t>
            </a:r>
          </a:p>
          <a:p>
            <a:r>
              <a:t>• Şiirin hitap ettiği kişi veya varlık</a:t>
            </a:r>
          </a:p>
          <a:p>
            <a:r>
              <a:t>• "Sen" ve "siz" zamirleriyle ifade edilir</a:t>
            </a:r>
          </a:p>
          <a:p>
            <a:r>
              <a:t>• Bazen rüzgâr, hayvanlar, bitkiler, doğa da olabilir</a:t>
            </a:r>
          </a:p>
          <a:p/>
          <a:p>
            <a:r>
              <a:t>Örnekler:</a:t>
            </a:r>
          </a:p>
          <a:p>
            <a:r>
              <a:t>Necip Fazıl Kısakürek:</a:t>
            </a:r>
          </a:p>
          <a:p>
            <a:r>
              <a:t>"Sokaktayım, kimsesiz bir sokak ortasında;</a:t>
            </a:r>
          </a:p>
          <a:p>
            <a:r>
              <a:t>Yürüyorum, arkama bakmadan yürüyorum."</a:t>
            </a:r>
          </a:p>
          <a:p>
            <a:r>
              <a:t>→ Birinci kişi söyleyici örneği</a:t>
            </a:r>
          </a:p>
          <a:p/>
          <a:p>
            <a:r>
              <a:t>Kaynak: Siir_Bilgisi_Birlestirilmis.docx - Bölüm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Nazım Birimi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Manzum eserlerde anlam bütünlüğü taşıyan en küçük parça</a:t>
            </a:r>
          </a:p>
          <a:p>
            <a:r>
              <a:t>• Türk edebiyatındaki nazım birimleri:</a:t>
            </a:r>
          </a:p>
          <a:p/>
          <a:p>
            <a:r>
              <a:t>a. Mısra (Dize)</a:t>
            </a:r>
          </a:p>
          <a:p>
            <a:r>
              <a:t>b. Beyit  </a:t>
            </a:r>
          </a:p>
          <a:p>
            <a:r>
              <a:t>c. Bent</a:t>
            </a:r>
          </a:p>
          <a:p>
            <a:r>
              <a:t>d. Dörtlük</a:t>
            </a:r>
          </a:p>
          <a:p/>
          <a:p>
            <a:r>
              <a:t>Kaynak: Siir_Bilgisi_Birlestirilmis.docx - Bölüm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Nazım Birimi: Mısra (Dize)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Manzum parçayı oluşturan satırlardan her biri</a:t>
            </a:r>
          </a:p>
          <a:p>
            <a:r>
              <a:t>• Aruzla yazılmış beytin yarısı</a:t>
            </a:r>
          </a:p>
          <a:p/>
          <a:p>
            <a:r>
              <a:t>Mısra Türleri:</a:t>
            </a:r>
          </a:p>
          <a:p>
            <a:r>
              <a:t>• Mısra-ı azade (bağımsız mısra): Tek başına, anlamı tamamlanan</a:t>
            </a:r>
          </a:p>
          <a:p>
            <a:r>
              <a:t>• Mısra-ı berceste (sıçramış mısra): Dilden dile dolaşan güzel mısralar</a:t>
            </a:r>
          </a:p>
          <a:p/>
          <a:p>
            <a:r>
              <a:t>Örnekler:</a:t>
            </a:r>
          </a:p>
          <a:p>
            <a:r>
              <a:t>Bağımsız mısra:</a:t>
            </a:r>
          </a:p>
          <a:p>
            <a:r>
              <a:t>"Ne ararsan bulunur derde devadan gayrı" (Abdülhak Molla)</a:t>
            </a:r>
          </a:p>
          <a:p/>
          <a:p>
            <a:r>
              <a:t>Sıçramış mısra:</a:t>
            </a:r>
          </a:p>
          <a:p>
            <a:r>
              <a:t>"Neler çeker bu gönül söylesem şikâyet olur" (Şeyhülislam Yahya)</a:t>
            </a:r>
          </a:p>
          <a:p/>
          <a:p>
            <a:r>
              <a:t>Kaynak: Siir_Bilgisi_Birlestirilmis.docx - Bölüm 3a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Nazım Birimi: Beyit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Aynı ölçüyle yazılmış iki dizeden oluşan nazım birimi</a:t>
            </a:r>
          </a:p>
          <a:p>
            <a:r>
              <a:t>• Anlam yönünden birbirine bağlı</a:t>
            </a:r>
          </a:p>
          <a:p>
            <a:r>
              <a:t>• Özellikle divan edebiyatında kullanılır</a:t>
            </a:r>
          </a:p>
          <a:p>
            <a:r>
              <a:t>• Batı etkisindeki Türk edebiyatında da görülür</a:t>
            </a:r>
          </a:p>
          <a:p/>
          <a:p>
            <a:r>
              <a:t>Örnekler:</a:t>
            </a:r>
          </a:p>
          <a:p>
            <a:r>
              <a:t>Fuzûlî:</a:t>
            </a:r>
          </a:p>
          <a:p>
            <a:r>
              <a:t>"Beni candan usandırdı cefâdan yâr usanmaz mı?</a:t>
            </a:r>
          </a:p>
          <a:p>
            <a:r>
              <a:t>Felekler yandı ahımdan muradım şem'i yanmaz mı?"</a:t>
            </a:r>
          </a:p>
          <a:p/>
          <a:p>
            <a:r>
              <a:t>Yahya Kemal:</a:t>
            </a:r>
          </a:p>
          <a:p>
            <a:r>
              <a:t>"Balkan şehirlerinde geçerken çocukluğum;</a:t>
            </a:r>
          </a:p>
          <a:p>
            <a:r>
              <a:t>Her lâhza bir alev gibi hasretti duyduğum." </a:t>
            </a:r>
          </a:p>
          <a:p/>
          <a:p>
            <a:r>
              <a:t>Kaynak: Siir_Bilgisi_Birlestirilmis.docx - Bölüm 3b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Ölçü (Vezin)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Şiirde hecelerin sayısı veya niteliği bakımından birbirine denk olması</a:t>
            </a:r>
          </a:p>
          <a:p>
            <a:r>
              <a:t>• Türk şiirinde kullanılan ölçüler:</a:t>
            </a:r>
          </a:p>
          <a:p/>
          <a:p>
            <a:r>
              <a:t>a. Hece Ölçüsü (Millî ölçümüz)</a:t>
            </a:r>
          </a:p>
          <a:p>
            <a:r>
              <a:t>b. Aruz Ölçüsü  </a:t>
            </a:r>
          </a:p>
          <a:p>
            <a:r>
              <a:t>c. Serbest Şiir</a:t>
            </a:r>
          </a:p>
          <a:p/>
          <a:p>
            <a:r>
              <a:t>Kaynak: Siir_Bilgisi_Birlestirilmis.docx - Bölüm 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Hece Ölçüsü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Her dizenin hece sayısının aynı olması</a:t>
            </a:r>
          </a:p>
          <a:p>
            <a:r>
              <a:t>• En çok kullanılan kalıplar: 7, 8, 11, 12, 14 heceli</a:t>
            </a:r>
          </a:p>
          <a:p>
            <a:r>
              <a:t>• Durak: Dizelerin belli bölümlere ayrıldığı yer</a:t>
            </a:r>
          </a:p>
          <a:p>
            <a:r>
              <a:t>• İslamiyet öncesi Türk edebiyatından beri kullanılır</a:t>
            </a:r>
          </a:p>
          <a:p>
            <a:r>
              <a:t>• Halk edebiyatı, Millî Edebiyat, Beş Hececiler tarafından tercih edilir</a:t>
            </a:r>
          </a:p>
          <a:p/>
          <a:p>
            <a:r>
              <a:t>Örnekler:</a:t>
            </a:r>
          </a:p>
          <a:p>
            <a:r>
              <a:t>7'li kalıp (3+4 durağı):</a:t>
            </a:r>
          </a:p>
          <a:p>
            <a:r>
              <a:t>"Bahçelerde / saz olur</a:t>
            </a:r>
          </a:p>
          <a:p>
            <a:r>
              <a:t>Gül açılır / yaz olur"</a:t>
            </a:r>
          </a:p>
          <a:p/>
          <a:p>
            <a:r>
              <a:t>11'li kalıp (6+5 durağı):</a:t>
            </a:r>
          </a:p>
          <a:p>
            <a:r>
              <a:t>"Tarihin dilinden / düşmez bu destan</a:t>
            </a:r>
          </a:p>
          <a:p>
            <a:r>
              <a:t>Nehirler gazidir, / dağlar kahraman" </a:t>
            </a:r>
          </a:p>
          <a:p/>
          <a:p>
            <a:r>
              <a:t>Kaynak: Siir_Bilgisi_Birlestirilmis.docx - Bölüm 4a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0000"/>
                </a:solidFill>
              </a:defRPr>
            </a:pPr>
            <a:r>
              <a:t>Aruz Ölçüsü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VIII. yüzyılda Arap edebiyatında doğmuş</a:t>
            </a:r>
          </a:p>
          <a:p>
            <a:r>
              <a:t>• Hece sayısı değil, hecelerin ses değeri önemli</a:t>
            </a:r>
          </a:p>
          <a:p>
            <a:r>
              <a:t>• Uzun/kapalı heceler (—), kısa/açık heceler (.)</a:t>
            </a:r>
          </a:p>
          <a:p>
            <a:r>
              <a:t>• Divan, Tanzimat, Servetifünun edebiyatlarında kullanılmış</a:t>
            </a:r>
          </a:p>
          <a:p>
            <a:r>
              <a:t>• İlk örnek: Yusuf Has Hacip'in "Kutadgu Bilig"i</a:t>
            </a:r>
          </a:p>
          <a:p/>
          <a:p>
            <a:r>
              <a:t>Örnekler:</a:t>
            </a:r>
          </a:p>
          <a:p>
            <a:r>
              <a:t>İstiklal Marşı (Mehmet Âkif Ersoy):</a:t>
            </a:r>
          </a:p>
          <a:p>
            <a:r>
              <a:t>"Ben ezelden / beridir hür / yaşadım, hür / yaşarım."</a:t>
            </a:r>
          </a:p>
          <a:p>
            <a:r>
              <a:t>— . — — / . — — / . — — / . . —</a:t>
            </a:r>
          </a:p>
          <a:p>
            <a:r>
              <a:t>Fâ i lâ tün / Fe i lâ tün / Fe i lâ tün / Fe i lün</a:t>
            </a:r>
          </a:p>
          <a:p/>
          <a:p>
            <a:r>
              <a:t>Aruz Terimleri: İmale, Zihaf, Med, Vasl, Tahfif, Takti</a:t>
            </a:r>
          </a:p>
          <a:p/>
          <a:p>
            <a:r>
              <a:t>Kaynak: Siir_Bilgisi_Birlestirilmis.docx - Bölüm 4b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