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0" r:id="rId5"/>
    <p:sldId id="262" r:id="rId6"/>
    <p:sldId id="263" r:id="rId7"/>
    <p:sldId id="264" r:id="rId8"/>
    <p:sldId id="269" r:id="rId9"/>
    <p:sldId id="265" r:id="rId10"/>
    <p:sldId id="266" r:id="rId11"/>
    <p:sldId id="270" r:id="rId12"/>
    <p:sldId id="261" r:id="rId13"/>
    <p:sldId id="271" r:id="rId14"/>
    <p:sldId id="272" r:id="rId15"/>
    <p:sldId id="273" r:id="rId16"/>
    <p:sldId id="274" r:id="rId17"/>
    <p:sldId id="275" r:id="rId18"/>
    <p:sldId id="278" r:id="rId19"/>
    <p:sldId id="279" r:id="rId20"/>
    <p:sldId id="276" r:id="rId21"/>
    <p:sldId id="277" r:id="rId22"/>
    <p:sldId id="281" r:id="rId23"/>
    <p:sldId id="280" r:id="rId24"/>
    <p:sldId id="267" r:id="rId25"/>
    <p:sldId id="268" r:id="rId26"/>
    <p:sldId id="25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12/12/2018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12/12/2018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6973-16F2-45D8-86E3-25AAC9D79158}"/>
              </a:ext>
            </a:extLst>
          </p:cNvPr>
          <p:cNvSpPr>
            <a:spLocks noGrp="1"/>
          </p:cNvSpPr>
          <p:nvPr>
            <p:ph type="ctrTitle"/>
          </p:nvPr>
        </p:nvSpPr>
        <p:spPr/>
        <p:txBody>
          <a:bodyPr/>
          <a:lstStyle/>
          <a:p>
            <a:r>
              <a:rPr lang="en-US" dirty="0"/>
              <a:t>Vehicle price calculator</a:t>
            </a:r>
          </a:p>
        </p:txBody>
      </p:sp>
      <p:sp>
        <p:nvSpPr>
          <p:cNvPr id="3" name="Subtitle 2">
            <a:extLst>
              <a:ext uri="{FF2B5EF4-FFF2-40B4-BE49-F238E27FC236}">
                <a16:creationId xmlns:a16="http://schemas.microsoft.com/office/drawing/2014/main" id="{13475595-95EA-4B1F-8E30-16694A2D9D9F}"/>
              </a:ext>
            </a:extLst>
          </p:cNvPr>
          <p:cNvSpPr>
            <a:spLocks noGrp="1"/>
          </p:cNvSpPr>
          <p:nvPr>
            <p:ph type="subTitle" idx="1"/>
          </p:nvPr>
        </p:nvSpPr>
        <p:spPr/>
        <p:txBody>
          <a:bodyPr/>
          <a:lstStyle/>
          <a:p>
            <a:r>
              <a:rPr lang="en-US" dirty="0"/>
              <a:t>Recurrent neural network</a:t>
            </a:r>
          </a:p>
          <a:p>
            <a:r>
              <a:rPr lang="en-US" dirty="0"/>
              <a:t>By Brian Kilburn, Jamie Weiss, and </a:t>
            </a:r>
            <a:r>
              <a:rPr lang="en-US" dirty="0" err="1"/>
              <a:t>dominic</a:t>
            </a:r>
            <a:r>
              <a:rPr lang="en-US" dirty="0"/>
              <a:t> holt</a:t>
            </a:r>
          </a:p>
        </p:txBody>
      </p:sp>
    </p:spTree>
    <p:extLst>
      <p:ext uri="{BB962C8B-B14F-4D97-AF65-F5344CB8AC3E}">
        <p14:creationId xmlns:p14="http://schemas.microsoft.com/office/powerpoint/2010/main" val="1354861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err="1"/>
              <a:t>Selu</a:t>
            </a:r>
            <a:r>
              <a:rPr lang="en-US" dirty="0"/>
              <a:t> (scaled exponential linear units)</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2308324"/>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keep the outputs normalized </a:t>
            </a:r>
          </a:p>
          <a:p>
            <a:pPr lvl="1"/>
            <a:endParaRPr lang="en-US" dirty="0"/>
          </a:p>
          <a:p>
            <a:pPr marL="742950" lvl="1" indent="-285750">
              <a:buFont typeface="Wingdings" panose="05000000000000000000" pitchFamily="2" charset="2"/>
              <a:buChar char="Ø"/>
            </a:pPr>
            <a:r>
              <a:rPr lang="en-US" dirty="0"/>
              <a:t>the normalization occurs </a:t>
            </a:r>
            <a:r>
              <a:rPr lang="en-US" b="1" dirty="0"/>
              <a:t>inside the activation function.</a:t>
            </a:r>
            <a:r>
              <a:rPr lang="en-US" dirty="0"/>
              <a:t> </a:t>
            </a:r>
          </a:p>
          <a:p>
            <a:pPr lvl="1"/>
            <a:endParaRPr lang="en-US" dirty="0"/>
          </a:p>
          <a:p>
            <a:pPr marL="742950" lvl="1" indent="-285750">
              <a:buFont typeface="Wingdings" panose="05000000000000000000" pitchFamily="2" charset="2"/>
              <a:buChar char="Ø"/>
            </a:pPr>
            <a:r>
              <a:rPr lang="en-US" dirty="0"/>
              <a:t>A custom weight initialization technique is being used.</a:t>
            </a:r>
          </a:p>
          <a:p>
            <a:pPr marL="742950" lvl="1" indent="-285750">
              <a:buFont typeface="Wingdings" panose="05000000000000000000" pitchFamily="2" charset="2"/>
              <a:buChar char="Ø"/>
            </a:pPr>
            <a:endParaRPr lang="en-US" b="1" dirty="0"/>
          </a:p>
          <a:p>
            <a:pPr marL="742950" lvl="1"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140896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err="1"/>
              <a:t>Selu</a:t>
            </a:r>
            <a:r>
              <a:rPr lang="en-US" dirty="0"/>
              <a:t> (scaled exponential linear units)</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2862322"/>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keep the outputs normalized </a:t>
            </a:r>
          </a:p>
          <a:p>
            <a:pPr lvl="1"/>
            <a:endParaRPr lang="en-US" dirty="0"/>
          </a:p>
          <a:p>
            <a:pPr marL="742950" lvl="1" indent="-285750">
              <a:buFont typeface="Wingdings" panose="05000000000000000000" pitchFamily="2" charset="2"/>
              <a:buChar char="Ø"/>
            </a:pPr>
            <a:r>
              <a:rPr lang="en-US" dirty="0"/>
              <a:t>the normalization occurs </a:t>
            </a:r>
            <a:r>
              <a:rPr lang="en-US" b="1" dirty="0"/>
              <a:t>inside the activation function.</a:t>
            </a:r>
            <a:r>
              <a:rPr lang="en-US" dirty="0"/>
              <a:t> </a:t>
            </a:r>
          </a:p>
          <a:p>
            <a:pPr lvl="1"/>
            <a:endParaRPr lang="en-US" dirty="0"/>
          </a:p>
          <a:p>
            <a:pPr marL="742950" lvl="1" indent="-285750">
              <a:buFont typeface="Wingdings" panose="05000000000000000000" pitchFamily="2" charset="2"/>
              <a:buChar char="Ø"/>
            </a:pPr>
            <a:r>
              <a:rPr lang="en-US" dirty="0"/>
              <a:t>A custom weight initialization technique is being used.</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Removes the Vanishing/exploding gradient Problem</a:t>
            </a:r>
          </a:p>
          <a:p>
            <a:pPr marL="742950" lvl="1" indent="-285750">
              <a:buFont typeface="Wingdings" panose="05000000000000000000" pitchFamily="2" charset="2"/>
              <a:buChar char="Ø"/>
            </a:pPr>
            <a:endParaRPr lang="en-US" b="1" dirty="0"/>
          </a:p>
          <a:p>
            <a:pPr marL="742950" lvl="1"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342986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err="1"/>
              <a:t>Selu</a:t>
            </a:r>
            <a:r>
              <a:rPr lang="en-US" dirty="0"/>
              <a:t> (scaled exponential linear units)</a:t>
            </a:r>
          </a:p>
        </p:txBody>
      </p:sp>
      <p:pic>
        <p:nvPicPr>
          <p:cNvPr id="5" name="Picture 4" descr="A screenshot of a cell phone&#10;&#10;Description automatically generated">
            <a:extLst>
              <a:ext uri="{FF2B5EF4-FFF2-40B4-BE49-F238E27FC236}">
                <a16:creationId xmlns:a16="http://schemas.microsoft.com/office/drawing/2014/main" id="{A3DDA823-D2D6-4FD5-9407-1CDA87DDC435}"/>
              </a:ext>
            </a:extLst>
          </p:cNvPr>
          <p:cNvPicPr>
            <a:picLocks noChangeAspect="1"/>
          </p:cNvPicPr>
          <p:nvPr/>
        </p:nvPicPr>
        <p:blipFill>
          <a:blip r:embed="rId2"/>
          <a:stretch>
            <a:fillRect/>
          </a:stretch>
        </p:blipFill>
        <p:spPr>
          <a:xfrm>
            <a:off x="2075858" y="2766383"/>
            <a:ext cx="7792537" cy="876422"/>
          </a:xfrm>
          <a:prstGeom prst="rect">
            <a:avLst/>
          </a:prstGeom>
        </p:spPr>
      </p:pic>
      <p:sp>
        <p:nvSpPr>
          <p:cNvPr id="6" name="Arrow: Left 5">
            <a:extLst>
              <a:ext uri="{FF2B5EF4-FFF2-40B4-BE49-F238E27FC236}">
                <a16:creationId xmlns:a16="http://schemas.microsoft.com/office/drawing/2014/main" id="{1CFD49A7-8A1E-4F13-B757-D8947772406C}"/>
              </a:ext>
            </a:extLst>
          </p:cNvPr>
          <p:cNvSpPr/>
          <p:nvPr/>
        </p:nvSpPr>
        <p:spPr>
          <a:xfrm rot="16200000">
            <a:off x="8882279" y="2618797"/>
            <a:ext cx="555336" cy="295172"/>
          </a:xfrm>
          <a:prstGeom prst="left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800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Formatting data</a:t>
            </a:r>
          </a:p>
        </p:txBody>
      </p:sp>
      <p:pic>
        <p:nvPicPr>
          <p:cNvPr id="4" name="Picture 3" descr="A screenshot of a computer&#10;&#10;Description automatically generated">
            <a:extLst>
              <a:ext uri="{FF2B5EF4-FFF2-40B4-BE49-F238E27FC236}">
                <a16:creationId xmlns:a16="http://schemas.microsoft.com/office/drawing/2014/main" id="{2914954F-C234-4DFB-908A-AD13A4EF078D}"/>
              </a:ext>
            </a:extLst>
          </p:cNvPr>
          <p:cNvPicPr>
            <a:picLocks noChangeAspect="1"/>
          </p:cNvPicPr>
          <p:nvPr/>
        </p:nvPicPr>
        <p:blipFill>
          <a:blip r:embed="rId2"/>
          <a:stretch>
            <a:fillRect/>
          </a:stretch>
        </p:blipFill>
        <p:spPr>
          <a:xfrm>
            <a:off x="2510005" y="2164360"/>
            <a:ext cx="7472894" cy="3624044"/>
          </a:xfrm>
          <a:prstGeom prst="rect">
            <a:avLst/>
          </a:prstGeom>
        </p:spPr>
      </p:pic>
    </p:spTree>
    <p:extLst>
      <p:ext uri="{BB962C8B-B14F-4D97-AF65-F5344CB8AC3E}">
        <p14:creationId xmlns:p14="http://schemas.microsoft.com/office/powerpoint/2010/main" val="22620657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Formatting data</a:t>
            </a:r>
          </a:p>
        </p:txBody>
      </p:sp>
      <p:sp>
        <p:nvSpPr>
          <p:cNvPr id="5" name="TextBox 4">
            <a:extLst>
              <a:ext uri="{FF2B5EF4-FFF2-40B4-BE49-F238E27FC236}">
                <a16:creationId xmlns:a16="http://schemas.microsoft.com/office/drawing/2014/main" id="{4008A12A-34E3-4CB9-91E5-DA4D41EEBA40}"/>
              </a:ext>
            </a:extLst>
          </p:cNvPr>
          <p:cNvSpPr txBox="1"/>
          <p:nvPr/>
        </p:nvSpPr>
        <p:spPr>
          <a:xfrm>
            <a:off x="1862356" y="2365695"/>
            <a:ext cx="8959442" cy="923330"/>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One Hot Encoding for categorical data</a:t>
            </a:r>
          </a:p>
          <a:p>
            <a:pPr lvl="1"/>
            <a:endParaRPr lang="en-US" dirty="0"/>
          </a:p>
        </p:txBody>
      </p:sp>
    </p:spTree>
    <p:extLst>
      <p:ext uri="{BB962C8B-B14F-4D97-AF65-F5344CB8AC3E}">
        <p14:creationId xmlns:p14="http://schemas.microsoft.com/office/powerpoint/2010/main" val="263342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Formatting data</a:t>
            </a:r>
          </a:p>
        </p:txBody>
      </p:sp>
      <p:sp>
        <p:nvSpPr>
          <p:cNvPr id="5" name="TextBox 4">
            <a:extLst>
              <a:ext uri="{FF2B5EF4-FFF2-40B4-BE49-F238E27FC236}">
                <a16:creationId xmlns:a16="http://schemas.microsoft.com/office/drawing/2014/main" id="{4008A12A-34E3-4CB9-91E5-DA4D41EEBA40}"/>
              </a:ext>
            </a:extLst>
          </p:cNvPr>
          <p:cNvSpPr txBox="1"/>
          <p:nvPr/>
        </p:nvSpPr>
        <p:spPr>
          <a:xfrm>
            <a:off x="1862356" y="2365695"/>
            <a:ext cx="8959442" cy="2308324"/>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One Hot Encoding for categorical data</a:t>
            </a:r>
          </a:p>
          <a:p>
            <a:pPr marL="742950" lvl="1" indent="-285750">
              <a:buFont typeface="Wingdings" panose="05000000000000000000" pitchFamily="2" charset="2"/>
              <a:buChar char="Ø"/>
            </a:pPr>
            <a:endParaRPr lang="en-US" dirty="0"/>
          </a:p>
          <a:p>
            <a:pPr marL="1200150" lvl="2" indent="-285750">
              <a:buFont typeface="Arial" panose="020B0604020202020204" pitchFamily="34" charset="0"/>
              <a:buChar char="•"/>
            </a:pPr>
            <a:r>
              <a:rPr lang="en-US" dirty="0"/>
              <a:t>Pandas</a:t>
            </a:r>
          </a:p>
          <a:p>
            <a:pPr marL="1200150" lvl="2" indent="-285750">
              <a:buFont typeface="Arial" panose="020B0604020202020204" pitchFamily="34" charset="0"/>
              <a:buChar char="•"/>
            </a:pPr>
            <a:endParaRPr lang="en-US" dirty="0"/>
          </a:p>
          <a:p>
            <a:pPr lvl="1"/>
            <a:r>
              <a:rPr lang="en-US" dirty="0"/>
              <a:t> </a:t>
            </a:r>
          </a:p>
          <a:p>
            <a:pPr lvl="1"/>
            <a:endParaRPr lang="en-US" b="1" dirty="0"/>
          </a:p>
          <a:p>
            <a:pPr marL="742950" lvl="1"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264158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Formatting data</a:t>
            </a:r>
          </a:p>
        </p:txBody>
      </p:sp>
      <p:sp>
        <p:nvSpPr>
          <p:cNvPr id="5" name="TextBox 4">
            <a:extLst>
              <a:ext uri="{FF2B5EF4-FFF2-40B4-BE49-F238E27FC236}">
                <a16:creationId xmlns:a16="http://schemas.microsoft.com/office/drawing/2014/main" id="{4008A12A-34E3-4CB9-91E5-DA4D41EEBA40}"/>
              </a:ext>
            </a:extLst>
          </p:cNvPr>
          <p:cNvSpPr txBox="1"/>
          <p:nvPr/>
        </p:nvSpPr>
        <p:spPr>
          <a:xfrm>
            <a:off x="1862356" y="2365695"/>
            <a:ext cx="8959442" cy="1754326"/>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One Hot Encoding for categorical data</a:t>
            </a:r>
          </a:p>
          <a:p>
            <a:pPr lvl="1"/>
            <a:endParaRPr lang="en-US" dirty="0"/>
          </a:p>
          <a:p>
            <a:pPr marL="742950" lvl="1" indent="-285750">
              <a:buFont typeface="Wingdings" panose="05000000000000000000" pitchFamily="2" charset="2"/>
              <a:buChar char="Ø"/>
            </a:pPr>
            <a:r>
              <a:rPr lang="en-US" dirty="0"/>
              <a:t>Convert the MSRP column to type float32 and removed special characters </a:t>
            </a:r>
          </a:p>
          <a:p>
            <a:pPr lvl="1"/>
            <a:endParaRPr lang="en-US" b="1" dirty="0"/>
          </a:p>
          <a:p>
            <a:pPr marL="742950" lvl="1"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934695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Biggest challenge</a:t>
            </a:r>
          </a:p>
        </p:txBody>
      </p:sp>
      <p:sp>
        <p:nvSpPr>
          <p:cNvPr id="5" name="TextBox 4">
            <a:extLst>
              <a:ext uri="{FF2B5EF4-FFF2-40B4-BE49-F238E27FC236}">
                <a16:creationId xmlns:a16="http://schemas.microsoft.com/office/drawing/2014/main" id="{4008A12A-34E3-4CB9-91E5-DA4D41EEBA40}"/>
              </a:ext>
            </a:extLst>
          </p:cNvPr>
          <p:cNvSpPr txBox="1"/>
          <p:nvPr/>
        </p:nvSpPr>
        <p:spPr>
          <a:xfrm>
            <a:off x="1862356" y="2365695"/>
            <a:ext cx="8959442" cy="1477328"/>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Feeding the tensorflow graph</a:t>
            </a:r>
          </a:p>
          <a:p>
            <a:pPr lvl="1"/>
            <a:r>
              <a:rPr lang="en-US" dirty="0"/>
              <a:t> </a:t>
            </a:r>
          </a:p>
          <a:p>
            <a:pPr lvl="1"/>
            <a:endParaRPr lang="en-US" b="1" dirty="0"/>
          </a:p>
          <a:p>
            <a:pPr marL="742950" lvl="1"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595475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Biggest challenge</a:t>
            </a:r>
          </a:p>
        </p:txBody>
      </p:sp>
      <p:sp>
        <p:nvSpPr>
          <p:cNvPr id="5" name="TextBox 4">
            <a:extLst>
              <a:ext uri="{FF2B5EF4-FFF2-40B4-BE49-F238E27FC236}">
                <a16:creationId xmlns:a16="http://schemas.microsoft.com/office/drawing/2014/main" id="{4008A12A-34E3-4CB9-91E5-DA4D41EEBA40}"/>
              </a:ext>
            </a:extLst>
          </p:cNvPr>
          <p:cNvSpPr txBox="1"/>
          <p:nvPr/>
        </p:nvSpPr>
        <p:spPr>
          <a:xfrm>
            <a:off x="1862356" y="2365695"/>
            <a:ext cx="8959442" cy="2308324"/>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Feeding the tensorflow graph</a:t>
            </a:r>
          </a:p>
          <a:p>
            <a:pPr marL="1200150" lvl="2" indent="-285750">
              <a:buFont typeface="Wingdings" panose="05000000000000000000" pitchFamily="2" charset="2"/>
              <a:buChar char="Ø"/>
            </a:pPr>
            <a:r>
              <a:rPr lang="en-US" dirty="0"/>
              <a:t>SNN</a:t>
            </a:r>
          </a:p>
          <a:p>
            <a:pPr marL="1657350" lvl="3" indent="-285750">
              <a:buFont typeface="Arial" panose="020B0604020202020204" pitchFamily="34" charset="0"/>
              <a:buChar char="•"/>
            </a:pPr>
            <a:r>
              <a:rPr lang="en-US" dirty="0"/>
              <a:t>Batches (</a:t>
            </a:r>
            <a:r>
              <a:rPr lang="en-US" dirty="0" err="1"/>
              <a:t>train_x</a:t>
            </a:r>
            <a:r>
              <a:rPr lang="en-US" dirty="0"/>
              <a:t>, </a:t>
            </a:r>
            <a:r>
              <a:rPr lang="en-US" dirty="0" err="1"/>
              <a:t>train_y</a:t>
            </a:r>
            <a:r>
              <a:rPr lang="en-US" dirty="0"/>
              <a:t>) , (</a:t>
            </a:r>
            <a:r>
              <a:rPr lang="en-US" dirty="0" err="1"/>
              <a:t>test_x</a:t>
            </a:r>
            <a:r>
              <a:rPr lang="en-US" dirty="0"/>
              <a:t>, </a:t>
            </a:r>
            <a:r>
              <a:rPr lang="en-US" dirty="0" err="1"/>
              <a:t>test_y</a:t>
            </a:r>
            <a:r>
              <a:rPr lang="en-US" dirty="0"/>
              <a:t>)</a:t>
            </a:r>
          </a:p>
          <a:p>
            <a:pPr lvl="3"/>
            <a:endParaRPr lang="en-US" dirty="0"/>
          </a:p>
          <a:p>
            <a:pPr lvl="1"/>
            <a:r>
              <a:rPr lang="en-US" dirty="0"/>
              <a:t> </a:t>
            </a:r>
          </a:p>
          <a:p>
            <a:pPr lvl="1"/>
            <a:endParaRPr lang="en-US" b="1" dirty="0"/>
          </a:p>
          <a:p>
            <a:pPr marL="742950" lvl="1"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149601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Biggest challenge</a:t>
            </a:r>
          </a:p>
        </p:txBody>
      </p:sp>
      <p:sp>
        <p:nvSpPr>
          <p:cNvPr id="5" name="TextBox 4">
            <a:extLst>
              <a:ext uri="{FF2B5EF4-FFF2-40B4-BE49-F238E27FC236}">
                <a16:creationId xmlns:a16="http://schemas.microsoft.com/office/drawing/2014/main" id="{4008A12A-34E3-4CB9-91E5-DA4D41EEBA40}"/>
              </a:ext>
            </a:extLst>
          </p:cNvPr>
          <p:cNvSpPr txBox="1"/>
          <p:nvPr/>
        </p:nvSpPr>
        <p:spPr>
          <a:xfrm>
            <a:off x="1862356" y="2365695"/>
            <a:ext cx="8959442" cy="3139321"/>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Feeding the tensorflow graph</a:t>
            </a:r>
          </a:p>
          <a:p>
            <a:pPr marL="1200150" lvl="2" indent="-285750">
              <a:buFont typeface="Wingdings" panose="05000000000000000000" pitchFamily="2" charset="2"/>
              <a:buChar char="Ø"/>
            </a:pPr>
            <a:r>
              <a:rPr lang="en-US" dirty="0"/>
              <a:t>SNN</a:t>
            </a:r>
          </a:p>
          <a:p>
            <a:pPr marL="1657350" lvl="3" indent="-285750">
              <a:buFont typeface="Arial" panose="020B0604020202020204" pitchFamily="34" charset="0"/>
              <a:buChar char="•"/>
            </a:pPr>
            <a:r>
              <a:rPr lang="en-US" dirty="0"/>
              <a:t>Batches (</a:t>
            </a:r>
            <a:r>
              <a:rPr lang="en-US" dirty="0" err="1"/>
              <a:t>train_x</a:t>
            </a:r>
            <a:r>
              <a:rPr lang="en-US" dirty="0"/>
              <a:t>, </a:t>
            </a:r>
            <a:r>
              <a:rPr lang="en-US" dirty="0" err="1"/>
              <a:t>train_y</a:t>
            </a:r>
            <a:r>
              <a:rPr lang="en-US" dirty="0"/>
              <a:t>) , (</a:t>
            </a:r>
            <a:r>
              <a:rPr lang="en-US" dirty="0" err="1"/>
              <a:t>test_x</a:t>
            </a:r>
            <a:r>
              <a:rPr lang="en-US" dirty="0"/>
              <a:t>, </a:t>
            </a:r>
            <a:r>
              <a:rPr lang="en-US" dirty="0" err="1"/>
              <a:t>test_y</a:t>
            </a:r>
            <a:r>
              <a:rPr lang="en-US" dirty="0"/>
              <a:t>)</a:t>
            </a:r>
          </a:p>
          <a:p>
            <a:pPr lvl="3"/>
            <a:endParaRPr lang="en-US" dirty="0"/>
          </a:p>
          <a:p>
            <a:pPr marL="1657350" lvl="3" indent="-285750">
              <a:buFont typeface="Arial" panose="020B0604020202020204" pitchFamily="34" charset="0"/>
              <a:buChar char="•"/>
            </a:pPr>
            <a:r>
              <a:rPr lang="en-US" dirty="0"/>
              <a:t>Shape the tensor correctly</a:t>
            </a:r>
          </a:p>
          <a:p>
            <a:pPr lvl="4"/>
            <a:r>
              <a:rPr lang="en-US" dirty="0"/>
              <a:t>     x = </a:t>
            </a:r>
            <a:r>
              <a:rPr lang="en-US" dirty="0" err="1"/>
              <a:t>tf.placeholder</a:t>
            </a:r>
            <a:r>
              <a:rPr lang="en-US" dirty="0"/>
              <a:t>('float32', [None, </a:t>
            </a:r>
            <a:r>
              <a:rPr lang="en-US" dirty="0" err="1"/>
              <a:t>n_input</a:t>
            </a:r>
            <a:r>
              <a:rPr lang="en-US" dirty="0"/>
              <a:t>]) # (?, 445)</a:t>
            </a:r>
          </a:p>
          <a:p>
            <a:pPr lvl="4"/>
            <a:r>
              <a:rPr lang="en-US" dirty="0"/>
              <a:t>     y = </a:t>
            </a:r>
            <a:r>
              <a:rPr lang="en-US" dirty="0" err="1"/>
              <a:t>tf.placeholder</a:t>
            </a:r>
            <a:r>
              <a:rPr lang="en-US" dirty="0"/>
              <a:t>('float32', [</a:t>
            </a:r>
            <a:r>
              <a:rPr lang="en-US" dirty="0" err="1"/>
              <a:t>n_classes</a:t>
            </a:r>
            <a:r>
              <a:rPr lang="en-US" dirty="0"/>
              <a:t>]) # (410)</a:t>
            </a:r>
          </a:p>
          <a:p>
            <a:pPr lvl="1"/>
            <a:r>
              <a:rPr lang="en-US" dirty="0"/>
              <a:t> </a:t>
            </a:r>
          </a:p>
          <a:p>
            <a:pPr lvl="1"/>
            <a:endParaRPr lang="en-US" b="1" dirty="0"/>
          </a:p>
          <a:p>
            <a:pPr marL="742950" lvl="1"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372559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C7A1-27A4-44BB-9EDB-C42057F303DB}"/>
              </a:ext>
            </a:extLst>
          </p:cNvPr>
          <p:cNvSpPr>
            <a:spLocks noGrp="1"/>
          </p:cNvSpPr>
          <p:nvPr>
            <p:ph type="title"/>
          </p:nvPr>
        </p:nvSpPr>
        <p:spPr/>
        <p:txBody>
          <a:bodyPr/>
          <a:lstStyle/>
          <a:p>
            <a:pPr algn="ctr"/>
            <a:r>
              <a:rPr lang="en-US" u="sng" dirty="0" err="1"/>
              <a:t>Rnn</a:t>
            </a:r>
            <a:r>
              <a:rPr lang="en-US" u="sng" dirty="0"/>
              <a:t> recap</a:t>
            </a:r>
          </a:p>
        </p:txBody>
      </p:sp>
      <p:sp>
        <p:nvSpPr>
          <p:cNvPr id="3" name="TextBox 2">
            <a:extLst>
              <a:ext uri="{FF2B5EF4-FFF2-40B4-BE49-F238E27FC236}">
                <a16:creationId xmlns:a16="http://schemas.microsoft.com/office/drawing/2014/main" id="{1DD94BFF-E763-4E86-BE37-2A45493E42E5}"/>
              </a:ext>
            </a:extLst>
          </p:cNvPr>
          <p:cNvSpPr txBox="1"/>
          <p:nvPr/>
        </p:nvSpPr>
        <p:spPr>
          <a:xfrm>
            <a:off x="1560353" y="2281806"/>
            <a:ext cx="9614647" cy="1754326"/>
          </a:xfrm>
          <a:prstGeom prst="rect">
            <a:avLst/>
          </a:prstGeom>
          <a:noFill/>
        </p:spPr>
        <p:txBody>
          <a:bodyPr wrap="square" rtlCol="0">
            <a:spAutoFit/>
          </a:bodyPr>
          <a:lstStyle/>
          <a:p>
            <a:r>
              <a:rPr lang="en-US" dirty="0"/>
              <a:t>A </a:t>
            </a:r>
            <a:r>
              <a:rPr lang="en-US" b="1" dirty="0"/>
              <a:t>recurrent neural network</a:t>
            </a:r>
            <a:r>
              <a:rPr lang="en-US" dirty="0"/>
              <a:t> (</a:t>
            </a:r>
            <a:r>
              <a:rPr lang="en-US" b="1" dirty="0"/>
              <a:t>RNN</a:t>
            </a:r>
            <a:r>
              <a:rPr lang="en-US" dirty="0"/>
              <a:t>) is a class of artificial neural network where connections between nodes form a directed graph along a sequence. This allows it to exhibit temporal dynamic behavior for a time sequence. Unlike feedforward neural networks, RNNs can use their internal state (memory) to process sequences of inputs. This makes them applicable to tasks such as unsegmented, connected handwriting recognition or speech recognition.</a:t>
            </a:r>
          </a:p>
          <a:p>
            <a:endParaRPr lang="en-US" dirty="0"/>
          </a:p>
        </p:txBody>
      </p:sp>
    </p:spTree>
    <p:extLst>
      <p:ext uri="{BB962C8B-B14F-4D97-AF65-F5344CB8AC3E}">
        <p14:creationId xmlns:p14="http://schemas.microsoft.com/office/powerpoint/2010/main" val="3302420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Biggest challenge</a:t>
            </a:r>
          </a:p>
        </p:txBody>
      </p:sp>
      <p:sp>
        <p:nvSpPr>
          <p:cNvPr id="5" name="TextBox 4">
            <a:extLst>
              <a:ext uri="{FF2B5EF4-FFF2-40B4-BE49-F238E27FC236}">
                <a16:creationId xmlns:a16="http://schemas.microsoft.com/office/drawing/2014/main" id="{4008A12A-34E3-4CB9-91E5-DA4D41EEBA40}"/>
              </a:ext>
            </a:extLst>
          </p:cNvPr>
          <p:cNvSpPr txBox="1"/>
          <p:nvPr/>
        </p:nvSpPr>
        <p:spPr>
          <a:xfrm>
            <a:off x="1862356" y="2365695"/>
            <a:ext cx="8959442" cy="3416320"/>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Feeding the tensorflow graph</a:t>
            </a:r>
          </a:p>
          <a:p>
            <a:pPr marL="1200150" lvl="2" indent="-285750">
              <a:buFont typeface="Wingdings" panose="05000000000000000000" pitchFamily="2" charset="2"/>
              <a:buChar char="Ø"/>
            </a:pPr>
            <a:r>
              <a:rPr lang="en-US" dirty="0"/>
              <a:t>SNN</a:t>
            </a:r>
          </a:p>
          <a:p>
            <a:pPr marL="1657350" lvl="3" indent="-285750">
              <a:buFont typeface="Arial" panose="020B0604020202020204" pitchFamily="34" charset="0"/>
              <a:buChar char="•"/>
            </a:pPr>
            <a:r>
              <a:rPr lang="en-US" dirty="0"/>
              <a:t>Batches (</a:t>
            </a:r>
            <a:r>
              <a:rPr lang="en-US" dirty="0" err="1"/>
              <a:t>train_x</a:t>
            </a:r>
            <a:r>
              <a:rPr lang="en-US" dirty="0"/>
              <a:t>, </a:t>
            </a:r>
            <a:r>
              <a:rPr lang="en-US" dirty="0" err="1"/>
              <a:t>train_y</a:t>
            </a:r>
            <a:r>
              <a:rPr lang="en-US" dirty="0"/>
              <a:t>) , (</a:t>
            </a:r>
            <a:r>
              <a:rPr lang="en-US" dirty="0" err="1"/>
              <a:t>test_x</a:t>
            </a:r>
            <a:r>
              <a:rPr lang="en-US" dirty="0"/>
              <a:t>, </a:t>
            </a:r>
            <a:r>
              <a:rPr lang="en-US" dirty="0" err="1"/>
              <a:t>test_y</a:t>
            </a:r>
            <a:r>
              <a:rPr lang="en-US" dirty="0"/>
              <a:t>)</a:t>
            </a:r>
          </a:p>
          <a:p>
            <a:pPr lvl="3"/>
            <a:endParaRPr lang="en-US" dirty="0"/>
          </a:p>
          <a:p>
            <a:pPr marL="1657350" lvl="3" indent="-285750">
              <a:buFont typeface="Arial" panose="020B0604020202020204" pitchFamily="34" charset="0"/>
              <a:buChar char="•"/>
            </a:pPr>
            <a:r>
              <a:rPr lang="en-US" dirty="0"/>
              <a:t>Shape the tensor correctly</a:t>
            </a:r>
          </a:p>
          <a:p>
            <a:pPr marL="2114550" lvl="4" indent="-285750">
              <a:buFont typeface="Wingdings" panose="05000000000000000000" pitchFamily="2" charset="2"/>
              <a:buChar char="ü"/>
            </a:pPr>
            <a:r>
              <a:rPr lang="en-US" dirty="0"/>
              <a:t>x = </a:t>
            </a:r>
            <a:r>
              <a:rPr lang="en-US" dirty="0" err="1"/>
              <a:t>tf.placeholder</a:t>
            </a:r>
            <a:r>
              <a:rPr lang="en-US" dirty="0"/>
              <a:t>('float32', [None, </a:t>
            </a:r>
            <a:r>
              <a:rPr lang="en-US" dirty="0" err="1"/>
              <a:t>n_input</a:t>
            </a:r>
            <a:r>
              <a:rPr lang="en-US" dirty="0"/>
              <a:t>]) # (?, 445)</a:t>
            </a:r>
          </a:p>
          <a:p>
            <a:pPr marL="2114550" lvl="4" indent="-285750">
              <a:buFont typeface="Wingdings" panose="05000000000000000000" pitchFamily="2" charset="2"/>
              <a:buChar char="ü"/>
            </a:pPr>
            <a:r>
              <a:rPr lang="en-US" dirty="0"/>
              <a:t>y = </a:t>
            </a:r>
            <a:r>
              <a:rPr lang="en-US" dirty="0" err="1"/>
              <a:t>tf.placeholder</a:t>
            </a:r>
            <a:r>
              <a:rPr lang="en-US" dirty="0"/>
              <a:t>('float32’, [None, </a:t>
            </a:r>
            <a:r>
              <a:rPr lang="en-US" dirty="0" err="1"/>
              <a:t>n_classes</a:t>
            </a:r>
            <a:r>
              <a:rPr lang="en-US" dirty="0"/>
              <a:t>]) # (?, 410)</a:t>
            </a:r>
          </a:p>
          <a:p>
            <a:pPr marL="2114550" lvl="4" indent="-285750">
              <a:buFont typeface="Arial" panose="020B0604020202020204" pitchFamily="34" charset="0"/>
              <a:buChar char="•"/>
            </a:pPr>
            <a:r>
              <a:rPr lang="en-US" dirty="0"/>
              <a:t> Labels were categorical, feeding 410 rows that were supposed to be columns.</a:t>
            </a:r>
          </a:p>
          <a:p>
            <a:pPr lvl="1"/>
            <a:endParaRPr lang="en-US" b="1" dirty="0"/>
          </a:p>
          <a:p>
            <a:pPr marL="742950" lvl="1"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49434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Biggest challenge</a:t>
            </a:r>
          </a:p>
        </p:txBody>
      </p:sp>
      <p:sp>
        <p:nvSpPr>
          <p:cNvPr id="5" name="TextBox 4">
            <a:extLst>
              <a:ext uri="{FF2B5EF4-FFF2-40B4-BE49-F238E27FC236}">
                <a16:creationId xmlns:a16="http://schemas.microsoft.com/office/drawing/2014/main" id="{4008A12A-34E3-4CB9-91E5-DA4D41EEBA40}"/>
              </a:ext>
            </a:extLst>
          </p:cNvPr>
          <p:cNvSpPr txBox="1"/>
          <p:nvPr/>
        </p:nvSpPr>
        <p:spPr>
          <a:xfrm>
            <a:off x="1862356" y="2365695"/>
            <a:ext cx="8959442" cy="2031325"/>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Feeding the tensorflow graph</a:t>
            </a:r>
          </a:p>
          <a:p>
            <a:pPr marL="1200150" lvl="2" indent="-285750">
              <a:buFont typeface="Wingdings" panose="05000000000000000000" pitchFamily="2" charset="2"/>
              <a:buChar char="Ø"/>
            </a:pPr>
            <a:r>
              <a:rPr lang="en-US" dirty="0"/>
              <a:t>SNN</a:t>
            </a:r>
          </a:p>
          <a:p>
            <a:pPr marL="1200150" lvl="2" indent="-285750">
              <a:buFont typeface="Wingdings" panose="05000000000000000000" pitchFamily="2" charset="2"/>
              <a:buChar char="Ø"/>
            </a:pPr>
            <a:endParaRPr lang="en-US" b="1" dirty="0"/>
          </a:p>
          <a:p>
            <a:pPr marL="1200150" lvl="2" indent="-285750">
              <a:buFont typeface="Wingdings" panose="05000000000000000000" pitchFamily="2" charset="2"/>
              <a:buChar char="Ø"/>
            </a:pPr>
            <a:r>
              <a:rPr lang="en-US" dirty="0"/>
              <a:t>RNN</a:t>
            </a:r>
          </a:p>
          <a:p>
            <a:pPr marL="1657350" lvl="3" indent="-285750">
              <a:buFont typeface="Arial" panose="020B0604020202020204" pitchFamily="34" charset="0"/>
              <a:buChar char="•"/>
            </a:pPr>
            <a:r>
              <a:rPr lang="en-US" dirty="0"/>
              <a:t>One Hot encoded everything!</a:t>
            </a:r>
          </a:p>
          <a:p>
            <a:pPr lvl="4"/>
            <a:endParaRPr lang="en-US" dirty="0"/>
          </a:p>
        </p:txBody>
      </p:sp>
    </p:spTree>
    <p:extLst>
      <p:ext uri="{BB962C8B-B14F-4D97-AF65-F5344CB8AC3E}">
        <p14:creationId xmlns:p14="http://schemas.microsoft.com/office/powerpoint/2010/main" val="118218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Biggest challenge</a:t>
            </a:r>
          </a:p>
        </p:txBody>
      </p:sp>
      <p:sp>
        <p:nvSpPr>
          <p:cNvPr id="5" name="TextBox 4">
            <a:extLst>
              <a:ext uri="{FF2B5EF4-FFF2-40B4-BE49-F238E27FC236}">
                <a16:creationId xmlns:a16="http://schemas.microsoft.com/office/drawing/2014/main" id="{4008A12A-34E3-4CB9-91E5-DA4D41EEBA40}"/>
              </a:ext>
            </a:extLst>
          </p:cNvPr>
          <p:cNvSpPr txBox="1"/>
          <p:nvPr/>
        </p:nvSpPr>
        <p:spPr>
          <a:xfrm>
            <a:off x="1862356" y="2365695"/>
            <a:ext cx="8959442" cy="2862322"/>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Feeding the tensorflow graph</a:t>
            </a:r>
          </a:p>
          <a:p>
            <a:pPr marL="1200150" lvl="2" indent="-285750">
              <a:buFont typeface="Wingdings" panose="05000000000000000000" pitchFamily="2" charset="2"/>
              <a:buChar char="Ø"/>
            </a:pPr>
            <a:r>
              <a:rPr lang="en-US" dirty="0"/>
              <a:t>SNN</a:t>
            </a:r>
          </a:p>
          <a:p>
            <a:pPr marL="1200150" lvl="2" indent="-285750">
              <a:buFont typeface="Wingdings" panose="05000000000000000000" pitchFamily="2" charset="2"/>
              <a:buChar char="Ø"/>
            </a:pPr>
            <a:endParaRPr lang="en-US" b="1" dirty="0"/>
          </a:p>
          <a:p>
            <a:pPr marL="1200150" lvl="2" indent="-285750">
              <a:buFont typeface="Wingdings" panose="05000000000000000000" pitchFamily="2" charset="2"/>
              <a:buChar char="Ø"/>
            </a:pPr>
            <a:r>
              <a:rPr lang="en-US" dirty="0"/>
              <a:t>RNN</a:t>
            </a:r>
          </a:p>
          <a:p>
            <a:pPr marL="1657350" lvl="3" indent="-285750">
              <a:buFont typeface="Arial" panose="020B0604020202020204" pitchFamily="34" charset="0"/>
              <a:buChar char="•"/>
            </a:pPr>
            <a:r>
              <a:rPr lang="en-US" dirty="0"/>
              <a:t>One Hot encoded everything minus the labels which were still converted to float!</a:t>
            </a:r>
          </a:p>
          <a:p>
            <a:pPr marL="1657350" lvl="3" indent="-285750">
              <a:buFont typeface="Arial" panose="020B0604020202020204" pitchFamily="34" charset="0"/>
              <a:buChar char="•"/>
            </a:pPr>
            <a:r>
              <a:rPr lang="en-US" dirty="0"/>
              <a:t>Items need to be fed in sequence (sequential data)</a:t>
            </a:r>
          </a:p>
          <a:p>
            <a:pPr marL="2114550" lvl="4" indent="-285750">
              <a:buFont typeface="Wingdings" panose="05000000000000000000" pitchFamily="2" charset="2"/>
              <a:buChar char="ü"/>
            </a:pPr>
            <a:r>
              <a:rPr lang="en-US" dirty="0" err="1"/>
              <a:t>x_test.reshape</a:t>
            </a:r>
            <a:r>
              <a:rPr lang="en-US" dirty="0"/>
              <a:t>(-1,x_test.shape[1],1) # (428,1072,1)</a:t>
            </a:r>
          </a:p>
          <a:p>
            <a:pPr lvl="4"/>
            <a:endParaRPr lang="en-US" dirty="0"/>
          </a:p>
        </p:txBody>
      </p:sp>
    </p:spTree>
    <p:extLst>
      <p:ext uri="{BB962C8B-B14F-4D97-AF65-F5344CB8AC3E}">
        <p14:creationId xmlns:p14="http://schemas.microsoft.com/office/powerpoint/2010/main" val="336151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Biggest challenge</a:t>
            </a:r>
          </a:p>
        </p:txBody>
      </p:sp>
      <p:sp>
        <p:nvSpPr>
          <p:cNvPr id="5" name="TextBox 4">
            <a:extLst>
              <a:ext uri="{FF2B5EF4-FFF2-40B4-BE49-F238E27FC236}">
                <a16:creationId xmlns:a16="http://schemas.microsoft.com/office/drawing/2014/main" id="{4008A12A-34E3-4CB9-91E5-DA4D41EEBA40}"/>
              </a:ext>
            </a:extLst>
          </p:cNvPr>
          <p:cNvSpPr txBox="1"/>
          <p:nvPr/>
        </p:nvSpPr>
        <p:spPr>
          <a:xfrm>
            <a:off x="1862356" y="2365695"/>
            <a:ext cx="8959442" cy="2585323"/>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Feeding the tensorflow graph</a:t>
            </a:r>
          </a:p>
          <a:p>
            <a:pPr marL="1200150" lvl="2" indent="-285750">
              <a:buFont typeface="Wingdings" panose="05000000000000000000" pitchFamily="2" charset="2"/>
              <a:buChar char="Ø"/>
            </a:pPr>
            <a:r>
              <a:rPr lang="en-US" dirty="0"/>
              <a:t>SNN</a:t>
            </a:r>
          </a:p>
          <a:p>
            <a:pPr marL="1200150" lvl="2" indent="-285750">
              <a:buFont typeface="Wingdings" panose="05000000000000000000" pitchFamily="2" charset="2"/>
              <a:buChar char="Ø"/>
            </a:pPr>
            <a:endParaRPr lang="en-US" b="1" dirty="0"/>
          </a:p>
          <a:p>
            <a:pPr marL="1200150" lvl="2" indent="-285750">
              <a:buFont typeface="Wingdings" panose="05000000000000000000" pitchFamily="2" charset="2"/>
              <a:buChar char="Ø"/>
            </a:pPr>
            <a:r>
              <a:rPr lang="en-US" dirty="0"/>
              <a:t>RNN</a:t>
            </a:r>
          </a:p>
          <a:p>
            <a:pPr marL="1657350" lvl="3" indent="-285750">
              <a:buFont typeface="Arial" panose="020B0604020202020204" pitchFamily="34" charset="0"/>
              <a:buChar char="•"/>
            </a:pPr>
            <a:r>
              <a:rPr lang="en-US" dirty="0"/>
              <a:t>One Hot encoded everything!</a:t>
            </a:r>
          </a:p>
          <a:p>
            <a:pPr marL="1657350" lvl="3" indent="-285750">
              <a:buFont typeface="Arial" panose="020B0604020202020204" pitchFamily="34" charset="0"/>
              <a:buChar char="•"/>
            </a:pPr>
            <a:r>
              <a:rPr lang="en-US" dirty="0"/>
              <a:t>Items need to be fed in sequence (sequential data)</a:t>
            </a:r>
          </a:p>
          <a:p>
            <a:pPr marL="1657350" lvl="3" indent="-285750">
              <a:buFont typeface="Arial" panose="020B0604020202020204" pitchFamily="34" charset="0"/>
              <a:buChar char="•"/>
            </a:pPr>
            <a:r>
              <a:rPr lang="en-US" dirty="0"/>
              <a:t>Learns from previous state</a:t>
            </a:r>
          </a:p>
          <a:p>
            <a:pPr lvl="4"/>
            <a:endParaRPr lang="en-US" dirty="0"/>
          </a:p>
        </p:txBody>
      </p:sp>
    </p:spTree>
    <p:extLst>
      <p:ext uri="{BB962C8B-B14F-4D97-AF65-F5344CB8AC3E}">
        <p14:creationId xmlns:p14="http://schemas.microsoft.com/office/powerpoint/2010/main" val="16680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68D-107D-4F8E-A066-C67410D851A7}"/>
              </a:ext>
            </a:extLst>
          </p:cNvPr>
          <p:cNvSpPr>
            <a:spLocks noGrp="1"/>
          </p:cNvSpPr>
          <p:nvPr>
            <p:ph type="title"/>
          </p:nvPr>
        </p:nvSpPr>
        <p:spPr/>
        <p:txBody>
          <a:bodyPr/>
          <a:lstStyle/>
          <a:p>
            <a:pPr algn="ctr"/>
            <a:r>
              <a:rPr lang="en-US" dirty="0"/>
              <a:t>Results</a:t>
            </a:r>
          </a:p>
        </p:txBody>
      </p:sp>
      <p:pic>
        <p:nvPicPr>
          <p:cNvPr id="4" name="Picture 3">
            <a:extLst>
              <a:ext uri="{FF2B5EF4-FFF2-40B4-BE49-F238E27FC236}">
                <a16:creationId xmlns:a16="http://schemas.microsoft.com/office/drawing/2014/main" id="{6FBE0CB0-9B82-487C-B928-3DD08EB3429E}"/>
              </a:ext>
            </a:extLst>
          </p:cNvPr>
          <p:cNvPicPr>
            <a:picLocks noChangeAspect="1"/>
          </p:cNvPicPr>
          <p:nvPr/>
        </p:nvPicPr>
        <p:blipFill>
          <a:blip r:embed="rId2"/>
          <a:stretch>
            <a:fillRect/>
          </a:stretch>
        </p:blipFill>
        <p:spPr>
          <a:xfrm>
            <a:off x="565149" y="1704597"/>
            <a:ext cx="5300663" cy="3448805"/>
          </a:xfrm>
          <a:prstGeom prst="rect">
            <a:avLst/>
          </a:prstGeom>
        </p:spPr>
      </p:pic>
      <p:pic>
        <p:nvPicPr>
          <p:cNvPr id="6" name="Picture 5">
            <a:extLst>
              <a:ext uri="{FF2B5EF4-FFF2-40B4-BE49-F238E27FC236}">
                <a16:creationId xmlns:a16="http://schemas.microsoft.com/office/drawing/2014/main" id="{A46BD123-4AA1-4550-B845-38AF055A15D4}"/>
              </a:ext>
            </a:extLst>
          </p:cNvPr>
          <p:cNvPicPr>
            <a:picLocks noChangeAspect="1"/>
          </p:cNvPicPr>
          <p:nvPr/>
        </p:nvPicPr>
        <p:blipFill>
          <a:blip r:embed="rId3"/>
          <a:stretch>
            <a:fillRect/>
          </a:stretch>
        </p:blipFill>
        <p:spPr>
          <a:xfrm>
            <a:off x="5508624" y="1704597"/>
            <a:ext cx="5895975" cy="3456818"/>
          </a:xfrm>
          <a:prstGeom prst="rect">
            <a:avLst/>
          </a:prstGeom>
        </p:spPr>
      </p:pic>
      <p:sp>
        <p:nvSpPr>
          <p:cNvPr id="7" name="TextBox 6">
            <a:extLst>
              <a:ext uri="{FF2B5EF4-FFF2-40B4-BE49-F238E27FC236}">
                <a16:creationId xmlns:a16="http://schemas.microsoft.com/office/drawing/2014/main" id="{3F92369C-3DF6-4D78-B864-B9C51AE8FECA}"/>
              </a:ext>
            </a:extLst>
          </p:cNvPr>
          <p:cNvSpPr txBox="1"/>
          <p:nvPr/>
        </p:nvSpPr>
        <p:spPr>
          <a:xfrm>
            <a:off x="1176332" y="5400675"/>
            <a:ext cx="4078296" cy="369332"/>
          </a:xfrm>
          <a:prstGeom prst="rect">
            <a:avLst/>
          </a:prstGeom>
          <a:noFill/>
        </p:spPr>
        <p:txBody>
          <a:bodyPr wrap="none" rtlCol="0">
            <a:spAutoFit/>
          </a:bodyPr>
          <a:lstStyle/>
          <a:p>
            <a:r>
              <a:rPr lang="en-US" dirty="0"/>
              <a:t>*y test – how our data should have looked</a:t>
            </a:r>
          </a:p>
        </p:txBody>
      </p:sp>
      <p:sp>
        <p:nvSpPr>
          <p:cNvPr id="8" name="TextBox 7">
            <a:extLst>
              <a:ext uri="{FF2B5EF4-FFF2-40B4-BE49-F238E27FC236}">
                <a16:creationId xmlns:a16="http://schemas.microsoft.com/office/drawing/2014/main" id="{CB816B9D-7B09-4F6D-841F-CFB7D9D4CE21}"/>
              </a:ext>
            </a:extLst>
          </p:cNvPr>
          <p:cNvSpPr txBox="1"/>
          <p:nvPr/>
        </p:nvSpPr>
        <p:spPr>
          <a:xfrm>
            <a:off x="6872812" y="5400675"/>
            <a:ext cx="3167598" cy="369332"/>
          </a:xfrm>
          <a:prstGeom prst="rect">
            <a:avLst/>
          </a:prstGeom>
          <a:noFill/>
        </p:spPr>
        <p:txBody>
          <a:bodyPr wrap="none" rtlCol="0">
            <a:spAutoFit/>
          </a:bodyPr>
          <a:lstStyle/>
          <a:p>
            <a:r>
              <a:rPr lang="en-US" dirty="0"/>
              <a:t>*actual results from our program</a:t>
            </a:r>
          </a:p>
        </p:txBody>
      </p:sp>
    </p:spTree>
    <p:extLst>
      <p:ext uri="{BB962C8B-B14F-4D97-AF65-F5344CB8AC3E}">
        <p14:creationId xmlns:p14="http://schemas.microsoft.com/office/powerpoint/2010/main" val="2064525398"/>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8AB8-1AA4-4EA5-9540-FB31ADD82409}"/>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50F58851-2D64-4D2F-845C-498319F332C5}"/>
              </a:ext>
            </a:extLst>
          </p:cNvPr>
          <p:cNvSpPr>
            <a:spLocks noGrp="1"/>
          </p:cNvSpPr>
          <p:nvPr>
            <p:ph idx="1"/>
          </p:nvPr>
        </p:nvSpPr>
        <p:spPr/>
        <p:txBody>
          <a:bodyPr/>
          <a:lstStyle/>
          <a:p>
            <a:r>
              <a:rPr lang="en-US" dirty="0"/>
              <a:t>Results not what we expected</a:t>
            </a:r>
          </a:p>
          <a:p>
            <a:r>
              <a:rPr lang="en-US" dirty="0"/>
              <a:t>Likely cause – </a:t>
            </a:r>
            <a:r>
              <a:rPr lang="en-US"/>
              <a:t>not enough data</a:t>
            </a:r>
            <a:endParaRPr lang="en-US" dirty="0"/>
          </a:p>
        </p:txBody>
      </p:sp>
    </p:spTree>
    <p:extLst>
      <p:ext uri="{BB962C8B-B14F-4D97-AF65-F5344CB8AC3E}">
        <p14:creationId xmlns:p14="http://schemas.microsoft.com/office/powerpoint/2010/main" val="9798870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AEC72-BE50-4F11-9F2E-AC6E7ED78026}"/>
              </a:ext>
            </a:extLst>
          </p:cNvPr>
          <p:cNvSpPr>
            <a:spLocks noGrp="1"/>
          </p:cNvSpPr>
          <p:nvPr>
            <p:ph type="title"/>
          </p:nvPr>
        </p:nvSpPr>
        <p:spPr/>
        <p:txBody>
          <a:bodyPr/>
          <a:lstStyle/>
          <a:p>
            <a:pPr algn="ctr"/>
            <a:r>
              <a:rPr lang="en-US" dirty="0"/>
              <a:t>References</a:t>
            </a:r>
          </a:p>
        </p:txBody>
      </p:sp>
      <p:sp>
        <p:nvSpPr>
          <p:cNvPr id="4" name="TextBox 3">
            <a:extLst>
              <a:ext uri="{FF2B5EF4-FFF2-40B4-BE49-F238E27FC236}">
                <a16:creationId xmlns:a16="http://schemas.microsoft.com/office/drawing/2014/main" id="{78A42E61-CCB1-4C2B-8302-7A7BD2F78F7F}"/>
              </a:ext>
            </a:extLst>
          </p:cNvPr>
          <p:cNvSpPr txBox="1"/>
          <p:nvPr/>
        </p:nvSpPr>
        <p:spPr>
          <a:xfrm>
            <a:off x="1322457" y="2407640"/>
            <a:ext cx="7988534" cy="2031325"/>
          </a:xfrm>
          <a:prstGeom prst="rect">
            <a:avLst/>
          </a:prstGeom>
          <a:noFill/>
        </p:spPr>
        <p:txBody>
          <a:bodyPr wrap="none" rtlCol="0">
            <a:spAutoFit/>
          </a:bodyPr>
          <a:lstStyle/>
          <a:p>
            <a:r>
              <a:rPr lang="en-US" dirty="0"/>
              <a:t>https://en.wikipedia.org/wiki/Recurrent_neural_network</a:t>
            </a:r>
          </a:p>
          <a:p>
            <a:endParaRPr lang="en-US" dirty="0"/>
          </a:p>
          <a:p>
            <a:r>
              <a:rPr lang="en-US" dirty="0"/>
              <a:t>https://towardsdatascience.com/activation-functions-neural-networks-1cbd9f8d91d6</a:t>
            </a:r>
          </a:p>
          <a:p>
            <a:endParaRPr lang="en-US" dirty="0"/>
          </a:p>
          <a:p>
            <a:r>
              <a:rPr lang="en-US" dirty="0"/>
              <a:t>https://towardsdatascience.com/selu-make-fnns-great-again-snn-8d61526802a9</a:t>
            </a:r>
          </a:p>
          <a:p>
            <a:endParaRPr lang="en-US" dirty="0"/>
          </a:p>
          <a:p>
            <a:r>
              <a:rPr lang="en-US" dirty="0"/>
              <a:t>https://arxiv.org/ftp/arxiv/papers/1810/1810.08650.pdf</a:t>
            </a:r>
          </a:p>
        </p:txBody>
      </p:sp>
    </p:spTree>
    <p:extLst>
      <p:ext uri="{BB962C8B-B14F-4D97-AF65-F5344CB8AC3E}">
        <p14:creationId xmlns:p14="http://schemas.microsoft.com/office/powerpoint/2010/main" val="3798749369"/>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C7A1-27A4-44BB-9EDB-C42057F303DB}"/>
              </a:ext>
            </a:extLst>
          </p:cNvPr>
          <p:cNvSpPr>
            <a:spLocks noGrp="1"/>
          </p:cNvSpPr>
          <p:nvPr>
            <p:ph type="title"/>
          </p:nvPr>
        </p:nvSpPr>
        <p:spPr/>
        <p:txBody>
          <a:bodyPr/>
          <a:lstStyle/>
          <a:p>
            <a:pPr algn="ctr"/>
            <a:r>
              <a:rPr lang="en-US" u="sng" dirty="0" err="1"/>
              <a:t>Rnn</a:t>
            </a:r>
            <a:r>
              <a:rPr lang="en-US" u="sng" dirty="0"/>
              <a:t> recap</a:t>
            </a:r>
          </a:p>
        </p:txBody>
      </p:sp>
      <p:pic>
        <p:nvPicPr>
          <p:cNvPr id="6" name="Graphic 5">
            <a:extLst>
              <a:ext uri="{FF2B5EF4-FFF2-40B4-BE49-F238E27FC236}">
                <a16:creationId xmlns:a16="http://schemas.microsoft.com/office/drawing/2014/main" id="{C2468DC8-A5FE-4E84-AC1C-6A8BB9A841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9013" y="2097088"/>
            <a:ext cx="11539485" cy="3706331"/>
          </a:xfrm>
          <a:prstGeom prst="rect">
            <a:avLst/>
          </a:prstGeom>
        </p:spPr>
      </p:pic>
    </p:spTree>
    <p:extLst>
      <p:ext uri="{BB962C8B-B14F-4D97-AF65-F5344CB8AC3E}">
        <p14:creationId xmlns:p14="http://schemas.microsoft.com/office/powerpoint/2010/main" val="2887132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Activation function</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646331"/>
          </a:xfrm>
          <a:prstGeom prst="rect">
            <a:avLst/>
          </a:prstGeom>
          <a:noFill/>
        </p:spPr>
        <p:txBody>
          <a:bodyPr wrap="square" rtlCol="0">
            <a:spAutoFit/>
          </a:bodyPr>
          <a:lstStyle/>
          <a:p>
            <a:pPr marL="285750" indent="-285750">
              <a:buFont typeface="Arial" panose="020B0604020202020204" pitchFamily="34" charset="0"/>
              <a:buChar char="•"/>
            </a:pPr>
            <a:r>
              <a:rPr lang="en-US" dirty="0"/>
              <a:t>TAHN - is mainly used for classification between two classes. Both </a:t>
            </a:r>
            <a:r>
              <a:rPr lang="en-US" dirty="0" err="1"/>
              <a:t>Tahn</a:t>
            </a:r>
            <a:r>
              <a:rPr lang="en-US" dirty="0"/>
              <a:t> and Sigmoid functions</a:t>
            </a:r>
          </a:p>
          <a:p>
            <a:r>
              <a:rPr lang="en-US" dirty="0"/>
              <a:t>	         are used in  feed-forward networks.</a:t>
            </a:r>
          </a:p>
        </p:txBody>
      </p:sp>
    </p:spTree>
    <p:extLst>
      <p:ext uri="{BB962C8B-B14F-4D97-AF65-F5344CB8AC3E}">
        <p14:creationId xmlns:p14="http://schemas.microsoft.com/office/powerpoint/2010/main" val="37436255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Activation function</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TAHN - is mainly used for classification between two classes. Both </a:t>
            </a:r>
            <a:r>
              <a:rPr lang="en-US" dirty="0" err="1"/>
              <a:t>Tahn</a:t>
            </a:r>
            <a:r>
              <a:rPr lang="en-US" dirty="0"/>
              <a:t> and Sigmoid functions 		  are used in  feed-forward networks. </a:t>
            </a:r>
          </a:p>
          <a:p>
            <a:endParaRPr lang="en-US" dirty="0"/>
          </a:p>
          <a:p>
            <a:pPr marL="285750" indent="-285750">
              <a:buFont typeface="Arial" panose="020B0604020202020204" pitchFamily="34" charset="0"/>
              <a:buChar char="•"/>
            </a:pPr>
            <a:r>
              <a:rPr lang="en-US" dirty="0"/>
              <a:t>RELU - We learned in class. </a:t>
            </a:r>
          </a:p>
          <a:p>
            <a:endParaRPr lang="en-US" dirty="0"/>
          </a:p>
        </p:txBody>
      </p:sp>
    </p:spTree>
    <p:extLst>
      <p:ext uri="{BB962C8B-B14F-4D97-AF65-F5344CB8AC3E}">
        <p14:creationId xmlns:p14="http://schemas.microsoft.com/office/powerpoint/2010/main" val="343914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a:t>Activation function</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TAHN - is mainly used for classification between two classes. Both </a:t>
            </a:r>
            <a:r>
              <a:rPr lang="en-US" dirty="0" err="1"/>
              <a:t>Tahn</a:t>
            </a:r>
            <a:r>
              <a:rPr lang="en-US" dirty="0"/>
              <a:t> and Sigmoid functions 		  are used in  feed-forward networks. </a:t>
            </a:r>
          </a:p>
          <a:p>
            <a:endParaRPr lang="en-US" dirty="0"/>
          </a:p>
          <a:p>
            <a:pPr marL="285750" indent="-285750">
              <a:buFont typeface="Arial" panose="020B0604020202020204" pitchFamily="34" charset="0"/>
              <a:buChar char="•"/>
            </a:pPr>
            <a:r>
              <a:rPr lang="en-US" dirty="0"/>
              <a:t>RELU - We learned in class. </a:t>
            </a:r>
          </a:p>
          <a:p>
            <a:endParaRPr lang="en-US" dirty="0"/>
          </a:p>
          <a:p>
            <a:pPr marL="285750" indent="-285750">
              <a:buFont typeface="Wingdings" panose="05000000000000000000" pitchFamily="2" charset="2"/>
              <a:buChar char="ü"/>
            </a:pPr>
            <a:r>
              <a:rPr lang="en-US" dirty="0"/>
              <a:t>SELU - (Scaled Exponential Linear Units)</a:t>
            </a:r>
          </a:p>
        </p:txBody>
      </p:sp>
    </p:spTree>
    <p:extLst>
      <p:ext uri="{BB962C8B-B14F-4D97-AF65-F5344CB8AC3E}">
        <p14:creationId xmlns:p14="http://schemas.microsoft.com/office/powerpoint/2010/main" val="3348733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err="1"/>
              <a:t>Selu</a:t>
            </a:r>
            <a:r>
              <a:rPr lang="en-US" dirty="0"/>
              <a:t> (scaled exponential linear units)</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923330"/>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keep the outputs normalized </a:t>
            </a:r>
          </a:p>
          <a:p>
            <a:pPr lvl="1"/>
            <a:endParaRPr lang="en-US" dirty="0"/>
          </a:p>
        </p:txBody>
      </p:sp>
    </p:spTree>
    <p:extLst>
      <p:ext uri="{BB962C8B-B14F-4D97-AF65-F5344CB8AC3E}">
        <p14:creationId xmlns:p14="http://schemas.microsoft.com/office/powerpoint/2010/main" val="4212359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err="1"/>
              <a:t>Selu</a:t>
            </a:r>
            <a:r>
              <a:rPr lang="en-US" dirty="0"/>
              <a:t> (scaled exponential linear units)</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2585323"/>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keep the outputs normalized</a:t>
            </a:r>
          </a:p>
          <a:p>
            <a:pPr lvl="1"/>
            <a:endParaRPr lang="en-US" dirty="0"/>
          </a:p>
          <a:p>
            <a:pPr marL="1200150" lvl="2" indent="-285750">
              <a:buFont typeface="Arial" panose="020B0604020202020204" pitchFamily="34" charset="0"/>
              <a:buChar char="•"/>
            </a:pPr>
            <a:r>
              <a:rPr lang="en-US" dirty="0"/>
              <a:t>Batch normalization not required </a:t>
            </a:r>
          </a:p>
          <a:p>
            <a:pPr lvl="1"/>
            <a:endParaRPr lang="en-US" dirty="0"/>
          </a:p>
          <a:p>
            <a:pPr lvl="1"/>
            <a:endParaRPr lang="en-US" dirty="0"/>
          </a:p>
          <a:p>
            <a:pPr lvl="1"/>
            <a:endParaRPr lang="en-US" dirty="0"/>
          </a:p>
          <a:p>
            <a:pPr marL="742950" lvl="1" indent="-285750">
              <a:buFont typeface="Wingdings" panose="05000000000000000000" pitchFamily="2" charset="2"/>
              <a:buChar char="Ø"/>
            </a:pPr>
            <a:endParaRPr lang="en-US" b="1" dirty="0"/>
          </a:p>
          <a:p>
            <a:pPr marL="742950" lvl="1"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957635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E343-1EB8-4823-B727-F110AA23523A}"/>
              </a:ext>
            </a:extLst>
          </p:cNvPr>
          <p:cNvSpPr>
            <a:spLocks noGrp="1"/>
          </p:cNvSpPr>
          <p:nvPr>
            <p:ph type="title"/>
          </p:nvPr>
        </p:nvSpPr>
        <p:spPr/>
        <p:txBody>
          <a:bodyPr/>
          <a:lstStyle/>
          <a:p>
            <a:pPr algn="ctr"/>
            <a:r>
              <a:rPr lang="en-US" dirty="0" err="1"/>
              <a:t>Selu</a:t>
            </a:r>
            <a:r>
              <a:rPr lang="en-US" dirty="0"/>
              <a:t> (scaled exponential linear units)</a:t>
            </a:r>
          </a:p>
        </p:txBody>
      </p:sp>
      <p:sp>
        <p:nvSpPr>
          <p:cNvPr id="3" name="TextBox 2">
            <a:extLst>
              <a:ext uri="{FF2B5EF4-FFF2-40B4-BE49-F238E27FC236}">
                <a16:creationId xmlns:a16="http://schemas.microsoft.com/office/drawing/2014/main" id="{2621C1DD-EB90-4A15-BE21-2B9753E715FB}"/>
              </a:ext>
            </a:extLst>
          </p:cNvPr>
          <p:cNvSpPr txBox="1"/>
          <p:nvPr/>
        </p:nvSpPr>
        <p:spPr>
          <a:xfrm>
            <a:off x="1862356" y="2365695"/>
            <a:ext cx="8959442" cy="1754326"/>
          </a:xfrm>
          <a:prstGeom prst="rect">
            <a:avLst/>
          </a:prstGeom>
          <a:noFill/>
        </p:spPr>
        <p:txBody>
          <a:bodyPr wrap="square" rtlCol="0">
            <a:spAutoFit/>
          </a:bodyPr>
          <a:lstStyle/>
          <a:p>
            <a:endParaRPr lang="en-US" dirty="0"/>
          </a:p>
          <a:p>
            <a:pPr marL="742950" lvl="1" indent="-285750">
              <a:buFont typeface="Wingdings" panose="05000000000000000000" pitchFamily="2" charset="2"/>
              <a:buChar char="Ø"/>
            </a:pPr>
            <a:r>
              <a:rPr lang="en-US" dirty="0"/>
              <a:t>keep the outputs normalized </a:t>
            </a:r>
          </a:p>
          <a:p>
            <a:pPr lvl="1"/>
            <a:endParaRPr lang="en-US" dirty="0"/>
          </a:p>
          <a:p>
            <a:pPr marL="742950" lvl="1" indent="-285750">
              <a:buFont typeface="Wingdings" panose="05000000000000000000" pitchFamily="2" charset="2"/>
              <a:buChar char="Ø"/>
            </a:pPr>
            <a:r>
              <a:rPr lang="en-US" dirty="0"/>
              <a:t>the normalization occurs </a:t>
            </a:r>
            <a:r>
              <a:rPr lang="en-US" b="1" dirty="0"/>
              <a:t>inside the activation function.</a:t>
            </a:r>
            <a:r>
              <a:rPr lang="en-US" dirty="0"/>
              <a:t> </a:t>
            </a:r>
          </a:p>
          <a:p>
            <a:pPr lvl="1"/>
            <a:endParaRPr lang="en-US" b="1" dirty="0"/>
          </a:p>
          <a:p>
            <a:pPr marL="742950" lvl="1"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458913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199</TotalTime>
  <Words>529</Words>
  <Application>Microsoft Office PowerPoint</Application>
  <PresentationFormat>Widescreen</PresentationFormat>
  <Paragraphs>138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Tw Cen MT</vt:lpstr>
      <vt:lpstr>Wingdings</vt:lpstr>
      <vt:lpstr>Circuit</vt:lpstr>
      <vt:lpstr>Vehicle price calculator</vt:lpstr>
      <vt:lpstr>Rnn recap</vt:lpstr>
      <vt:lpstr>Rnn recap</vt:lpstr>
      <vt:lpstr>Activation function</vt:lpstr>
      <vt:lpstr>Activation function</vt:lpstr>
      <vt:lpstr>Activation function</vt:lpstr>
      <vt:lpstr>Selu (scaled exponential linear units)</vt:lpstr>
      <vt:lpstr>Selu (scaled exponential linear units)</vt:lpstr>
      <vt:lpstr>Selu (scaled exponential linear units)</vt:lpstr>
      <vt:lpstr>Selu (scaled exponential linear units)</vt:lpstr>
      <vt:lpstr>Selu (scaled exponential linear units)</vt:lpstr>
      <vt:lpstr>Selu (scaled exponential linear units)</vt:lpstr>
      <vt:lpstr>Formatting data</vt:lpstr>
      <vt:lpstr>Formatting data</vt:lpstr>
      <vt:lpstr>Formatting data</vt:lpstr>
      <vt:lpstr>Formatting data</vt:lpstr>
      <vt:lpstr>Biggest challenge</vt:lpstr>
      <vt:lpstr>Biggest challenge</vt:lpstr>
      <vt:lpstr>Biggest challenge</vt:lpstr>
      <vt:lpstr>Biggest challenge</vt:lpstr>
      <vt:lpstr>Biggest challenge</vt:lpstr>
      <vt:lpstr>Biggest challenge</vt:lpstr>
      <vt:lpstr>Biggest challenge</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dc:title>
  <dc:creator>Brian Kilburn</dc:creator>
  <cp:lastModifiedBy>Brian Kilburn</cp:lastModifiedBy>
  <cp:revision>99</cp:revision>
  <dcterms:created xsi:type="dcterms:W3CDTF">2018-12-10T02:48:41Z</dcterms:created>
  <dcterms:modified xsi:type="dcterms:W3CDTF">2018-12-12T23:52:58Z</dcterms:modified>
</cp:coreProperties>
</file>