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7" r:id="rId4"/>
    <p:sldId id="271" r:id="rId5"/>
    <p:sldId id="258" r:id="rId6"/>
    <p:sldId id="259" r:id="rId7"/>
    <p:sldId id="260" r:id="rId8"/>
    <p:sldId id="264" r:id="rId9"/>
    <p:sldId id="265" r:id="rId10"/>
    <p:sldId id="266" r:id="rId11"/>
    <p:sldId id="262" r:id="rId12"/>
    <p:sldId id="268" r:id="rId13"/>
    <p:sldId id="273" r:id="rId14"/>
    <p:sldId id="270" r:id="rId15"/>
    <p:sldId id="272" r:id="rId16"/>
    <p:sldId id="288" r:id="rId17"/>
    <p:sldId id="274" r:id="rId18"/>
    <p:sldId id="275" r:id="rId19"/>
    <p:sldId id="289" r:id="rId20"/>
    <p:sldId id="284" r:id="rId21"/>
    <p:sldId id="277" r:id="rId22"/>
    <p:sldId id="282" r:id="rId23"/>
    <p:sldId id="278" r:id="rId24"/>
    <p:sldId id="285" r:id="rId25"/>
    <p:sldId id="283" r:id="rId26"/>
    <p:sldId id="279" r:id="rId27"/>
    <p:sldId id="280" r:id="rId28"/>
    <p:sldId id="286" r:id="rId29"/>
    <p:sldId id="281" r:id="rId30"/>
    <p:sldId id="287" r:id="rId31"/>
    <p:sldId id="290" r:id="rId32"/>
    <p:sldId id="291" r:id="rId33"/>
    <p:sldId id="292" r:id="rId34"/>
    <p:sldId id="296" r:id="rId35"/>
    <p:sldId id="298" r:id="rId36"/>
    <p:sldId id="295" r:id="rId37"/>
    <p:sldId id="293" r:id="rId38"/>
    <p:sldId id="294" r:id="rId39"/>
    <p:sldId id="299" r:id="rId40"/>
    <p:sldId id="263" r:id="rId41"/>
    <p:sldId id="276" r:id="rId4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23E7-6540-4C2C-A839-D8B7C873A27C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52EE8-9F58-4071-B24F-CAEAFF77E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B1F8BDB-5481-485E-B4A3-558C1C0AA29F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12/1/2018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D71ED22F-491E-4A81-8E39-9A629AA06651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3"/>
          <p:cNvSpPr>
            <a:spLocks noGrp="1"/>
          </p:cNvSpPr>
          <p:nvPr>
            <p:ph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A31717F-68FC-48FA-8626-F25C6A79DFFA}" type="datetime">
              <a:rPr lang="en-US" sz="1100" b="0" strike="noStrike" spc="-1">
                <a:solidFill>
                  <a:srgbClr val="FFFFFF"/>
                </a:solidFill>
                <a:latin typeface="Century Gothic"/>
              </a:rPr>
              <a:t>12/1/2018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fld id="{9316F68F-B836-4E37-AC9A-46A1E901C0EC}" type="slidenum">
              <a:rPr lang="en-US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US" sz="28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manage/system-insights/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wvTYbnXyB4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4"/>
          <p:cNvPicPr/>
          <p:nvPr/>
        </p:nvPicPr>
        <p:blipFill>
          <a:blip r:embed="rId3"/>
          <a:srcRect t="15824" r="909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200" b="0" strike="noStrike" spc="-1">
                <a:solidFill>
                  <a:srgbClr val="EBEBEB"/>
                </a:solidFill>
                <a:latin typeface="Century Gothic"/>
              </a:rPr>
              <a:t>Windows Server 2019</a:t>
            </a:r>
            <a:endParaRPr lang="en-US" sz="7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By Brian Kilburn and Aaron Voynar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Storage Migration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2093843" y="2411896"/>
            <a:ext cx="767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Transfer of Data from legacy systems to WS2019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Storage Migration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2093843" y="2411896"/>
            <a:ext cx="841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Transfer of Data from legacy systems to WS2019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easy setup of a point-to-point VPN to the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145132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984985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System Insights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1A490-8BC1-4442-A1D1-34DC34F80C4B}"/>
              </a:ext>
            </a:extLst>
          </p:cNvPr>
          <p:cNvSpPr txBox="1"/>
          <p:nvPr/>
        </p:nvSpPr>
        <p:spPr>
          <a:xfrm>
            <a:off x="2193107" y="1411515"/>
            <a:ext cx="4761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System Monitoring Capabilities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52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984985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System Insights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" name="Picture 4" descr="System Insights extension in Windows Admin Center, showing CPU capacity forecasting capability with a graph plotting the forecast">
            <a:extLst>
              <a:ext uri="{FF2B5EF4-FFF2-40B4-BE49-F238E27FC236}">
                <a16:creationId xmlns:a16="http://schemas.microsoft.com/office/drawing/2014/main" id="{6090A5E2-0789-4EFD-B063-60E24F17FC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20" y="2497650"/>
            <a:ext cx="7545959" cy="31859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D1A490-8BC1-4442-A1D1-34DC34F80C4B}"/>
              </a:ext>
            </a:extLst>
          </p:cNvPr>
          <p:cNvSpPr txBox="1"/>
          <p:nvPr/>
        </p:nvSpPr>
        <p:spPr>
          <a:xfrm>
            <a:off x="1872264" y="1226850"/>
            <a:ext cx="7015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System Monitoring Capabilities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Shows System Insights CPU Capacity Forecast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3C850-2330-4191-A471-C63576053089}"/>
              </a:ext>
            </a:extLst>
          </p:cNvPr>
          <p:cNvSpPr txBox="1"/>
          <p:nvPr/>
        </p:nvSpPr>
        <p:spPr>
          <a:xfrm>
            <a:off x="1097280" y="5864302"/>
            <a:ext cx="11633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https://docs.microsoft.com/en-us/windows-server/manage/system-insights/overview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9281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13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4PB (petabyte) of storage in a storage pool and 64TB (terabyte) of storage per volume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55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4PB (petabyte) of storage in a storage pool and 64TB (terabyte) of storage per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Health Monitoring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80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4PB (petabyte) of storage in a storage pool and 64TB (terabyte) of storage per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Health Monitoring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Quality of Service (QoS)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9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Infrastructure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7673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Enhanced Storage Spaces Direct (S2D)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4PB (petabyte) of storage in a storage pool and 64TB (terabyte) of storage per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Health Monitoring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Storage Quality of Service (QoS)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Uses configurable policies to ensure consistent performance to VMs.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8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124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02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011680"/>
            <a:ext cx="7863840" cy="15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lvl="1">
              <a:buClr>
                <a:srgbClr val="000000"/>
              </a:buClr>
              <a:buSzPct val="45000"/>
            </a:pP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124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Host-Intrusion Prevention tools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0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1249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Host-Intrusion Prevention tools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Attack Detection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452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1249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Host-Intrusion Prevention tools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Attack Detection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Zero-Day exploit monitoring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9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VM to VM data traffic encryption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VM to VM data traffic encryption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Secure console connection to interact with shielded VMs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67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Guard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4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8622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Guard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Integrity protocol to help ensure programs are authorized to run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1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9097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Guard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Credential Guard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2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740664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Security Features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859340"/>
            <a:ext cx="9097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Windows Defender Advanced Threat Protection (ATP)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VMs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Device Guard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Credential Guard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Secures credential information using virtualization-based security</a:t>
            </a:r>
          </a:p>
        </p:txBody>
      </p:sp>
    </p:spTree>
    <p:extLst>
      <p:ext uri="{BB962C8B-B14F-4D97-AF65-F5344CB8AC3E}">
        <p14:creationId xmlns:p14="http://schemas.microsoft.com/office/powerpoint/2010/main" val="335782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011680"/>
            <a:ext cx="7863840" cy="15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88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32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1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Introduction of application containers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4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Introduction of application containers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Increased security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8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Introduction of application containers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Increased security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System robustness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BA7D9-202A-435B-910F-90BBA95FFE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3195527"/>
            <a:ext cx="5999747" cy="2924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0CB90-D483-41BC-B09E-426E0ABE9751}"/>
              </a:ext>
            </a:extLst>
          </p:cNvPr>
          <p:cNvSpPr txBox="1"/>
          <p:nvPr/>
        </p:nvSpPr>
        <p:spPr>
          <a:xfrm>
            <a:off x="2406720" y="6190952"/>
            <a:ext cx="827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https://www.altaro.com/msp-dojo/container-for-msps-part-1/</a:t>
            </a:r>
          </a:p>
        </p:txBody>
      </p:sp>
    </p:spTree>
    <p:extLst>
      <p:ext uri="{BB962C8B-B14F-4D97-AF65-F5344CB8AC3E}">
        <p14:creationId xmlns:p14="http://schemas.microsoft.com/office/powerpoint/2010/main" val="1282893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Linux configuration integration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0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spc="-1" dirty="0">
                <a:solidFill>
                  <a:srgbClr val="FFFFFF"/>
                </a:solidFill>
                <a:latin typeface="Arial"/>
              </a:rPr>
              <a:t>Features that work with Applications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1997590" y="1433276"/>
            <a:ext cx="90971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Ability to create a multi-machine, multi-platform-based computing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Non-GUI Server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Linux configuration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A whole new way of managing cross-platform enterprise environments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03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011680"/>
            <a:ext cx="3931920" cy="30528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TextShape 2"/>
          <p:cNvSpPr txBox="1"/>
          <p:nvPr/>
        </p:nvSpPr>
        <p:spPr>
          <a:xfrm>
            <a:off x="1097280" y="401992"/>
            <a:ext cx="9097130" cy="104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1EFFB-B819-4FE0-AA2E-2201D3CA6913}"/>
              </a:ext>
            </a:extLst>
          </p:cNvPr>
          <p:cNvSpPr txBox="1"/>
          <p:nvPr/>
        </p:nvSpPr>
        <p:spPr>
          <a:xfrm>
            <a:off x="978568" y="1433276"/>
            <a:ext cx="10116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Microsoft has brought a lot of advanced features to the market with the release of the new Windows Server 2019.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	Infrastructure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	Increased Integration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	Security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9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96720" y="3213720"/>
            <a:ext cx="1168380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1" u="sng" strike="noStrike" spc="-1">
                <a:solidFill>
                  <a:srgbClr val="266662"/>
                </a:solidFill>
                <a:uFillTx/>
                <a:latin typeface="Century Gothic"/>
                <a:hlinkClick r:id="rId2"/>
              </a:rPr>
              <a:t>https://www.youtube.com/watch?v=3wvTYbnXyB4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011680"/>
            <a:ext cx="7863840" cy="209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Storage Migration Service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 dirty="0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EC0335-9CCF-4977-819C-999AF62184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234996" y="417979"/>
            <a:ext cx="3433131" cy="530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0870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011680"/>
            <a:ext cx="7863840" cy="2669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Storage Migration Service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File Sync with Azure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097280" y="2011680"/>
            <a:ext cx="7863840" cy="295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What is Hybrid Integration?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Symbol" charset="2"/>
              <a:buChar char="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Combination of Admin Center with Azure Extensions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Storage Migration Service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File Sync with Azure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Arial"/>
              </a:rPr>
              <a:t>Storage Replica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57600" y="640080"/>
            <a:ext cx="4937760" cy="15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0" strike="noStrike" spc="-1">
                <a:solidFill>
                  <a:srgbClr val="FFFFFF"/>
                </a:solidFill>
                <a:latin typeface="Arial"/>
              </a:rPr>
              <a:t>Hybrid Integration</a:t>
            </a: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  <a:p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B1A-5515-4A04-A5AF-3BD4E4E4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72716"/>
            <a:ext cx="10972440" cy="1144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22C4-46CA-4ABD-8051-097BB6D47A71}"/>
              </a:ext>
            </a:extLst>
          </p:cNvPr>
          <p:cNvSpPr txBox="1"/>
          <p:nvPr/>
        </p:nvSpPr>
        <p:spPr>
          <a:xfrm>
            <a:off x="2036748" y="2220053"/>
            <a:ext cx="871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SaaS (Software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2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B1A-5515-4A04-A5AF-3BD4E4E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22C4-46CA-4ABD-8051-097BB6D47A71}"/>
              </a:ext>
            </a:extLst>
          </p:cNvPr>
          <p:cNvSpPr txBox="1"/>
          <p:nvPr/>
        </p:nvSpPr>
        <p:spPr>
          <a:xfrm>
            <a:off x="2036748" y="2220053"/>
            <a:ext cx="871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SaaS (Software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PaaS (Platform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7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7B1A-5515-4A04-A5AF-3BD4E4E4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Azure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322C4-46CA-4ABD-8051-097BB6D47A71}"/>
              </a:ext>
            </a:extLst>
          </p:cNvPr>
          <p:cNvSpPr txBox="1"/>
          <p:nvPr/>
        </p:nvSpPr>
        <p:spPr>
          <a:xfrm>
            <a:off x="2036748" y="2220053"/>
            <a:ext cx="8710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SaaS (Software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PaaS (Platform as a Service)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IaaS (Infrastructure as a Service)</a:t>
            </a:r>
          </a:p>
        </p:txBody>
      </p:sp>
    </p:spTree>
    <p:extLst>
      <p:ext uri="{BB962C8B-B14F-4D97-AF65-F5344CB8AC3E}">
        <p14:creationId xmlns:p14="http://schemas.microsoft.com/office/powerpoint/2010/main" val="3668756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770</Words>
  <Application>Microsoft Office PowerPoint</Application>
  <PresentationFormat>Widescreen</PresentationFormat>
  <Paragraphs>242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Century Gothic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Services</vt:lpstr>
      <vt:lpstr>Azure Services</vt:lpstr>
      <vt:lpstr>Azure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Server 2019</dc:title>
  <dc:subject/>
  <dc:creator>Brian Kilburn</dc:creator>
  <dc:description/>
  <cp:lastModifiedBy>Brian Kilburn</cp:lastModifiedBy>
  <cp:revision>88</cp:revision>
  <dcterms:created xsi:type="dcterms:W3CDTF">2018-11-13T04:47:34Z</dcterms:created>
  <dcterms:modified xsi:type="dcterms:W3CDTF">2018-12-02T00:40:29Z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