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79" r:id="rId2"/>
    <p:sldId id="264" r:id="rId3"/>
    <p:sldId id="371" r:id="rId4"/>
    <p:sldId id="378" r:id="rId5"/>
    <p:sldId id="380" r:id="rId6"/>
    <p:sldId id="381" r:id="rId7"/>
    <p:sldId id="382" r:id="rId8"/>
    <p:sldId id="38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文峰" initials="文峰" lastIdx="6" clrIdx="0"/>
  <p:cmAuthor id="2" name="永娟" initials="永娟"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44" autoAdjust="0"/>
  </p:normalViewPr>
  <p:slideViewPr>
    <p:cSldViewPr snapToGrid="0">
      <p:cViewPr varScale="1">
        <p:scale>
          <a:sx n="95" d="100"/>
          <a:sy n="95" d="100"/>
        </p:scale>
        <p:origin x="72" y="14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DF9F0-84F4-4E92-9EC1-2E58ED28071F}" type="datetimeFigureOut">
              <a:rPr lang="zh-CN" altLang="en-US" smtClean="0"/>
              <a:t>2023/5/19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B0BA9-2F9B-480C-90EB-4C54889B9F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AD2FE5-5C16-4F62-9D00-CB83B7A22079}" type="slidenum">
              <a:rPr lang="zh-CN" altLang="en-US" smtClean="0"/>
              <a:t>1</a:t>
            </a:fld>
            <a:endParaRPr lang="zh-CN" altLang="en-US"/>
          </a:p>
        </p:txBody>
      </p:sp>
    </p:spTree>
    <p:extLst>
      <p:ext uri="{BB962C8B-B14F-4D97-AF65-F5344CB8AC3E}">
        <p14:creationId xmlns:p14="http://schemas.microsoft.com/office/powerpoint/2010/main" val="235816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AD2FE5-5C16-4F62-9D00-CB83B7A22079}"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AD2FE5-5C16-4F62-9D00-CB83B7A22079}" type="slidenum">
              <a:rPr lang="zh-CN" altLang="en-US" smtClean="0"/>
              <a:t>4</a:t>
            </a:fld>
            <a:endParaRPr lang="zh-CN" altLang="en-US"/>
          </a:p>
        </p:txBody>
      </p:sp>
    </p:spTree>
    <p:extLst>
      <p:ext uri="{BB962C8B-B14F-4D97-AF65-F5344CB8AC3E}">
        <p14:creationId xmlns:p14="http://schemas.microsoft.com/office/powerpoint/2010/main" val="192943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B0BA9-2F9B-480C-90EB-4C54889B9FA2}" type="slidenum">
              <a:rPr lang="zh-CN" altLang="en-US" smtClean="0"/>
              <a:t>6</a:t>
            </a:fld>
            <a:endParaRPr lang="zh-CN" altLang="en-US"/>
          </a:p>
        </p:txBody>
      </p:sp>
    </p:spTree>
    <p:extLst>
      <p:ext uri="{BB962C8B-B14F-4D97-AF65-F5344CB8AC3E}">
        <p14:creationId xmlns:p14="http://schemas.microsoft.com/office/powerpoint/2010/main" val="295425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819D38-0ABB-44F9-B93E-ECE5D92D7403}"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42807B-8EE5-415C-BF7F-7192F0B70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9D38-0ABB-44F9-B93E-ECE5D92D7403}" type="datetimeFigureOut">
              <a:rPr lang="zh-CN" altLang="en-US" smtClean="0"/>
              <a:t>2023/5/19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2807B-8EE5-415C-BF7F-7192F0B70E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image" Target="../media/image3.png"/><Relationship Id="rId12"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11" Type="http://schemas.openxmlformats.org/officeDocument/2006/relationships/image" Target="../media/image5.emf"/><Relationship Id="rId10"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4.e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emf"/><Relationship Id="rId18" Type="http://schemas.openxmlformats.org/officeDocument/2006/relationships/oleObject" Target="../embeddings/oleObject13.bin"/><Relationship Id="rId26" Type="http://schemas.openxmlformats.org/officeDocument/2006/relationships/image" Target="../media/image19.emf"/><Relationship Id="rId3" Type="http://schemas.openxmlformats.org/officeDocument/2006/relationships/image" Target="../media/image7.emf"/><Relationship Id="rId21" Type="http://schemas.openxmlformats.org/officeDocument/2006/relationships/image" Target="../media/image16.emf"/><Relationship Id="rId7" Type="http://schemas.openxmlformats.org/officeDocument/2006/relationships/image" Target="../media/image9.emf"/><Relationship Id="rId12" Type="http://schemas.openxmlformats.org/officeDocument/2006/relationships/oleObject" Target="../embeddings/oleObject10.bin"/><Relationship Id="rId17" Type="http://schemas.openxmlformats.org/officeDocument/2006/relationships/image" Target="../media/image14.emf"/><Relationship Id="rId25" Type="http://schemas.openxmlformats.org/officeDocument/2006/relationships/image" Target="../media/image18.emf"/><Relationship Id="rId2" Type="http://schemas.openxmlformats.org/officeDocument/2006/relationships/oleObject" Target="../embeddings/oleObject5.bin"/><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slideLayout" Target="../slideLayouts/slideLayout1.xml"/><Relationship Id="rId6" Type="http://schemas.openxmlformats.org/officeDocument/2006/relationships/oleObject" Target="../embeddings/oleObject7.bin"/><Relationship Id="rId11" Type="http://schemas.openxmlformats.org/officeDocument/2006/relationships/image" Target="../media/image11.wmf"/><Relationship Id="rId24" Type="http://schemas.openxmlformats.org/officeDocument/2006/relationships/oleObject" Target="../embeddings/oleObject16.bin"/><Relationship Id="rId5" Type="http://schemas.openxmlformats.org/officeDocument/2006/relationships/image" Target="../media/image8.emf"/><Relationship Id="rId15" Type="http://schemas.openxmlformats.org/officeDocument/2006/relationships/image" Target="../media/image13.emf"/><Relationship Id="rId23" Type="http://schemas.openxmlformats.org/officeDocument/2006/relationships/image" Target="../media/image17.emf"/><Relationship Id="rId28" Type="http://schemas.openxmlformats.org/officeDocument/2006/relationships/image" Target="../media/image20.emf"/><Relationship Id="rId10" Type="http://schemas.openxmlformats.org/officeDocument/2006/relationships/oleObject" Target="../embeddings/oleObject9.bin"/><Relationship Id="rId19" Type="http://schemas.openxmlformats.org/officeDocument/2006/relationships/image" Target="../media/image15.emf"/><Relationship Id="rId4" Type="http://schemas.openxmlformats.org/officeDocument/2006/relationships/oleObject" Target="../embeddings/oleObject6.bin"/><Relationship Id="rId9" Type="http://schemas.openxmlformats.org/officeDocument/2006/relationships/image" Target="../media/image10.e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6.emf"/><Relationship Id="rId4" Type="http://schemas.openxmlformats.org/officeDocument/2006/relationships/image" Target="../media/image25.emf"/></Relationships>
</file>

<file path=ppt/slides/_rels/slide5.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2.bin"/><Relationship Id="rId3" Type="http://schemas.openxmlformats.org/officeDocument/2006/relationships/oleObject" Target="../embeddings/oleObject18.bin"/><Relationship Id="rId7" Type="http://schemas.openxmlformats.org/officeDocument/2006/relationships/oleObject" Target="../embeddings/oleObject19.bin"/><Relationship Id="rId12" Type="http://schemas.openxmlformats.org/officeDocument/2006/relationships/image" Target="../media/image33.wmf"/><Relationship Id="rId2" Type="http://schemas.openxmlformats.org/officeDocument/2006/relationships/image" Target="../media/image27.emf"/><Relationship Id="rId16" Type="http://schemas.openxmlformats.org/officeDocument/2006/relationships/image" Target="../media/image36.emf"/><Relationship Id="rId1" Type="http://schemas.openxmlformats.org/officeDocument/2006/relationships/slideLayout" Target="../slideLayouts/slideLayout7.xml"/><Relationship Id="rId6" Type="http://schemas.openxmlformats.org/officeDocument/2006/relationships/image" Target="../media/image30.emf"/><Relationship Id="rId11" Type="http://schemas.openxmlformats.org/officeDocument/2006/relationships/oleObject" Target="../embeddings/oleObject21.bin"/><Relationship Id="rId5" Type="http://schemas.openxmlformats.org/officeDocument/2006/relationships/image" Target="../media/image29.emf"/><Relationship Id="rId15" Type="http://schemas.openxmlformats.org/officeDocument/2006/relationships/image" Target="../media/image35.emf"/><Relationship Id="rId10" Type="http://schemas.openxmlformats.org/officeDocument/2006/relationships/image" Target="../media/image32.wmf"/><Relationship Id="rId4" Type="http://schemas.openxmlformats.org/officeDocument/2006/relationships/image" Target="../media/image28.emf"/><Relationship Id="rId9" Type="http://schemas.openxmlformats.org/officeDocument/2006/relationships/oleObject" Target="../embeddings/oleObject20.bin"/><Relationship Id="rId14" Type="http://schemas.openxmlformats.org/officeDocument/2006/relationships/image" Target="../media/image34.wmf"/></Relationships>
</file>

<file path=ppt/slides/_rels/slide6.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2.emf"/><Relationship Id="rId18" Type="http://schemas.openxmlformats.org/officeDocument/2006/relationships/oleObject" Target="../embeddings/oleObject27.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oleObject" Target="../embeddings/oleObject26.bin"/><Relationship Id="rId17" Type="http://schemas.openxmlformats.org/officeDocument/2006/relationships/image" Target="../media/image46.emf"/><Relationship Id="rId2" Type="http://schemas.openxmlformats.org/officeDocument/2006/relationships/notesSlide" Target="../notesSlides/notesSlide4.xml"/><Relationship Id="rId16" Type="http://schemas.openxmlformats.org/officeDocument/2006/relationships/image" Target="../media/image45.emf"/><Relationship Id="rId1" Type="http://schemas.openxmlformats.org/officeDocument/2006/relationships/slideLayout" Target="../slideLayouts/slideLayout7.xml"/><Relationship Id="rId6" Type="http://schemas.openxmlformats.org/officeDocument/2006/relationships/image" Target="../media/image38.emf"/><Relationship Id="rId11" Type="http://schemas.openxmlformats.org/officeDocument/2006/relationships/image" Target="../media/image41.emf"/><Relationship Id="rId5" Type="http://schemas.openxmlformats.org/officeDocument/2006/relationships/oleObject" Target="../embeddings/oleObject24.bin"/><Relationship Id="rId15" Type="http://schemas.openxmlformats.org/officeDocument/2006/relationships/image" Target="../media/image44.emf"/><Relationship Id="rId10" Type="http://schemas.openxmlformats.org/officeDocument/2006/relationships/package" Target="../embeddings/Microsoft_Visio_Drawing.vsdx"/><Relationship Id="rId19" Type="http://schemas.openxmlformats.org/officeDocument/2006/relationships/image" Target="../media/image47.wmf"/><Relationship Id="rId4" Type="http://schemas.openxmlformats.org/officeDocument/2006/relationships/image" Target="../media/image37.emf"/><Relationship Id="rId9" Type="http://schemas.openxmlformats.org/officeDocument/2006/relationships/image" Target="../media/image40.emf"/><Relationship Id="rId14" Type="http://schemas.openxmlformats.org/officeDocument/2006/relationships/image" Target="../media/image43.emf"/></Relationships>
</file>

<file path=ppt/slides/_rels/slide7.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8.emf"/><Relationship Id="rId7" Type="http://schemas.openxmlformats.org/officeDocument/2006/relationships/oleObject" Target="../embeddings/oleObject29.bin"/><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image" Target="../media/image50.emf"/><Relationship Id="rId10" Type="http://schemas.openxmlformats.org/officeDocument/2006/relationships/image" Target="../media/image53.emf"/><Relationship Id="rId4" Type="http://schemas.openxmlformats.org/officeDocument/2006/relationships/image" Target="../media/image49.emf"/><Relationship Id="rId9"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7.xml"/><Relationship Id="rId5" Type="http://schemas.openxmlformats.org/officeDocument/2006/relationships/image" Target="../media/image57.emf"/><Relationship Id="rId4" Type="http://schemas.openxmlformats.org/officeDocument/2006/relationships/image" Target="../media/image5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椭圆 67"/>
          <p:cNvSpPr/>
          <p:nvPr/>
        </p:nvSpPr>
        <p:spPr>
          <a:xfrm>
            <a:off x="951530" y="-1330652"/>
            <a:ext cx="1130382" cy="1130382"/>
          </a:xfrm>
          <a:prstGeom prst="ellipse">
            <a:avLst/>
          </a:prstGeom>
          <a:gradFill>
            <a:gsLst>
              <a:gs pos="0">
                <a:srgbClr val="254E6B"/>
              </a:gs>
              <a:gs pos="100000">
                <a:srgbClr val="1F3F5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638962" y="-347987"/>
            <a:ext cx="844942" cy="1606357"/>
            <a:chOff x="8730" y="0"/>
            <a:chExt cx="1589087" cy="3021084"/>
          </a:xfrm>
          <a:gradFill>
            <a:gsLst>
              <a:gs pos="0">
                <a:srgbClr val="254E6B"/>
              </a:gs>
              <a:gs pos="100000">
                <a:srgbClr val="1F3F57"/>
              </a:gs>
            </a:gsLst>
            <a:lin ang="2700000" scaled="1"/>
          </a:gradFill>
        </p:grpSpPr>
        <p:cxnSp>
          <p:nvCxnSpPr>
            <p:cNvPr id="4" name="直接连接符 3"/>
            <p:cNvCxnSpPr/>
            <p:nvPr/>
          </p:nvCxnSpPr>
          <p:spPr>
            <a:xfrm>
              <a:off x="803273" y="0"/>
              <a:ext cx="0" cy="1381196"/>
            </a:xfrm>
            <a:prstGeom prst="line">
              <a:avLst/>
            </a:prstGeom>
            <a:grpFill/>
            <a:ln w="28575">
              <a:solidFill>
                <a:srgbClr val="3D3D3D"/>
              </a:solidFill>
            </a:ln>
          </p:spPr>
          <p:style>
            <a:lnRef idx="1">
              <a:schemeClr val="accent1"/>
            </a:lnRef>
            <a:fillRef idx="0">
              <a:schemeClr val="accent1"/>
            </a:fillRef>
            <a:effectRef idx="0">
              <a:schemeClr val="accent1"/>
            </a:effectRef>
            <a:fontRef idx="minor">
              <a:schemeClr val="tx1"/>
            </a:fontRef>
          </p:style>
        </p:cxnSp>
        <p:grpSp>
          <p:nvGrpSpPr>
            <p:cNvPr id="5" name="Group 4"/>
            <p:cNvGrpSpPr>
              <a:grpSpLocks noChangeAspect="1"/>
            </p:cNvGrpSpPr>
            <p:nvPr/>
          </p:nvGrpSpPr>
          <p:grpSpPr bwMode="auto">
            <a:xfrm>
              <a:off x="8730" y="1381196"/>
              <a:ext cx="1589087" cy="1639888"/>
              <a:chOff x="1308" y="1009"/>
              <a:chExt cx="1001" cy="1033"/>
            </a:xfrm>
            <a:grpFill/>
          </p:grpSpPr>
          <p:sp>
            <p:nvSpPr>
              <p:cNvPr id="6" name="Freeform 5"/>
              <p:cNvSpPr/>
              <p:nvPr/>
            </p:nvSpPr>
            <p:spPr bwMode="auto">
              <a:xfrm>
                <a:off x="1528"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1"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2"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3"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4"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sp>
        <p:nvSpPr>
          <p:cNvPr id="15" name="文本框 14"/>
          <p:cNvSpPr txBox="1"/>
          <p:nvPr/>
        </p:nvSpPr>
        <p:spPr>
          <a:xfrm flipH="1">
            <a:off x="2453946" y="561268"/>
            <a:ext cx="4818201" cy="646331"/>
          </a:xfrm>
          <a:prstGeom prst="rect">
            <a:avLst/>
          </a:prstGeom>
          <a:noFill/>
        </p:spPr>
        <p:txBody>
          <a:bodyPr wrap="square" rtlCol="0">
            <a:spAutoFit/>
          </a:bodyPr>
          <a:lstStyle/>
          <a:p>
            <a:pPr algn="l"/>
            <a:r>
              <a:rPr lang="zh-CN" altLang="en-US" sz="3600" dirty="0">
                <a:latin typeface="微软雅黑" panose="020B0503020204020204" pitchFamily="34" charset="-122"/>
                <a:ea typeface="微软雅黑" panose="020B0503020204020204" pitchFamily="34" charset="-122"/>
              </a:rPr>
              <a:t>理论基础</a:t>
            </a:r>
          </a:p>
        </p:txBody>
      </p:sp>
      <p:sp>
        <p:nvSpPr>
          <p:cNvPr id="16" name="Freeform 34"/>
          <p:cNvSpPr>
            <a:spLocks noEditPoints="1"/>
          </p:cNvSpPr>
          <p:nvPr/>
        </p:nvSpPr>
        <p:spPr bwMode="auto">
          <a:xfrm>
            <a:off x="6792699" y="76273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gradFill>
            <a:gsLst>
              <a:gs pos="0">
                <a:srgbClr val="254E6B"/>
              </a:gs>
              <a:gs pos="100000">
                <a:srgbClr val="1F3F57"/>
              </a:gs>
            </a:gsLst>
            <a:lin ang="2700000" scaled="1"/>
          </a:gradFill>
          <a:ln>
            <a:noFill/>
          </a:ln>
        </p:spPr>
        <p:txBody>
          <a:bodyPr vert="horz" wrap="square" lIns="91440" tIns="45720" rIns="91440" bIns="45720" numCol="1" anchor="t" anchorCtr="0" compatLnSpc="1"/>
          <a:lstStyle/>
          <a:p>
            <a:endParaRPr lang="zh-CN" altLang="en-US"/>
          </a:p>
        </p:txBody>
      </p:sp>
      <p:sp>
        <p:nvSpPr>
          <p:cNvPr id="17" name="任意多边形 16"/>
          <p:cNvSpPr/>
          <p:nvPr/>
        </p:nvSpPr>
        <p:spPr>
          <a:xfrm>
            <a:off x="1850243" y="820986"/>
            <a:ext cx="4942456"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290D140-CBE5-47AF-AC13-67A560620BEF}"/>
              </a:ext>
            </a:extLst>
          </p:cNvPr>
          <p:cNvSpPr txBox="1"/>
          <p:nvPr/>
        </p:nvSpPr>
        <p:spPr>
          <a:xfrm>
            <a:off x="643499" y="1808605"/>
            <a:ext cx="10713210" cy="381130"/>
          </a:xfrm>
          <a:prstGeom prst="rect">
            <a:avLst/>
          </a:prstGeom>
          <a:noFill/>
        </p:spPr>
        <p:txBody>
          <a:bodyPr wrap="square">
            <a:spAutoFit/>
          </a:bodyPr>
          <a:lstStyle/>
          <a:p>
            <a:pPr algn="just">
              <a:lnSpc>
                <a:spcPct val="130000"/>
              </a:lnSpc>
            </a:pPr>
            <a:r>
              <a:rPr lang="en-US" altLang="zh-CN" sz="1600"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rPr>
              <a:t>、日凌对通信系统性能的影响</a:t>
            </a:r>
            <a:endParaRPr lang="en-US" altLang="zh-CN"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6E0E2368-EF3C-4192-84D5-E8885D5D5827}"/>
              </a:ext>
            </a:extLst>
          </p:cNvPr>
          <p:cNvSpPr txBox="1"/>
          <p:nvPr/>
        </p:nvSpPr>
        <p:spPr>
          <a:xfrm>
            <a:off x="905534" y="2238395"/>
            <a:ext cx="609499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太阳辐射度预估</a:t>
            </a:r>
            <a:endPar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B00A0793-3923-4DF7-981F-E5B5F4001AC4}"/>
              </a:ext>
            </a:extLst>
          </p:cNvPr>
          <p:cNvGraphicFramePr>
            <a:graphicFrameLocks noChangeAspect="1"/>
          </p:cNvGraphicFramePr>
          <p:nvPr>
            <p:extLst>
              <p:ext uri="{D42A27DB-BD31-4B8C-83A1-F6EECF244321}">
                <p14:modId xmlns:p14="http://schemas.microsoft.com/office/powerpoint/2010/main" val="1003642710"/>
              </p:ext>
            </p:extLst>
          </p:nvPr>
        </p:nvGraphicFramePr>
        <p:xfrm>
          <a:off x="3326027" y="2277239"/>
          <a:ext cx="1279242" cy="288706"/>
        </p:xfrm>
        <a:graphic>
          <a:graphicData uri="http://schemas.openxmlformats.org/presentationml/2006/ole">
            <mc:AlternateContent xmlns:mc="http://schemas.openxmlformats.org/markup-compatibility/2006">
              <mc:Choice xmlns:v="urn:schemas-microsoft-com:vml" Requires="v">
                <p:oleObj name="Equation" r:id="rId3" imgW="1680965" imgH="379454" progId="Equation.DSMT4">
                  <p:embed/>
                </p:oleObj>
              </mc:Choice>
              <mc:Fallback>
                <p:oleObj name="Equation" r:id="rId3" imgW="1680965" imgH="379454" progId="Equation.DSMT4">
                  <p:embed/>
                  <p:pic>
                    <p:nvPicPr>
                      <p:cNvPr id="18" name="对象 17">
                        <a:extLst>
                          <a:ext uri="{FF2B5EF4-FFF2-40B4-BE49-F238E27FC236}">
                            <a16:creationId xmlns:a16="http://schemas.microsoft.com/office/drawing/2014/main" id="{B00A0793-3923-4DF7-981F-E5B5F4001AC4}"/>
                          </a:ext>
                        </a:extLst>
                      </p:cNvPr>
                      <p:cNvPicPr/>
                      <p:nvPr/>
                    </p:nvPicPr>
                    <p:blipFill>
                      <a:blip r:embed="rId4"/>
                      <a:stretch>
                        <a:fillRect/>
                      </a:stretch>
                    </p:blipFill>
                    <p:spPr>
                      <a:xfrm>
                        <a:off x="3326027" y="2277239"/>
                        <a:ext cx="1279242" cy="28870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3772F69-46A6-4381-9A7C-6D5C783F73AA}"/>
                  </a:ext>
                </a:extLst>
              </p:cNvPr>
              <p:cNvSpPr txBox="1"/>
              <p:nvPr/>
            </p:nvSpPr>
            <p:spPr>
              <a:xfrm>
                <a:off x="778238" y="2695838"/>
                <a:ext cx="9647911" cy="307777"/>
              </a:xfrm>
              <a:prstGeom prst="rect">
                <a:avLst/>
              </a:prstGeom>
              <a:noFill/>
            </p:spPr>
            <p:txBody>
              <a:bodyPr wrap="square">
                <a:spAutoFit/>
              </a:bodyPr>
              <a:lstStyle/>
              <a:p>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400" i="1" dirty="0">
                    <a:effectLst/>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400" baseline="-25000" dirty="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是太阳常数</a:t>
                </a: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𝜇</m:t>
                    </m:r>
                  </m:oMath>
                </a14:m>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为衰减常数</a:t>
                </a: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i="1" dirty="0">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是卫星与太阳之间的距离</a:t>
                </a:r>
                <a:r>
                  <a:rPr lang="zh-CN" altLang="en-US" sz="14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dirty="0"/>
              </a:p>
            </p:txBody>
          </p:sp>
        </mc:Choice>
        <mc:Fallback xmlns="">
          <p:sp>
            <p:nvSpPr>
              <p:cNvPr id="24" name="文本框 23">
                <a:extLst>
                  <a:ext uri="{FF2B5EF4-FFF2-40B4-BE49-F238E27FC236}">
                    <a16:creationId xmlns:a16="http://schemas.microsoft.com/office/drawing/2014/main" id="{03772F69-46A6-4381-9A7C-6D5C783F73AA}"/>
                  </a:ext>
                </a:extLst>
              </p:cNvPr>
              <p:cNvSpPr txBox="1">
                <a:spLocks noRot="1" noChangeAspect="1" noMove="1" noResize="1" noEditPoints="1" noAdjustHandles="1" noChangeArrowheads="1" noChangeShapeType="1" noTextEdit="1"/>
              </p:cNvSpPr>
              <p:nvPr/>
            </p:nvSpPr>
            <p:spPr>
              <a:xfrm>
                <a:off x="778238" y="2695838"/>
                <a:ext cx="9647911" cy="307777"/>
              </a:xfrm>
              <a:prstGeom prst="rect">
                <a:avLst/>
              </a:prstGeom>
              <a:blipFill>
                <a:blip r:embed="rId6"/>
                <a:stretch>
                  <a:fillRect t="-7843" b="-19608"/>
                </a:stretch>
              </a:blipFill>
            </p:spPr>
            <p:txBody>
              <a:bodyPr/>
              <a:lstStyle/>
              <a:p>
                <a:r>
                  <a:rPr lang="zh-CN" altLang="en-US">
                    <a:noFill/>
                  </a:rPr>
                  <a:t> </a:t>
                </a:r>
              </a:p>
            </p:txBody>
          </p:sp>
        </mc:Fallback>
      </mc:AlternateContent>
      <p:sp>
        <p:nvSpPr>
          <p:cNvPr id="25" name="Rectangle 6">
            <a:extLst>
              <a:ext uri="{FF2B5EF4-FFF2-40B4-BE49-F238E27FC236}">
                <a16:creationId xmlns:a16="http://schemas.microsoft.com/office/drawing/2014/main" id="{9153FE3D-DB7D-4EE5-BA54-6054C000165D}"/>
              </a:ext>
            </a:extLst>
          </p:cNvPr>
          <p:cNvSpPr>
            <a:spLocks noChangeArrowheads="1"/>
          </p:cNvSpPr>
          <p:nvPr/>
        </p:nvSpPr>
        <p:spPr bwMode="auto">
          <a:xfrm>
            <a:off x="799340" y="3136559"/>
            <a:ext cx="11430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a:t>
            </a:r>
            <a:r>
              <a:rPr kumimoji="0" lang="en-US" altLang="zh-CN" sz="1400" b="0" i="1"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θs</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表示太阳辐射的俯仰角，</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为接收天线的口径面积，则该目标表面接收到的太阳辐射功率可表示为</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B68A2487-EF4D-4329-8C07-70CA167DA535}"/>
              </a:ext>
            </a:extLst>
          </p:cNvPr>
          <p:cNvPicPr>
            <a:picLocks noChangeAspect="1"/>
          </p:cNvPicPr>
          <p:nvPr/>
        </p:nvPicPr>
        <p:blipFill>
          <a:blip r:embed="rId7"/>
          <a:stretch>
            <a:fillRect/>
          </a:stretch>
        </p:blipFill>
        <p:spPr>
          <a:xfrm>
            <a:off x="3251213" y="3565891"/>
            <a:ext cx="1661609" cy="521349"/>
          </a:xfrm>
          <a:prstGeom prst="rect">
            <a:avLst/>
          </a:prstGeom>
        </p:spPr>
      </p:pic>
      <p:sp>
        <p:nvSpPr>
          <p:cNvPr id="27" name="文本框 26">
            <a:extLst>
              <a:ext uri="{FF2B5EF4-FFF2-40B4-BE49-F238E27FC236}">
                <a16:creationId xmlns:a16="http://schemas.microsoft.com/office/drawing/2014/main" id="{0DDC6ED2-1BEB-43AE-8AB1-6575F1A50116}"/>
              </a:ext>
            </a:extLst>
          </p:cNvPr>
          <p:cNvSpPr txBox="1"/>
          <p:nvPr/>
        </p:nvSpPr>
        <p:spPr>
          <a:xfrm>
            <a:off x="551356" y="1388390"/>
            <a:ext cx="754023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rPr>
              <a:t>理论基础</a:t>
            </a:r>
          </a:p>
        </p:txBody>
      </p:sp>
      <p:graphicFrame>
        <p:nvGraphicFramePr>
          <p:cNvPr id="38" name="对象 37">
            <a:extLst>
              <a:ext uri="{FF2B5EF4-FFF2-40B4-BE49-F238E27FC236}">
                <a16:creationId xmlns:a16="http://schemas.microsoft.com/office/drawing/2014/main" id="{AB4078A3-94A2-4DA4-8959-BD1CE058A8EC}"/>
              </a:ext>
            </a:extLst>
          </p:cNvPr>
          <p:cNvGraphicFramePr>
            <a:graphicFrameLocks noChangeAspect="1"/>
          </p:cNvGraphicFramePr>
          <p:nvPr>
            <p:extLst>
              <p:ext uri="{D42A27DB-BD31-4B8C-83A1-F6EECF244321}">
                <p14:modId xmlns:p14="http://schemas.microsoft.com/office/powerpoint/2010/main" val="3869479136"/>
              </p:ext>
            </p:extLst>
          </p:nvPr>
        </p:nvGraphicFramePr>
        <p:xfrm>
          <a:off x="1029307" y="4221632"/>
          <a:ext cx="460133" cy="237488"/>
        </p:xfrm>
        <a:graphic>
          <a:graphicData uri="http://schemas.openxmlformats.org/presentationml/2006/ole">
            <mc:AlternateContent xmlns:mc="http://schemas.openxmlformats.org/markup-compatibility/2006">
              <mc:Choice xmlns:v="urn:schemas-microsoft-com:vml" Requires="v">
                <p:oleObj name="Equation" r:id="rId8" imgW="295073" imgH="152275" progId="Equation.DSMT4">
                  <p:embed/>
                </p:oleObj>
              </mc:Choice>
              <mc:Fallback>
                <p:oleObj name="Equation" r:id="rId8" imgW="295073" imgH="152275" progId="Equation.DSMT4">
                  <p:embed/>
                  <p:pic>
                    <p:nvPicPr>
                      <p:cNvPr id="0" name=""/>
                      <p:cNvPicPr/>
                      <p:nvPr/>
                    </p:nvPicPr>
                    <p:blipFill>
                      <a:blip r:embed="rId9"/>
                      <a:stretch>
                        <a:fillRect/>
                      </a:stretch>
                    </p:blipFill>
                    <p:spPr>
                      <a:xfrm>
                        <a:off x="1029307" y="4221632"/>
                        <a:ext cx="460133" cy="237488"/>
                      </a:xfrm>
                      <a:prstGeom prst="rect">
                        <a:avLst/>
                      </a:prstGeom>
                    </p:spPr>
                  </p:pic>
                </p:oleObj>
              </mc:Fallback>
            </mc:AlternateContent>
          </a:graphicData>
        </a:graphic>
      </p:graphicFrame>
      <p:sp>
        <p:nvSpPr>
          <p:cNvPr id="39" name="文本框 38">
            <a:extLst>
              <a:ext uri="{FF2B5EF4-FFF2-40B4-BE49-F238E27FC236}">
                <a16:creationId xmlns:a16="http://schemas.microsoft.com/office/drawing/2014/main" id="{AEC42948-053D-46FA-B329-48484A5796F7}"/>
              </a:ext>
            </a:extLst>
          </p:cNvPr>
          <p:cNvSpPr txBox="1"/>
          <p:nvPr/>
        </p:nvSpPr>
        <p:spPr>
          <a:xfrm>
            <a:off x="1414688" y="4186488"/>
            <a:ext cx="791219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时，太阳的辐射功率最大，随着俯仰角的增大，太阳辐射功率减小，信噪比增大。</a:t>
            </a:r>
          </a:p>
        </p:txBody>
      </p:sp>
      <p:sp>
        <p:nvSpPr>
          <p:cNvPr id="41" name="文本框 40">
            <a:extLst>
              <a:ext uri="{FF2B5EF4-FFF2-40B4-BE49-F238E27FC236}">
                <a16:creationId xmlns:a16="http://schemas.microsoft.com/office/drawing/2014/main" id="{173CC062-1E14-4578-BA62-BE115F6E3AF8}"/>
              </a:ext>
            </a:extLst>
          </p:cNvPr>
          <p:cNvSpPr txBox="1"/>
          <p:nvPr/>
        </p:nvSpPr>
        <p:spPr>
          <a:xfrm>
            <a:off x="708600" y="4578077"/>
            <a:ext cx="10713210" cy="381130"/>
          </a:xfrm>
          <a:prstGeom prst="rect">
            <a:avLst/>
          </a:prstGeom>
          <a:noFill/>
        </p:spPr>
        <p:txBody>
          <a:bodyPr wrap="square">
            <a:spAutoFit/>
          </a:bodyPr>
          <a:lstStyle/>
          <a:p>
            <a:pPr algn="just">
              <a:lnSpc>
                <a:spcPct val="130000"/>
              </a:lnSpc>
            </a:pPr>
            <a:r>
              <a:rPr lang="en-US" altLang="zh-CN" sz="1600"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rPr>
              <a:t>、多普勒频移对通信系统性能的影响</a:t>
            </a:r>
            <a:endParaRPr lang="en-US" altLang="zh-CN"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id="{82077006-3D0B-49E3-BFE9-70B891677C19}"/>
              </a:ext>
            </a:extLst>
          </p:cNvPr>
          <p:cNvSpPr txBox="1"/>
          <p:nvPr/>
        </p:nvSpPr>
        <p:spPr>
          <a:xfrm>
            <a:off x="1023027" y="5749328"/>
            <a:ext cx="945426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由两颗卫星间的相对运动速度以及夹角    可求出两卫星间的多普勒频移，该频移值造成收发信号间产生一定的频率误差，从而导致系统误码率上升。</a:t>
            </a:r>
          </a:p>
        </p:txBody>
      </p:sp>
      <p:graphicFrame>
        <p:nvGraphicFramePr>
          <p:cNvPr id="2" name="对象 1">
            <a:extLst>
              <a:ext uri="{FF2B5EF4-FFF2-40B4-BE49-F238E27FC236}">
                <a16:creationId xmlns:a16="http://schemas.microsoft.com/office/drawing/2014/main" id="{044DE561-A185-441B-9EB1-9546ADF8ED74}"/>
              </a:ext>
            </a:extLst>
          </p:cNvPr>
          <p:cNvGraphicFramePr>
            <a:graphicFrameLocks noChangeAspect="1"/>
          </p:cNvGraphicFramePr>
          <p:nvPr>
            <p:extLst>
              <p:ext uri="{D42A27DB-BD31-4B8C-83A1-F6EECF244321}">
                <p14:modId xmlns:p14="http://schemas.microsoft.com/office/powerpoint/2010/main" val="946027766"/>
              </p:ext>
            </p:extLst>
          </p:nvPr>
        </p:nvGraphicFramePr>
        <p:xfrm>
          <a:off x="3278922" y="5107052"/>
          <a:ext cx="2681007" cy="520954"/>
        </p:xfrm>
        <a:graphic>
          <a:graphicData uri="http://schemas.openxmlformats.org/presentationml/2006/ole">
            <mc:AlternateContent xmlns:mc="http://schemas.openxmlformats.org/markup-compatibility/2006">
              <mc:Choice xmlns:v="urn:schemas-microsoft-com:vml" Requires="v">
                <p:oleObj name="Equation" r:id="rId10" imgW="2009017" imgH="390586" progId="Equation.DSMT4">
                  <p:embed/>
                </p:oleObj>
              </mc:Choice>
              <mc:Fallback>
                <p:oleObj name="Equation" r:id="rId10" imgW="2009017" imgH="390586" progId="Equation.DSMT4">
                  <p:embed/>
                  <p:pic>
                    <p:nvPicPr>
                      <p:cNvPr id="0" name=""/>
                      <p:cNvPicPr/>
                      <p:nvPr/>
                    </p:nvPicPr>
                    <p:blipFill>
                      <a:blip r:embed="rId11"/>
                      <a:stretch>
                        <a:fillRect/>
                      </a:stretch>
                    </p:blipFill>
                    <p:spPr>
                      <a:xfrm>
                        <a:off x="3278922" y="5107052"/>
                        <a:ext cx="2681007" cy="520954"/>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C6B00E4-9E41-4C54-A11C-7373223B9629}"/>
              </a:ext>
            </a:extLst>
          </p:cNvPr>
          <p:cNvGraphicFramePr>
            <a:graphicFrameLocks noChangeAspect="1"/>
          </p:cNvGraphicFramePr>
          <p:nvPr>
            <p:extLst>
              <p:ext uri="{D42A27DB-BD31-4B8C-83A1-F6EECF244321}">
                <p14:modId xmlns:p14="http://schemas.microsoft.com/office/powerpoint/2010/main" val="1651940326"/>
              </p:ext>
            </p:extLst>
          </p:nvPr>
        </p:nvGraphicFramePr>
        <p:xfrm>
          <a:off x="4147366" y="5775851"/>
          <a:ext cx="184540" cy="258356"/>
        </p:xfrm>
        <a:graphic>
          <a:graphicData uri="http://schemas.openxmlformats.org/presentationml/2006/ole">
            <mc:AlternateContent xmlns:mc="http://schemas.openxmlformats.org/markup-compatibility/2006">
              <mc:Choice xmlns:v="urn:schemas-microsoft-com:vml" Requires="v">
                <p:oleObj name="Equation" r:id="rId12" imgW="126720" imgH="177480" progId="Equation.DSMT4">
                  <p:embed/>
                </p:oleObj>
              </mc:Choice>
              <mc:Fallback>
                <p:oleObj name="Equation" r:id="rId12" imgW="126720" imgH="177480" progId="Equation.DSMT4">
                  <p:embed/>
                  <p:pic>
                    <p:nvPicPr>
                      <p:cNvPr id="0" name=""/>
                      <p:cNvPicPr/>
                      <p:nvPr/>
                    </p:nvPicPr>
                    <p:blipFill>
                      <a:blip r:embed="rId13"/>
                      <a:stretch>
                        <a:fillRect/>
                      </a:stretch>
                    </p:blipFill>
                    <p:spPr>
                      <a:xfrm>
                        <a:off x="4147366" y="5775851"/>
                        <a:ext cx="184540" cy="258356"/>
                      </a:xfrm>
                      <a:prstGeom prst="rect">
                        <a:avLst/>
                      </a:prstGeom>
                    </p:spPr>
                  </p:pic>
                </p:oleObj>
              </mc:Fallback>
            </mc:AlternateContent>
          </a:graphicData>
        </a:graphic>
      </p:graphicFrame>
    </p:spTree>
    <p:extLst>
      <p:ext uri="{BB962C8B-B14F-4D97-AF65-F5344CB8AC3E}">
        <p14:creationId xmlns:p14="http://schemas.microsoft.com/office/powerpoint/2010/main" val="3520368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9AD67D1C-AEB7-4423-9425-2A53DFC7BD0D}"/>
              </a:ext>
            </a:extLst>
          </p:cNvPr>
          <p:cNvSpPr>
            <a:spLocks noChangeArrowheads="1"/>
          </p:cNvSpPr>
          <p:nvPr/>
        </p:nvSpPr>
        <p:spPr bwMode="auto">
          <a:xfrm>
            <a:off x="485539" y="793642"/>
            <a:ext cx="112440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振动</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会</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引起光束偏移，导致接收端接收的光功率起伏</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，也会导致信号性能恶化。</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设当发射端跟瞄误差为</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接收端跟瞄误差为</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则终端可接近到的信号光功率</a:t>
            </a:r>
            <a:r>
              <a:rPr lang="en-US" altLang="zh-CN" sz="1400" i="1" kern="100" dirty="0">
                <a:effectLst/>
                <a:latin typeface="微软雅黑" panose="020B0503020204020204" pitchFamily="34" charset="-122"/>
                <a:ea typeface="微软雅黑" panose="020B0503020204020204" pitchFamily="34" charset="-122"/>
                <a:cs typeface="Times New Roman" panose="02020603050405020304" pitchFamily="18" charset="0"/>
              </a:rPr>
              <a:t>P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11" name="对象 10">
            <a:extLst>
              <a:ext uri="{FF2B5EF4-FFF2-40B4-BE49-F238E27FC236}">
                <a16:creationId xmlns:a16="http://schemas.microsoft.com/office/drawing/2014/main" id="{AF4194EF-0ACC-43B2-BFE5-AF3611D4F4D3}"/>
              </a:ext>
            </a:extLst>
          </p:cNvPr>
          <p:cNvGraphicFramePr>
            <a:graphicFrameLocks noChangeAspect="1"/>
          </p:cNvGraphicFramePr>
          <p:nvPr>
            <p:extLst>
              <p:ext uri="{D42A27DB-BD31-4B8C-83A1-F6EECF244321}">
                <p14:modId xmlns:p14="http://schemas.microsoft.com/office/powerpoint/2010/main" val="2723502369"/>
              </p:ext>
            </p:extLst>
          </p:nvPr>
        </p:nvGraphicFramePr>
        <p:xfrm>
          <a:off x="2529211" y="1246574"/>
          <a:ext cx="241352" cy="273532"/>
        </p:xfrm>
        <a:graphic>
          <a:graphicData uri="http://schemas.openxmlformats.org/presentationml/2006/ole">
            <mc:AlternateContent xmlns:mc="http://schemas.openxmlformats.org/markup-compatibility/2006">
              <mc:Choice xmlns:v="urn:schemas-microsoft-com:vml" Requires="v">
                <p:oleObj name="Equation" r:id="rId2" imgW="142859" imgH="161994" progId="Equation.DSMT4">
                  <p:embed/>
                </p:oleObj>
              </mc:Choice>
              <mc:Fallback>
                <p:oleObj name="Equation" r:id="rId2" imgW="142859" imgH="161994" progId="Equation.DSMT4">
                  <p:embed/>
                  <p:pic>
                    <p:nvPicPr>
                      <p:cNvPr id="11" name="对象 10">
                        <a:extLst>
                          <a:ext uri="{FF2B5EF4-FFF2-40B4-BE49-F238E27FC236}">
                            <a16:creationId xmlns:a16="http://schemas.microsoft.com/office/drawing/2014/main" id="{AF4194EF-0ACC-43B2-BFE5-AF3611D4F4D3}"/>
                          </a:ext>
                        </a:extLst>
                      </p:cNvPr>
                      <p:cNvPicPr/>
                      <p:nvPr/>
                    </p:nvPicPr>
                    <p:blipFill>
                      <a:blip r:embed="rId3"/>
                      <a:stretch>
                        <a:fillRect/>
                      </a:stretch>
                    </p:blipFill>
                    <p:spPr>
                      <a:xfrm>
                        <a:off x="2529211" y="1246574"/>
                        <a:ext cx="241352" cy="27353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E3CA195-8CC9-4C72-94DF-56D7719922DC}"/>
              </a:ext>
            </a:extLst>
          </p:cNvPr>
          <p:cNvGraphicFramePr>
            <a:graphicFrameLocks noChangeAspect="1"/>
          </p:cNvGraphicFramePr>
          <p:nvPr>
            <p:extLst>
              <p:ext uri="{D42A27DB-BD31-4B8C-83A1-F6EECF244321}">
                <p14:modId xmlns:p14="http://schemas.microsoft.com/office/powerpoint/2010/main" val="1274380944"/>
              </p:ext>
            </p:extLst>
          </p:nvPr>
        </p:nvGraphicFramePr>
        <p:xfrm>
          <a:off x="4409645" y="1222585"/>
          <a:ext cx="210826" cy="295291"/>
        </p:xfrm>
        <a:graphic>
          <a:graphicData uri="http://schemas.openxmlformats.org/presentationml/2006/ole">
            <mc:AlternateContent xmlns:mc="http://schemas.openxmlformats.org/markup-compatibility/2006">
              <mc:Choice xmlns:v="urn:schemas-microsoft-com:vml" Requires="v">
                <p:oleObj name="Equation" r:id="rId4" imgW="123787" imgH="200153" progId="Equation.DSMT4">
                  <p:embed/>
                </p:oleObj>
              </mc:Choice>
              <mc:Fallback>
                <p:oleObj name="Equation" r:id="rId4" imgW="123787" imgH="200153" progId="Equation.DSMT4">
                  <p:embed/>
                  <p:pic>
                    <p:nvPicPr>
                      <p:cNvPr id="13" name="对象 12">
                        <a:extLst>
                          <a:ext uri="{FF2B5EF4-FFF2-40B4-BE49-F238E27FC236}">
                            <a16:creationId xmlns:a16="http://schemas.microsoft.com/office/drawing/2014/main" id="{2E3CA195-8CC9-4C72-94DF-56D7719922DC}"/>
                          </a:ext>
                        </a:extLst>
                      </p:cNvPr>
                      <p:cNvPicPr/>
                      <p:nvPr/>
                    </p:nvPicPr>
                    <p:blipFill>
                      <a:blip r:embed="rId5"/>
                      <a:stretch>
                        <a:fillRect/>
                      </a:stretch>
                    </p:blipFill>
                    <p:spPr>
                      <a:xfrm>
                        <a:off x="4409645" y="1222585"/>
                        <a:ext cx="210826" cy="295291"/>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6717B0BF-EFED-4678-82C1-6887FA99C575}"/>
              </a:ext>
            </a:extLst>
          </p:cNvPr>
          <p:cNvGraphicFramePr>
            <a:graphicFrameLocks noChangeAspect="1"/>
          </p:cNvGraphicFramePr>
          <p:nvPr>
            <p:extLst>
              <p:ext uri="{D42A27DB-BD31-4B8C-83A1-F6EECF244321}">
                <p14:modId xmlns:p14="http://schemas.microsoft.com/office/powerpoint/2010/main" val="256487350"/>
              </p:ext>
            </p:extLst>
          </p:nvPr>
        </p:nvGraphicFramePr>
        <p:xfrm>
          <a:off x="2783563" y="1662131"/>
          <a:ext cx="2666250" cy="586575"/>
        </p:xfrm>
        <a:graphic>
          <a:graphicData uri="http://schemas.openxmlformats.org/presentationml/2006/ole">
            <mc:AlternateContent xmlns:mc="http://schemas.openxmlformats.org/markup-compatibility/2006">
              <mc:Choice xmlns:v="urn:schemas-microsoft-com:vml" Requires="v">
                <p:oleObj name="Equation" r:id="rId6" imgW="1904302" imgH="419025" progId="Equation.DSMT4">
                  <p:embed/>
                </p:oleObj>
              </mc:Choice>
              <mc:Fallback>
                <p:oleObj name="Equation" r:id="rId6" imgW="1904302" imgH="419025" progId="Equation.DSMT4">
                  <p:embed/>
                  <p:pic>
                    <p:nvPicPr>
                      <p:cNvPr id="16" name="对象 15">
                        <a:extLst>
                          <a:ext uri="{FF2B5EF4-FFF2-40B4-BE49-F238E27FC236}">
                            <a16:creationId xmlns:a16="http://schemas.microsoft.com/office/drawing/2014/main" id="{6717B0BF-EFED-4678-82C1-6887FA99C575}"/>
                          </a:ext>
                        </a:extLst>
                      </p:cNvPr>
                      <p:cNvPicPr/>
                      <p:nvPr/>
                    </p:nvPicPr>
                    <p:blipFill>
                      <a:blip r:embed="rId7"/>
                      <a:stretch>
                        <a:fillRect/>
                      </a:stretch>
                    </p:blipFill>
                    <p:spPr>
                      <a:xfrm>
                        <a:off x="2783563" y="1662131"/>
                        <a:ext cx="2666250" cy="586575"/>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F3E222B6-70DC-439F-AC56-34EEBA9F42AB}"/>
              </a:ext>
            </a:extLst>
          </p:cNvPr>
          <p:cNvSpPr txBox="1"/>
          <p:nvPr/>
        </p:nvSpPr>
        <p:spPr>
          <a:xfrm>
            <a:off x="667348" y="2484810"/>
            <a:ext cx="10867717" cy="307777"/>
          </a:xfrm>
          <a:prstGeom prst="rect">
            <a:avLst/>
          </a:prstGeom>
          <a:noFill/>
        </p:spPr>
        <p:txBody>
          <a:bodyPr wrap="square">
            <a:spAutoFit/>
          </a:bodyPr>
          <a:lstStyle/>
          <a:p>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为接收天线面积</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为信号光束散角，</a:t>
            </a:r>
            <a:r>
              <a:rPr lang="en-US" altLang="zh-CN" sz="1400" i="1" kern="100" dirty="0">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为星间距离，</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为常数因子</a:t>
            </a:r>
            <a:endParaRPr lang="zh-CN" altLang="en-US" sz="1400" dirty="0">
              <a:latin typeface="微软雅黑" panose="020B0503020204020204" pitchFamily="34" charset="-122"/>
              <a:ea typeface="微软雅黑" panose="020B0503020204020204" pitchFamily="34" charset="-122"/>
            </a:endParaRPr>
          </a:p>
        </p:txBody>
      </p:sp>
      <p:graphicFrame>
        <p:nvGraphicFramePr>
          <p:cNvPr id="30" name="对象 29">
            <a:extLst>
              <a:ext uri="{FF2B5EF4-FFF2-40B4-BE49-F238E27FC236}">
                <a16:creationId xmlns:a16="http://schemas.microsoft.com/office/drawing/2014/main" id="{072B681C-E18F-4BB7-8BA4-84393C32627D}"/>
              </a:ext>
            </a:extLst>
          </p:cNvPr>
          <p:cNvGraphicFramePr>
            <a:graphicFrameLocks noChangeAspect="1"/>
          </p:cNvGraphicFramePr>
          <p:nvPr>
            <p:extLst>
              <p:ext uri="{D42A27DB-BD31-4B8C-83A1-F6EECF244321}">
                <p14:modId xmlns:p14="http://schemas.microsoft.com/office/powerpoint/2010/main" val="3487603570"/>
              </p:ext>
            </p:extLst>
          </p:nvPr>
        </p:nvGraphicFramePr>
        <p:xfrm>
          <a:off x="744266" y="2523932"/>
          <a:ext cx="264632" cy="239429"/>
        </p:xfrm>
        <a:graphic>
          <a:graphicData uri="http://schemas.openxmlformats.org/presentationml/2006/ole">
            <mc:AlternateContent xmlns:mc="http://schemas.openxmlformats.org/markup-compatibility/2006">
              <mc:Choice xmlns:v="urn:schemas-microsoft-com:vml" Requires="v">
                <p:oleObj name="Equation" r:id="rId8" imgW="200074" imgH="181074" progId="Equation.DSMT4">
                  <p:embed/>
                </p:oleObj>
              </mc:Choice>
              <mc:Fallback>
                <p:oleObj name="Equation" r:id="rId8" imgW="200074" imgH="181074" progId="Equation.DSMT4">
                  <p:embed/>
                  <p:pic>
                    <p:nvPicPr>
                      <p:cNvPr id="30" name="对象 29">
                        <a:extLst>
                          <a:ext uri="{FF2B5EF4-FFF2-40B4-BE49-F238E27FC236}">
                            <a16:creationId xmlns:a16="http://schemas.microsoft.com/office/drawing/2014/main" id="{072B681C-E18F-4BB7-8BA4-84393C32627D}"/>
                          </a:ext>
                        </a:extLst>
                      </p:cNvPr>
                      <p:cNvPicPr/>
                      <p:nvPr/>
                    </p:nvPicPr>
                    <p:blipFill>
                      <a:blip r:embed="rId9"/>
                      <a:stretch>
                        <a:fillRect/>
                      </a:stretch>
                    </p:blipFill>
                    <p:spPr>
                      <a:xfrm>
                        <a:off x="744266" y="2523932"/>
                        <a:ext cx="264632" cy="239429"/>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9B9BFD15-8722-4644-8466-E868844E5CD3}"/>
              </a:ext>
            </a:extLst>
          </p:cNvPr>
          <p:cNvGraphicFramePr>
            <a:graphicFrameLocks noChangeAspect="1"/>
          </p:cNvGraphicFramePr>
          <p:nvPr>
            <p:extLst>
              <p:ext uri="{D42A27DB-BD31-4B8C-83A1-F6EECF244321}">
                <p14:modId xmlns:p14="http://schemas.microsoft.com/office/powerpoint/2010/main" val="1518976275"/>
              </p:ext>
            </p:extLst>
          </p:nvPr>
        </p:nvGraphicFramePr>
        <p:xfrm>
          <a:off x="2381809" y="2523932"/>
          <a:ext cx="239429" cy="239429"/>
        </p:xfrm>
        <a:graphic>
          <a:graphicData uri="http://schemas.openxmlformats.org/presentationml/2006/ole">
            <mc:AlternateContent xmlns:mc="http://schemas.openxmlformats.org/markup-compatibility/2006">
              <mc:Choice xmlns:v="urn:schemas-microsoft-com:vml" Requires="v">
                <p:oleObj name="Equation" r:id="rId10" imgW="177480" imgH="177480" progId="Equation.DSMT4">
                  <p:embed/>
                </p:oleObj>
              </mc:Choice>
              <mc:Fallback>
                <p:oleObj name="Equation" r:id="rId10" imgW="177480" imgH="177480" progId="Equation.DSMT4">
                  <p:embed/>
                  <p:pic>
                    <p:nvPicPr>
                      <p:cNvPr id="31" name="对象 30">
                        <a:extLst>
                          <a:ext uri="{FF2B5EF4-FFF2-40B4-BE49-F238E27FC236}">
                            <a16:creationId xmlns:a16="http://schemas.microsoft.com/office/drawing/2014/main" id="{9B9BFD15-8722-4644-8466-E868844E5CD3}"/>
                          </a:ext>
                        </a:extLst>
                      </p:cNvPr>
                      <p:cNvPicPr/>
                      <p:nvPr/>
                    </p:nvPicPr>
                    <p:blipFill>
                      <a:blip r:embed="rId11"/>
                      <a:stretch>
                        <a:fillRect/>
                      </a:stretch>
                    </p:blipFill>
                    <p:spPr>
                      <a:xfrm>
                        <a:off x="2381809" y="2523932"/>
                        <a:ext cx="239429" cy="239429"/>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596017D8-13D9-433F-B0EE-02EBAACC2990}"/>
              </a:ext>
            </a:extLst>
          </p:cNvPr>
          <p:cNvGraphicFramePr>
            <a:graphicFrameLocks noChangeAspect="1"/>
          </p:cNvGraphicFramePr>
          <p:nvPr>
            <p:extLst>
              <p:ext uri="{D42A27DB-BD31-4B8C-83A1-F6EECF244321}">
                <p14:modId xmlns:p14="http://schemas.microsoft.com/office/powerpoint/2010/main" val="2230434330"/>
              </p:ext>
            </p:extLst>
          </p:nvPr>
        </p:nvGraphicFramePr>
        <p:xfrm>
          <a:off x="5067687" y="2537309"/>
          <a:ext cx="239429" cy="216627"/>
        </p:xfrm>
        <a:graphic>
          <a:graphicData uri="http://schemas.openxmlformats.org/presentationml/2006/ole">
            <mc:AlternateContent xmlns:mc="http://schemas.openxmlformats.org/markup-compatibility/2006">
              <mc:Choice xmlns:v="urn:schemas-microsoft-com:vml" Requires="v">
                <p:oleObj name="Equation" r:id="rId12" imgW="200074" imgH="181074" progId="Equation.DSMT4">
                  <p:embed/>
                </p:oleObj>
              </mc:Choice>
              <mc:Fallback>
                <p:oleObj name="Equation" r:id="rId12" imgW="200074" imgH="181074" progId="Equation.DSMT4">
                  <p:embed/>
                  <p:pic>
                    <p:nvPicPr>
                      <p:cNvPr id="32" name="对象 31">
                        <a:extLst>
                          <a:ext uri="{FF2B5EF4-FFF2-40B4-BE49-F238E27FC236}">
                            <a16:creationId xmlns:a16="http://schemas.microsoft.com/office/drawing/2014/main" id="{596017D8-13D9-433F-B0EE-02EBAACC2990}"/>
                          </a:ext>
                        </a:extLst>
                      </p:cNvPr>
                      <p:cNvPicPr/>
                      <p:nvPr/>
                    </p:nvPicPr>
                    <p:blipFill>
                      <a:blip r:embed="rId13"/>
                      <a:stretch>
                        <a:fillRect/>
                      </a:stretch>
                    </p:blipFill>
                    <p:spPr>
                      <a:xfrm>
                        <a:off x="5067687" y="2537309"/>
                        <a:ext cx="239429" cy="216627"/>
                      </a:xfrm>
                      <a:prstGeom prst="rect">
                        <a:avLst/>
                      </a:prstGeom>
                    </p:spPr>
                  </p:pic>
                </p:oleObj>
              </mc:Fallback>
            </mc:AlternateContent>
          </a:graphicData>
        </a:graphic>
      </p:graphicFrame>
      <p:sp>
        <p:nvSpPr>
          <p:cNvPr id="36" name="文本框 35">
            <a:extLst>
              <a:ext uri="{FF2B5EF4-FFF2-40B4-BE49-F238E27FC236}">
                <a16:creationId xmlns:a16="http://schemas.microsoft.com/office/drawing/2014/main" id="{BE510CAA-05B6-451F-AFA3-5F2F8F930933}"/>
              </a:ext>
            </a:extLst>
          </p:cNvPr>
          <p:cNvSpPr txBox="1"/>
          <p:nvPr/>
        </p:nvSpPr>
        <p:spPr>
          <a:xfrm>
            <a:off x="494018" y="2977599"/>
            <a:ext cx="10867717" cy="954107"/>
          </a:xfrm>
          <a:prstGeom prst="rect">
            <a:avLst/>
          </a:prstGeom>
          <a:noFill/>
        </p:spPr>
        <p:txBody>
          <a:bodyPr wrap="square">
            <a:spAutoFit/>
          </a:bodyPr>
          <a:lstStyle/>
          <a:p>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定义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为发射端跟瞄误差引起信号光功率损失系数，</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为接收端跟瞄误差引起信号光功率损失系数，则</a:t>
            </a:r>
          </a:p>
          <a:p>
            <a:endParaRPr lang="zh-CN" altLang="en-US" sz="1400" dirty="0">
              <a:latin typeface="微软雅黑" panose="020B0503020204020204" pitchFamily="34" charset="-122"/>
              <a:ea typeface="微软雅黑" panose="020B0503020204020204" pitchFamily="34" charset="-122"/>
            </a:endParaRPr>
          </a:p>
        </p:txBody>
      </p:sp>
      <p:graphicFrame>
        <p:nvGraphicFramePr>
          <p:cNvPr id="37" name="对象 36">
            <a:extLst>
              <a:ext uri="{FF2B5EF4-FFF2-40B4-BE49-F238E27FC236}">
                <a16:creationId xmlns:a16="http://schemas.microsoft.com/office/drawing/2014/main" id="{C14A0520-897A-44B4-983E-56122FD3FE22}"/>
              </a:ext>
            </a:extLst>
          </p:cNvPr>
          <p:cNvGraphicFramePr>
            <a:graphicFrameLocks noChangeAspect="1"/>
          </p:cNvGraphicFramePr>
          <p:nvPr>
            <p:extLst>
              <p:ext uri="{D42A27DB-BD31-4B8C-83A1-F6EECF244321}">
                <p14:modId xmlns:p14="http://schemas.microsoft.com/office/powerpoint/2010/main" val="3466731432"/>
              </p:ext>
            </p:extLst>
          </p:nvPr>
        </p:nvGraphicFramePr>
        <p:xfrm>
          <a:off x="1241569" y="3028691"/>
          <a:ext cx="424634" cy="241008"/>
        </p:xfrm>
        <a:graphic>
          <a:graphicData uri="http://schemas.openxmlformats.org/presentationml/2006/ole">
            <mc:AlternateContent xmlns:mc="http://schemas.openxmlformats.org/markup-compatibility/2006">
              <mc:Choice xmlns:v="urn:schemas-microsoft-com:vml" Requires="v">
                <p:oleObj name="Equation" r:id="rId14" imgW="352289" imgH="200153" progId="Equation.DSMT4">
                  <p:embed/>
                </p:oleObj>
              </mc:Choice>
              <mc:Fallback>
                <p:oleObj name="Equation" r:id="rId14" imgW="352289" imgH="200153" progId="Equation.DSMT4">
                  <p:embed/>
                  <p:pic>
                    <p:nvPicPr>
                      <p:cNvPr id="37" name="对象 36">
                        <a:extLst>
                          <a:ext uri="{FF2B5EF4-FFF2-40B4-BE49-F238E27FC236}">
                            <a16:creationId xmlns:a16="http://schemas.microsoft.com/office/drawing/2014/main" id="{C14A0520-897A-44B4-983E-56122FD3FE22}"/>
                          </a:ext>
                        </a:extLst>
                      </p:cNvPr>
                      <p:cNvPicPr/>
                      <p:nvPr/>
                    </p:nvPicPr>
                    <p:blipFill>
                      <a:blip r:embed="rId15"/>
                      <a:stretch>
                        <a:fillRect/>
                      </a:stretch>
                    </p:blipFill>
                    <p:spPr>
                      <a:xfrm>
                        <a:off x="1241569" y="3028691"/>
                        <a:ext cx="424634" cy="241008"/>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5335136F-A503-40EC-BD2E-5578DE4A450B}"/>
              </a:ext>
            </a:extLst>
          </p:cNvPr>
          <p:cNvGraphicFramePr>
            <a:graphicFrameLocks noChangeAspect="1"/>
          </p:cNvGraphicFramePr>
          <p:nvPr>
            <p:extLst>
              <p:ext uri="{D42A27DB-BD31-4B8C-83A1-F6EECF244321}">
                <p14:modId xmlns:p14="http://schemas.microsoft.com/office/powerpoint/2010/main" val="2544530570"/>
              </p:ext>
            </p:extLst>
          </p:nvPr>
        </p:nvGraphicFramePr>
        <p:xfrm>
          <a:off x="1241569" y="3454711"/>
          <a:ext cx="455255" cy="239009"/>
        </p:xfrm>
        <a:graphic>
          <a:graphicData uri="http://schemas.openxmlformats.org/presentationml/2006/ole">
            <mc:AlternateContent xmlns:mc="http://schemas.openxmlformats.org/markup-compatibility/2006">
              <mc:Choice xmlns:v="urn:schemas-microsoft-com:vml" Requires="v">
                <p:oleObj name="Equation" r:id="rId16" imgW="380716" imgH="200153" progId="Equation.DSMT4">
                  <p:embed/>
                </p:oleObj>
              </mc:Choice>
              <mc:Fallback>
                <p:oleObj name="Equation" r:id="rId16" imgW="380716" imgH="200153" progId="Equation.DSMT4">
                  <p:embed/>
                  <p:pic>
                    <p:nvPicPr>
                      <p:cNvPr id="39" name="对象 38">
                        <a:extLst>
                          <a:ext uri="{FF2B5EF4-FFF2-40B4-BE49-F238E27FC236}">
                            <a16:creationId xmlns:a16="http://schemas.microsoft.com/office/drawing/2014/main" id="{5335136F-A503-40EC-BD2E-5578DE4A450B}"/>
                          </a:ext>
                        </a:extLst>
                      </p:cNvPr>
                      <p:cNvPicPr/>
                      <p:nvPr/>
                    </p:nvPicPr>
                    <p:blipFill>
                      <a:blip r:embed="rId17"/>
                      <a:stretch>
                        <a:fillRect/>
                      </a:stretch>
                    </p:blipFill>
                    <p:spPr>
                      <a:xfrm>
                        <a:off x="1241569" y="3454711"/>
                        <a:ext cx="455255" cy="239009"/>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837B14DA-1F8E-448B-864E-E6EDFB8B3AA2}"/>
              </a:ext>
            </a:extLst>
          </p:cNvPr>
          <p:cNvGraphicFramePr>
            <a:graphicFrameLocks noChangeAspect="1"/>
          </p:cNvGraphicFramePr>
          <p:nvPr>
            <p:extLst>
              <p:ext uri="{D42A27DB-BD31-4B8C-83A1-F6EECF244321}">
                <p14:modId xmlns:p14="http://schemas.microsoft.com/office/powerpoint/2010/main" val="2104725034"/>
              </p:ext>
            </p:extLst>
          </p:nvPr>
        </p:nvGraphicFramePr>
        <p:xfrm>
          <a:off x="1604152" y="3878732"/>
          <a:ext cx="1640367" cy="572827"/>
        </p:xfrm>
        <a:graphic>
          <a:graphicData uri="http://schemas.openxmlformats.org/presentationml/2006/ole">
            <mc:AlternateContent xmlns:mc="http://schemas.openxmlformats.org/markup-compatibility/2006">
              <mc:Choice xmlns:v="urn:schemas-microsoft-com:vml" Requires="v">
                <p:oleObj name="Equation" r:id="rId18" imgW="1199725" imgH="419025" progId="Equation.DSMT4">
                  <p:embed/>
                </p:oleObj>
              </mc:Choice>
              <mc:Fallback>
                <p:oleObj name="Equation" r:id="rId18" imgW="1199725" imgH="419025" progId="Equation.DSMT4">
                  <p:embed/>
                  <p:pic>
                    <p:nvPicPr>
                      <p:cNvPr id="41" name="对象 40">
                        <a:extLst>
                          <a:ext uri="{FF2B5EF4-FFF2-40B4-BE49-F238E27FC236}">
                            <a16:creationId xmlns:a16="http://schemas.microsoft.com/office/drawing/2014/main" id="{837B14DA-1F8E-448B-864E-E6EDFB8B3AA2}"/>
                          </a:ext>
                        </a:extLst>
                      </p:cNvPr>
                      <p:cNvPicPr/>
                      <p:nvPr/>
                    </p:nvPicPr>
                    <p:blipFill>
                      <a:blip r:embed="rId19"/>
                      <a:stretch>
                        <a:fillRect/>
                      </a:stretch>
                    </p:blipFill>
                    <p:spPr>
                      <a:xfrm>
                        <a:off x="1604152" y="3878732"/>
                        <a:ext cx="1640367" cy="572827"/>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B4C65F1D-3786-4498-87DD-AF21E71F740C}"/>
              </a:ext>
            </a:extLst>
          </p:cNvPr>
          <p:cNvGraphicFramePr>
            <a:graphicFrameLocks noChangeAspect="1"/>
          </p:cNvGraphicFramePr>
          <p:nvPr>
            <p:extLst>
              <p:ext uri="{D42A27DB-BD31-4B8C-83A1-F6EECF244321}">
                <p14:modId xmlns:p14="http://schemas.microsoft.com/office/powerpoint/2010/main" val="1579273768"/>
              </p:ext>
            </p:extLst>
          </p:nvPr>
        </p:nvGraphicFramePr>
        <p:xfrm>
          <a:off x="3682310" y="4051775"/>
          <a:ext cx="1344686" cy="320891"/>
        </p:xfrm>
        <a:graphic>
          <a:graphicData uri="http://schemas.openxmlformats.org/presentationml/2006/ole">
            <mc:AlternateContent xmlns:mc="http://schemas.openxmlformats.org/markup-compatibility/2006">
              <mc:Choice xmlns:v="urn:schemas-microsoft-com:vml" Requires="v">
                <p:oleObj name="Equation" r:id="rId20" imgW="837720" imgH="200153" progId="Equation.DSMT4">
                  <p:embed/>
                </p:oleObj>
              </mc:Choice>
              <mc:Fallback>
                <p:oleObj name="Equation" r:id="rId20" imgW="837720" imgH="200153" progId="Equation.DSMT4">
                  <p:embed/>
                  <p:pic>
                    <p:nvPicPr>
                      <p:cNvPr id="42" name="对象 41">
                        <a:extLst>
                          <a:ext uri="{FF2B5EF4-FFF2-40B4-BE49-F238E27FC236}">
                            <a16:creationId xmlns:a16="http://schemas.microsoft.com/office/drawing/2014/main" id="{B4C65F1D-3786-4498-87DD-AF21E71F740C}"/>
                          </a:ext>
                        </a:extLst>
                      </p:cNvPr>
                      <p:cNvPicPr/>
                      <p:nvPr/>
                    </p:nvPicPr>
                    <p:blipFill>
                      <a:blip r:embed="rId21"/>
                      <a:stretch>
                        <a:fillRect/>
                      </a:stretch>
                    </p:blipFill>
                    <p:spPr>
                      <a:xfrm>
                        <a:off x="3682310" y="4051775"/>
                        <a:ext cx="1344686" cy="320891"/>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8846AD97-47B7-4566-855D-E5D4CB436D31}"/>
              </a:ext>
            </a:extLst>
          </p:cNvPr>
          <p:cNvGraphicFramePr>
            <a:graphicFrameLocks noChangeAspect="1"/>
          </p:cNvGraphicFramePr>
          <p:nvPr>
            <p:extLst>
              <p:ext uri="{D42A27DB-BD31-4B8C-83A1-F6EECF244321}">
                <p14:modId xmlns:p14="http://schemas.microsoft.com/office/powerpoint/2010/main" val="3517501508"/>
              </p:ext>
            </p:extLst>
          </p:nvPr>
        </p:nvGraphicFramePr>
        <p:xfrm>
          <a:off x="1746670" y="5285587"/>
          <a:ext cx="552450" cy="290513"/>
        </p:xfrm>
        <a:graphic>
          <a:graphicData uri="http://schemas.openxmlformats.org/presentationml/2006/ole">
            <mc:AlternateContent xmlns:mc="http://schemas.openxmlformats.org/markup-compatibility/2006">
              <mc:Choice xmlns:v="urn:schemas-microsoft-com:vml" Requires="v">
                <p:oleObj name="Equation" r:id="rId22" imgW="551921" imgH="289810" progId="Equation.DSMT4">
                  <p:embed/>
                </p:oleObj>
              </mc:Choice>
              <mc:Fallback>
                <p:oleObj name="Equation" r:id="rId22" imgW="551921" imgH="289810" progId="Equation.DSMT4">
                  <p:embed/>
                  <p:pic>
                    <p:nvPicPr>
                      <p:cNvPr id="43" name="对象 42">
                        <a:extLst>
                          <a:ext uri="{FF2B5EF4-FFF2-40B4-BE49-F238E27FC236}">
                            <a16:creationId xmlns:a16="http://schemas.microsoft.com/office/drawing/2014/main" id="{8846AD97-47B7-4566-855D-E5D4CB436D31}"/>
                          </a:ext>
                        </a:extLst>
                      </p:cNvPr>
                      <p:cNvPicPr/>
                      <p:nvPr/>
                    </p:nvPicPr>
                    <p:blipFill>
                      <a:blip r:embed="rId23"/>
                      <a:stretch>
                        <a:fillRect/>
                      </a:stretch>
                    </p:blipFill>
                    <p:spPr>
                      <a:xfrm>
                        <a:off x="1746670" y="5285587"/>
                        <a:ext cx="552450" cy="290513"/>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24753F6B-4C8F-4F26-9E58-C677145D5144}"/>
              </a:ext>
            </a:extLst>
          </p:cNvPr>
          <p:cNvGraphicFramePr>
            <a:graphicFrameLocks noChangeAspect="1"/>
          </p:cNvGraphicFramePr>
          <p:nvPr>
            <p:extLst>
              <p:ext uri="{D42A27DB-BD31-4B8C-83A1-F6EECF244321}">
                <p14:modId xmlns:p14="http://schemas.microsoft.com/office/powerpoint/2010/main" val="2396136065"/>
              </p:ext>
            </p:extLst>
          </p:nvPr>
        </p:nvGraphicFramePr>
        <p:xfrm>
          <a:off x="1114122" y="5288337"/>
          <a:ext cx="501650" cy="279080"/>
        </p:xfrm>
        <a:graphic>
          <a:graphicData uri="http://schemas.openxmlformats.org/presentationml/2006/ole">
            <mc:AlternateContent xmlns:mc="http://schemas.openxmlformats.org/markup-compatibility/2006">
              <mc:Choice xmlns:v="urn:schemas-microsoft-com:vml" Requires="v">
                <p:oleObj name="Equation" r:id="rId24" imgW="501517" imgH="285130" progId="Equation.DSMT4">
                  <p:embed/>
                </p:oleObj>
              </mc:Choice>
              <mc:Fallback>
                <p:oleObj name="Equation" r:id="rId24" imgW="501517" imgH="285130" progId="Equation.DSMT4">
                  <p:embed/>
                  <p:pic>
                    <p:nvPicPr>
                      <p:cNvPr id="44" name="对象 43">
                        <a:extLst>
                          <a:ext uri="{FF2B5EF4-FFF2-40B4-BE49-F238E27FC236}">
                            <a16:creationId xmlns:a16="http://schemas.microsoft.com/office/drawing/2014/main" id="{24753F6B-4C8F-4F26-9E58-C677145D5144}"/>
                          </a:ext>
                        </a:extLst>
                      </p:cNvPr>
                      <p:cNvPicPr/>
                      <p:nvPr/>
                    </p:nvPicPr>
                    <p:blipFill>
                      <a:blip r:embed="rId25"/>
                      <a:stretch>
                        <a:fillRect/>
                      </a:stretch>
                    </p:blipFill>
                    <p:spPr>
                      <a:xfrm>
                        <a:off x="1114122" y="5288337"/>
                        <a:ext cx="501650" cy="279080"/>
                      </a:xfrm>
                      <a:prstGeom prst="rect">
                        <a:avLst/>
                      </a:prstGeom>
                    </p:spPr>
                  </p:pic>
                </p:oleObj>
              </mc:Fallback>
            </mc:AlternateContent>
          </a:graphicData>
        </a:graphic>
      </p:graphicFrame>
      <p:sp>
        <p:nvSpPr>
          <p:cNvPr id="45" name="文本框 44">
            <a:extLst>
              <a:ext uri="{FF2B5EF4-FFF2-40B4-BE49-F238E27FC236}">
                <a16:creationId xmlns:a16="http://schemas.microsoft.com/office/drawing/2014/main" id="{A2C87294-634C-44A9-9D11-D4FE474301BF}"/>
              </a:ext>
            </a:extLst>
          </p:cNvPr>
          <p:cNvSpPr txBox="1"/>
          <p:nvPr/>
        </p:nvSpPr>
        <p:spPr>
          <a:xfrm>
            <a:off x="742859" y="5273328"/>
            <a:ext cx="10315780" cy="1384995"/>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       和          的</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值在</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0~1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之间，值为</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时表示无功率损耗，值为</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时表示损耗最大</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0" algn="just"/>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随着接收端跟瞄误差的增大，接收端的光功率损失系数保持不变，表示此时跟瞄误差对接收端的影响可忽略不计；</a:t>
            </a:r>
          </a:p>
          <a:p>
            <a:pPr lvl="0" algn="just"/>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而随着发送端跟瞄误差的增大，发送端信号光功率变化剧烈</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，因此后面主要</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讨论跟瞄误差对发射端信号功率的影响；</a:t>
            </a: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、信号光束散角     越大，跟瞄误差对发送端功率的影响变缓，因此对信号进行扩束可以有效减小振动的影响。</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1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DA6BBC2-A73E-42D9-AC27-BCF0C7B98DC7}"/>
              </a:ext>
            </a:extLst>
          </p:cNvPr>
          <p:cNvSpPr txBox="1"/>
          <p:nvPr/>
        </p:nvSpPr>
        <p:spPr>
          <a:xfrm>
            <a:off x="345429" y="401787"/>
            <a:ext cx="10713210" cy="381258"/>
          </a:xfrm>
          <a:prstGeom prst="rect">
            <a:avLst/>
          </a:prstGeom>
          <a:noFill/>
        </p:spPr>
        <p:txBody>
          <a:bodyPr wrap="square">
            <a:spAutoFit/>
          </a:bodyPr>
          <a:lstStyle/>
          <a:p>
            <a:pPr algn="just">
              <a:lnSpc>
                <a:spcPct val="130000"/>
              </a:lnSpc>
            </a:pP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、振动对通信系统性能的影响</a:t>
            </a:r>
            <a:endPar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1" name="图片 20">
            <a:extLst>
              <a:ext uri="{FF2B5EF4-FFF2-40B4-BE49-F238E27FC236}">
                <a16:creationId xmlns:a16="http://schemas.microsoft.com/office/drawing/2014/main" id="{9DB9E1C8-4554-4171-82DB-021B0E103CC6}"/>
              </a:ext>
            </a:extLst>
          </p:cNvPr>
          <p:cNvPicPr/>
          <p:nvPr/>
        </p:nvPicPr>
        <p:blipFill>
          <a:blip r:embed="rId26">
            <a:extLst>
              <a:ext uri="{28A0092B-C50C-407E-A947-70E740481C1C}">
                <a14:useLocalDpi xmlns:a14="http://schemas.microsoft.com/office/drawing/2010/main" val="0"/>
              </a:ext>
            </a:extLst>
          </a:blip>
          <a:srcRect/>
          <a:stretch>
            <a:fillRect/>
          </a:stretch>
        </p:blipFill>
        <p:spPr bwMode="auto">
          <a:xfrm>
            <a:off x="6765339" y="1370230"/>
            <a:ext cx="4270111" cy="3415388"/>
          </a:xfrm>
          <a:prstGeom prst="rect">
            <a:avLst/>
          </a:prstGeom>
          <a:noFill/>
          <a:ln>
            <a:noFill/>
          </a:ln>
        </p:spPr>
      </p:pic>
      <p:sp>
        <p:nvSpPr>
          <p:cNvPr id="24" name="文本框 23">
            <a:extLst>
              <a:ext uri="{FF2B5EF4-FFF2-40B4-BE49-F238E27FC236}">
                <a16:creationId xmlns:a16="http://schemas.microsoft.com/office/drawing/2014/main" id="{5EC50071-E3D7-4426-B8AA-4F5EA08892AE}"/>
              </a:ext>
            </a:extLst>
          </p:cNvPr>
          <p:cNvSpPr txBox="1"/>
          <p:nvPr/>
        </p:nvSpPr>
        <p:spPr>
          <a:xfrm>
            <a:off x="744266" y="4785618"/>
            <a:ext cx="6097384" cy="307777"/>
          </a:xfrm>
          <a:prstGeom prst="rect">
            <a:avLst/>
          </a:prstGeom>
          <a:noFill/>
        </p:spPr>
        <p:txBody>
          <a:bodyPr wrap="square">
            <a:spAutoFit/>
          </a:bodyPr>
          <a:lstStyle/>
          <a:p>
            <a:pPr algn="just"/>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跟瞄误差与功率损耗系数曲线</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如图</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6" name="文本框 25">
            <a:extLst>
              <a:ext uri="{FF2B5EF4-FFF2-40B4-BE49-F238E27FC236}">
                <a16:creationId xmlns:a16="http://schemas.microsoft.com/office/drawing/2014/main" id="{89FF5ACA-1A4D-4126-B841-2F7EBDCF4934}"/>
              </a:ext>
            </a:extLst>
          </p:cNvPr>
          <p:cNvSpPr txBox="1"/>
          <p:nvPr/>
        </p:nvSpPr>
        <p:spPr>
          <a:xfrm>
            <a:off x="7630045" y="4804137"/>
            <a:ext cx="4033615" cy="276999"/>
          </a:xfrm>
          <a:prstGeom prst="rect">
            <a:avLst/>
          </a:prstGeom>
          <a:noFill/>
        </p:spPr>
        <p:txBody>
          <a:bodyPr wrap="square" rtlCol="0">
            <a:spAutoFit/>
          </a:bodyPr>
          <a:lstStyle/>
          <a:p>
            <a:r>
              <a:rPr lang="zh-CN" altLang="en-US" sz="1200" dirty="0"/>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1 </a:t>
            </a:r>
            <a:r>
              <a:rPr lang="zh-CN" altLang="en-US" sz="1000" dirty="0">
                <a:latin typeface="微软雅黑" panose="020B0503020204020204" pitchFamily="34" charset="-122"/>
                <a:ea typeface="微软雅黑" panose="020B0503020204020204" pitchFamily="34" charset="-122"/>
              </a:rPr>
              <a:t>收发端跟瞄误差角对跟瞄误差系数的影响</a:t>
            </a:r>
          </a:p>
        </p:txBody>
      </p:sp>
      <p:graphicFrame>
        <p:nvGraphicFramePr>
          <p:cNvPr id="2" name="对象 1">
            <a:extLst>
              <a:ext uri="{FF2B5EF4-FFF2-40B4-BE49-F238E27FC236}">
                <a16:creationId xmlns:a16="http://schemas.microsoft.com/office/drawing/2014/main" id="{3E99296D-E7BD-4FBE-9C75-0DD478458C77}"/>
              </a:ext>
            </a:extLst>
          </p:cNvPr>
          <p:cNvGraphicFramePr>
            <a:graphicFrameLocks noChangeAspect="1"/>
          </p:cNvGraphicFramePr>
          <p:nvPr>
            <p:extLst>
              <p:ext uri="{D42A27DB-BD31-4B8C-83A1-F6EECF244321}">
                <p14:modId xmlns:p14="http://schemas.microsoft.com/office/powerpoint/2010/main" val="2901398860"/>
              </p:ext>
            </p:extLst>
          </p:nvPr>
        </p:nvGraphicFramePr>
        <p:xfrm>
          <a:off x="2233765" y="5947307"/>
          <a:ext cx="239713" cy="239713"/>
        </p:xfrm>
        <a:graphic>
          <a:graphicData uri="http://schemas.openxmlformats.org/presentationml/2006/ole">
            <mc:AlternateContent xmlns:mc="http://schemas.openxmlformats.org/markup-compatibility/2006">
              <mc:Choice xmlns:v="urn:schemas-microsoft-com:vml" Requires="v">
                <p:oleObj name="Equation" r:id="rId27" imgW="239418" imgH="239409" progId="Equation.DSMT4">
                  <p:embed/>
                </p:oleObj>
              </mc:Choice>
              <mc:Fallback>
                <p:oleObj name="Equation" r:id="rId27" imgW="239418" imgH="239409" progId="Equation.DSMT4">
                  <p:embed/>
                  <p:pic>
                    <p:nvPicPr>
                      <p:cNvPr id="0" name=""/>
                      <p:cNvPicPr/>
                      <p:nvPr/>
                    </p:nvPicPr>
                    <p:blipFill>
                      <a:blip r:embed="rId28"/>
                      <a:stretch>
                        <a:fillRect/>
                      </a:stretch>
                    </p:blipFill>
                    <p:spPr>
                      <a:xfrm>
                        <a:off x="2233765" y="5947307"/>
                        <a:ext cx="239713" cy="239713"/>
                      </a:xfrm>
                      <a:prstGeom prst="rect">
                        <a:avLst/>
                      </a:prstGeom>
                    </p:spPr>
                  </p:pic>
                </p:oleObj>
              </mc:Fallback>
            </mc:AlternateContent>
          </a:graphicData>
        </a:graphic>
      </p:graphicFrame>
    </p:spTree>
    <p:extLst>
      <p:ext uri="{BB962C8B-B14F-4D97-AF65-F5344CB8AC3E}">
        <p14:creationId xmlns:p14="http://schemas.microsoft.com/office/powerpoint/2010/main" val="212249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椭圆 67"/>
          <p:cNvSpPr/>
          <p:nvPr/>
        </p:nvSpPr>
        <p:spPr>
          <a:xfrm>
            <a:off x="951530" y="-1330652"/>
            <a:ext cx="1130382" cy="1130382"/>
          </a:xfrm>
          <a:prstGeom prst="ellipse">
            <a:avLst/>
          </a:prstGeom>
          <a:gradFill>
            <a:gsLst>
              <a:gs pos="0">
                <a:srgbClr val="254E6B"/>
              </a:gs>
              <a:gs pos="100000">
                <a:srgbClr val="1F3F5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826C6423-5174-4440-9512-C09CE768D79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736" y="716284"/>
            <a:ext cx="3298492" cy="2553080"/>
          </a:xfrm>
          <a:prstGeom prst="rect">
            <a:avLst/>
          </a:prstGeom>
          <a:noFill/>
          <a:ln>
            <a:noFill/>
          </a:ln>
        </p:spPr>
      </p:pic>
      <p:pic>
        <p:nvPicPr>
          <p:cNvPr id="28" name="图片 27">
            <a:extLst>
              <a:ext uri="{FF2B5EF4-FFF2-40B4-BE49-F238E27FC236}">
                <a16:creationId xmlns:a16="http://schemas.microsoft.com/office/drawing/2014/main" id="{F965DFDC-CF65-4452-A119-E7DF577310C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3695" y="3797100"/>
            <a:ext cx="3251534" cy="2465774"/>
          </a:xfrm>
          <a:prstGeom prst="rect">
            <a:avLst/>
          </a:prstGeom>
          <a:noFill/>
          <a:ln>
            <a:noFill/>
          </a:ln>
        </p:spPr>
      </p:pic>
      <p:sp>
        <p:nvSpPr>
          <p:cNvPr id="31" name="文本框 30">
            <a:extLst>
              <a:ext uri="{FF2B5EF4-FFF2-40B4-BE49-F238E27FC236}">
                <a16:creationId xmlns:a16="http://schemas.microsoft.com/office/drawing/2014/main" id="{A89B64F8-0961-414A-827C-DDB54F1AA1DC}"/>
              </a:ext>
            </a:extLst>
          </p:cNvPr>
          <p:cNvSpPr txBox="1"/>
          <p:nvPr/>
        </p:nvSpPr>
        <p:spPr>
          <a:xfrm>
            <a:off x="1023027" y="4651816"/>
            <a:ext cx="5765154" cy="1600438"/>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、实现将日凌、多普勒频移以及振动考虑到同一系统中，系统原理图如图</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、由三者因素造成的性能下降仿真图如图</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2(b)</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所示，振动模拟为</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1dB</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的功率衰减，</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当太阳直射到卫星表面且存在系统多普勒时，信号的劣化程度最为严重。按照星间卫星系统受影响的程度来排序，可以表示为</a:t>
            </a:r>
            <a:r>
              <a:rPr lang="zh-CN" altLang="zh-CN" sz="1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无仰角有多普勒频移</a:t>
            </a:r>
            <a:r>
              <a:rPr lang="en-US" altLang="zh-CN" sz="1400" dirty="0">
                <a:solidFill>
                  <a:srgbClr val="FF0000"/>
                </a:solidFill>
                <a:effectLst/>
                <a:latin typeface="微软雅黑" panose="020B0503020204020204" pitchFamily="34" charset="-122"/>
                <a:ea typeface="微软雅黑" panose="020B0503020204020204" pitchFamily="34" charset="-122"/>
              </a:rPr>
              <a:t>&gt;</a:t>
            </a:r>
            <a:r>
              <a:rPr lang="zh-CN" altLang="zh-CN" sz="1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有仰角有多普勒频移</a:t>
            </a:r>
            <a:r>
              <a:rPr lang="en-US" altLang="zh-CN" sz="1400" dirty="0">
                <a:solidFill>
                  <a:srgbClr val="FF0000"/>
                </a:solidFill>
                <a:effectLst/>
                <a:latin typeface="微软雅黑" panose="020B0503020204020204" pitchFamily="34" charset="-122"/>
                <a:ea typeface="微软雅黑" panose="020B0503020204020204" pitchFamily="34" charset="-122"/>
              </a:rPr>
              <a:t>&gt;</a:t>
            </a:r>
            <a:r>
              <a:rPr lang="zh-CN" altLang="zh-CN" sz="1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无仰角无多普勒频移</a:t>
            </a:r>
            <a:r>
              <a:rPr lang="en-US" altLang="zh-CN" sz="1400" dirty="0">
                <a:solidFill>
                  <a:srgbClr val="FF0000"/>
                </a:solidFill>
                <a:effectLst/>
                <a:latin typeface="微软雅黑" panose="020B0503020204020204" pitchFamily="34" charset="-122"/>
                <a:ea typeface="微软雅黑" panose="020B0503020204020204" pitchFamily="34" charset="-122"/>
              </a:rPr>
              <a:t>&gt;</a:t>
            </a:r>
            <a:r>
              <a:rPr lang="zh-CN" altLang="zh-CN" sz="1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有仰角无多普勒频移</a:t>
            </a:r>
            <a:endParaRPr lang="zh-CN" altLang="en-US" sz="1400" dirty="0">
              <a:solidFill>
                <a:srgbClr val="FF0000"/>
              </a:solidFill>
              <a:latin typeface="微软雅黑" panose="020B0503020204020204" pitchFamily="34" charset="-122"/>
              <a:ea typeface="微软雅黑" panose="020B0503020204020204" pitchFamily="34" charset="-122"/>
            </a:endParaRPr>
          </a:p>
        </p:txBody>
      </p:sp>
      <p:pic>
        <p:nvPicPr>
          <p:cNvPr id="3074" name="Picture 2">
            <a:extLst>
              <a:ext uri="{FF2B5EF4-FFF2-40B4-BE49-F238E27FC236}">
                <a16:creationId xmlns:a16="http://schemas.microsoft.com/office/drawing/2014/main" id="{6AA21CE4-50D7-4AEE-9558-B6C65F7DEE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6771" y="1969138"/>
            <a:ext cx="526415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a:extLst>
              <a:ext uri="{FF2B5EF4-FFF2-40B4-BE49-F238E27FC236}">
                <a16:creationId xmlns:a16="http://schemas.microsoft.com/office/drawing/2014/main" id="{73E9A3EE-D5E9-4702-BCF1-69453B669C9C}"/>
              </a:ext>
            </a:extLst>
          </p:cNvPr>
          <p:cNvSpPr txBox="1"/>
          <p:nvPr/>
        </p:nvSpPr>
        <p:spPr>
          <a:xfrm>
            <a:off x="2453946" y="4055424"/>
            <a:ext cx="4033615" cy="276999"/>
          </a:xfrm>
          <a:prstGeom prst="rect">
            <a:avLst/>
          </a:prstGeom>
          <a:noFill/>
        </p:spPr>
        <p:txBody>
          <a:bodyPr wrap="square" rtlCol="0">
            <a:spAutoFit/>
          </a:bodyPr>
          <a:lstStyle/>
          <a:p>
            <a:r>
              <a:rPr lang="zh-CN" altLang="en-US" sz="1200" dirty="0"/>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2(a)  </a:t>
            </a:r>
            <a:r>
              <a:rPr lang="zh-CN" altLang="en-US" sz="1000" dirty="0">
                <a:latin typeface="微软雅黑" panose="020B0503020204020204" pitchFamily="34" charset="-122"/>
                <a:ea typeface="微软雅黑" panose="020B0503020204020204" pitchFamily="34" charset="-122"/>
              </a:rPr>
              <a:t>星间激光链路信道模型</a:t>
            </a:r>
          </a:p>
        </p:txBody>
      </p:sp>
      <p:sp>
        <p:nvSpPr>
          <p:cNvPr id="36" name="文本框 35">
            <a:extLst>
              <a:ext uri="{FF2B5EF4-FFF2-40B4-BE49-F238E27FC236}">
                <a16:creationId xmlns:a16="http://schemas.microsoft.com/office/drawing/2014/main" id="{EF7FDA64-2CBA-45A7-BFAF-503B4E55649B}"/>
              </a:ext>
            </a:extLst>
          </p:cNvPr>
          <p:cNvSpPr txBox="1"/>
          <p:nvPr/>
        </p:nvSpPr>
        <p:spPr>
          <a:xfrm>
            <a:off x="7916980" y="3360367"/>
            <a:ext cx="4033615" cy="276999"/>
          </a:xfrm>
          <a:prstGeom prst="rect">
            <a:avLst/>
          </a:prstGeom>
          <a:noFill/>
        </p:spPr>
        <p:txBody>
          <a:bodyPr wrap="square" rtlCol="0">
            <a:spAutoFit/>
          </a:bodyPr>
          <a:lstStyle/>
          <a:p>
            <a:r>
              <a:rPr lang="zh-CN" altLang="en-US" sz="1200" dirty="0"/>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2(b) </a:t>
            </a:r>
            <a:r>
              <a:rPr lang="zh-CN" altLang="zh-CN" sz="1000" dirty="0">
                <a:effectLst/>
                <a:latin typeface="微软雅黑" panose="020B0503020204020204" pitchFamily="34" charset="-122"/>
                <a:ea typeface="微软雅黑" panose="020B0503020204020204" pitchFamily="34" charset="-122"/>
                <a:cs typeface="Times New Roman" panose="02020603050405020304" pitchFamily="18" charset="0"/>
              </a:rPr>
              <a:t>日凌、多普勒频移和振动对信道</a:t>
            </a:r>
            <a:r>
              <a:rPr lang="en-US" altLang="zh-CN" sz="1000" dirty="0">
                <a:effectLst/>
                <a:latin typeface="微软雅黑" panose="020B0503020204020204" pitchFamily="34" charset="-122"/>
                <a:ea typeface="微软雅黑" panose="020B0503020204020204" pitchFamily="34" charset="-122"/>
              </a:rPr>
              <a:t>EVM</a:t>
            </a:r>
            <a:r>
              <a:rPr lang="zh-CN" altLang="zh-CN" sz="1000" dirty="0">
                <a:effectLst/>
                <a:latin typeface="微软雅黑" panose="020B0503020204020204" pitchFamily="34" charset="-122"/>
                <a:ea typeface="微软雅黑" panose="020B0503020204020204" pitchFamily="34" charset="-122"/>
                <a:cs typeface="Times New Roman" panose="02020603050405020304" pitchFamily="18" charset="0"/>
              </a:rPr>
              <a:t>的影响</a:t>
            </a:r>
            <a:endParaRPr lang="zh-CN" altLang="en-US" sz="1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D8241596-6284-4E74-A251-D1F90C96F0DE}"/>
              </a:ext>
            </a:extLst>
          </p:cNvPr>
          <p:cNvSpPr txBox="1"/>
          <p:nvPr/>
        </p:nvSpPr>
        <p:spPr>
          <a:xfrm>
            <a:off x="7997863" y="6284108"/>
            <a:ext cx="4033615" cy="276999"/>
          </a:xfrm>
          <a:prstGeom prst="rect">
            <a:avLst/>
          </a:prstGeom>
          <a:noFill/>
        </p:spPr>
        <p:txBody>
          <a:bodyPr wrap="square" rtlCol="0">
            <a:spAutoFit/>
          </a:bodyPr>
          <a:lstStyle/>
          <a:p>
            <a:r>
              <a:rPr lang="zh-CN" altLang="en-US" sz="1200" dirty="0"/>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2(c) </a:t>
            </a:r>
            <a:r>
              <a:rPr lang="zh-CN" altLang="zh-CN" sz="1000" dirty="0">
                <a:effectLst/>
                <a:latin typeface="微软雅黑" panose="020B0503020204020204" pitchFamily="34" charset="-122"/>
                <a:ea typeface="微软雅黑" panose="020B0503020204020204" pitchFamily="34" charset="-122"/>
                <a:cs typeface="Times New Roman" panose="02020603050405020304" pitchFamily="18" charset="0"/>
              </a:rPr>
              <a:t>日凌、多普勒频移和振动对信道</a:t>
            </a:r>
            <a:r>
              <a:rPr lang="en-US" altLang="zh-CN" sz="1000" dirty="0">
                <a:effectLst/>
                <a:latin typeface="微软雅黑" panose="020B0503020204020204" pitchFamily="34" charset="-122"/>
                <a:ea typeface="微软雅黑" panose="020B0503020204020204" pitchFamily="34" charset="-122"/>
              </a:rPr>
              <a:t>BER</a:t>
            </a:r>
            <a:r>
              <a:rPr lang="zh-CN" altLang="zh-CN" sz="1000" dirty="0">
                <a:effectLst/>
                <a:latin typeface="微软雅黑" panose="020B0503020204020204" pitchFamily="34" charset="-122"/>
                <a:ea typeface="微软雅黑" panose="020B0503020204020204" pitchFamily="34" charset="-122"/>
                <a:cs typeface="Times New Roman" panose="02020603050405020304" pitchFamily="18" charset="0"/>
              </a:rPr>
              <a:t>的影响</a:t>
            </a:r>
            <a:endParaRPr lang="zh-CN" altLang="en-US" sz="1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ABB894AA-5A00-444D-9BAE-EFEEB889A6C5}"/>
              </a:ext>
            </a:extLst>
          </p:cNvPr>
          <p:cNvSpPr txBox="1"/>
          <p:nvPr/>
        </p:nvSpPr>
        <p:spPr>
          <a:xfrm>
            <a:off x="229760" y="1465915"/>
            <a:ext cx="7540230"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（一）、</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将日凌、多普勒频移以及振动的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静态影响</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综合考虑进同一系统</a:t>
            </a:r>
            <a:endParaRPr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A53823F9-F6DF-4913-B5A0-1BE4B0B7C4A8}"/>
              </a:ext>
            </a:extLst>
          </p:cNvPr>
          <p:cNvGrpSpPr/>
          <p:nvPr/>
        </p:nvGrpSpPr>
        <p:grpSpPr>
          <a:xfrm>
            <a:off x="638962" y="-347987"/>
            <a:ext cx="844942" cy="1606357"/>
            <a:chOff x="8730" y="0"/>
            <a:chExt cx="1589087" cy="3021084"/>
          </a:xfrm>
          <a:gradFill>
            <a:gsLst>
              <a:gs pos="0">
                <a:srgbClr val="254E6B"/>
              </a:gs>
              <a:gs pos="100000">
                <a:srgbClr val="1F3F57"/>
              </a:gs>
            </a:gsLst>
            <a:lin ang="2700000" scaled="1"/>
          </a:gradFill>
        </p:grpSpPr>
        <p:cxnSp>
          <p:nvCxnSpPr>
            <p:cNvPr id="12" name="直接连接符 11">
              <a:extLst>
                <a:ext uri="{FF2B5EF4-FFF2-40B4-BE49-F238E27FC236}">
                  <a16:creationId xmlns:a16="http://schemas.microsoft.com/office/drawing/2014/main" id="{89BC75E8-2D21-4AD8-B880-20C9F10475BC}"/>
                </a:ext>
              </a:extLst>
            </p:cNvPr>
            <p:cNvCxnSpPr/>
            <p:nvPr/>
          </p:nvCxnSpPr>
          <p:spPr>
            <a:xfrm>
              <a:off x="803273" y="0"/>
              <a:ext cx="0" cy="1381196"/>
            </a:xfrm>
            <a:prstGeom prst="line">
              <a:avLst/>
            </a:prstGeom>
            <a:grpFill/>
            <a:ln w="28575">
              <a:solidFill>
                <a:srgbClr val="3D3D3D"/>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F8778545-07E2-40AB-8F05-65590D9C860F}"/>
                </a:ext>
              </a:extLst>
            </p:cNvPr>
            <p:cNvGrpSpPr>
              <a:grpSpLocks noChangeAspect="1"/>
            </p:cNvGrpSpPr>
            <p:nvPr/>
          </p:nvGrpSpPr>
          <p:grpSpPr bwMode="auto">
            <a:xfrm>
              <a:off x="8730" y="1381196"/>
              <a:ext cx="1589087" cy="1639888"/>
              <a:chOff x="1308" y="1009"/>
              <a:chExt cx="1001" cy="1033"/>
            </a:xfrm>
            <a:grpFill/>
          </p:grpSpPr>
          <p:sp>
            <p:nvSpPr>
              <p:cNvPr id="14" name="Freeform 5">
                <a:extLst>
                  <a:ext uri="{FF2B5EF4-FFF2-40B4-BE49-F238E27FC236}">
                    <a16:creationId xmlns:a16="http://schemas.microsoft.com/office/drawing/2014/main" id="{59DEE1D9-E442-4804-B6A5-1456E81CEF36}"/>
                  </a:ext>
                </a:extLst>
              </p:cNvPr>
              <p:cNvSpPr/>
              <p:nvPr/>
            </p:nvSpPr>
            <p:spPr bwMode="auto">
              <a:xfrm>
                <a:off x="1528"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5" name="Freeform 6">
                <a:extLst>
                  <a:ext uri="{FF2B5EF4-FFF2-40B4-BE49-F238E27FC236}">
                    <a16:creationId xmlns:a16="http://schemas.microsoft.com/office/drawing/2014/main" id="{232DE730-046C-4613-BDE0-06191756313A}"/>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7">
                <a:extLst>
                  <a:ext uri="{FF2B5EF4-FFF2-40B4-BE49-F238E27FC236}">
                    <a16:creationId xmlns:a16="http://schemas.microsoft.com/office/drawing/2014/main" id="{AA6E325D-FA79-433C-9CF4-64300B577757}"/>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7" name="Freeform 8">
                <a:extLst>
                  <a:ext uri="{FF2B5EF4-FFF2-40B4-BE49-F238E27FC236}">
                    <a16:creationId xmlns:a16="http://schemas.microsoft.com/office/drawing/2014/main" id="{60464BE0-A4A7-435D-9BC7-28D1F3CFC43D}"/>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8" name="Freeform 9">
                <a:extLst>
                  <a:ext uri="{FF2B5EF4-FFF2-40B4-BE49-F238E27FC236}">
                    <a16:creationId xmlns:a16="http://schemas.microsoft.com/office/drawing/2014/main" id="{5B1986A7-5994-4C2B-9C19-31E0BE324228}"/>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9" name="Freeform 10">
                <a:extLst>
                  <a:ext uri="{FF2B5EF4-FFF2-40B4-BE49-F238E27FC236}">
                    <a16:creationId xmlns:a16="http://schemas.microsoft.com/office/drawing/2014/main" id="{515F19B3-05C1-45FB-AB81-0A7178A811D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1">
                <a:extLst>
                  <a:ext uri="{FF2B5EF4-FFF2-40B4-BE49-F238E27FC236}">
                    <a16:creationId xmlns:a16="http://schemas.microsoft.com/office/drawing/2014/main" id="{60EF52CD-2923-47A5-B3DE-92A017F940DC}"/>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1" name="Freeform 12">
                <a:extLst>
                  <a:ext uri="{FF2B5EF4-FFF2-40B4-BE49-F238E27FC236}">
                    <a16:creationId xmlns:a16="http://schemas.microsoft.com/office/drawing/2014/main" id="{727B77FF-96D7-47AF-8F20-0AF83F01AD16}"/>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2" name="Freeform 13">
                <a:extLst>
                  <a:ext uri="{FF2B5EF4-FFF2-40B4-BE49-F238E27FC236}">
                    <a16:creationId xmlns:a16="http://schemas.microsoft.com/office/drawing/2014/main" id="{F9A25D4E-2002-4CCD-86E5-5F12765F0C48}"/>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sp>
        <p:nvSpPr>
          <p:cNvPr id="23" name="文本框 22">
            <a:extLst>
              <a:ext uri="{FF2B5EF4-FFF2-40B4-BE49-F238E27FC236}">
                <a16:creationId xmlns:a16="http://schemas.microsoft.com/office/drawing/2014/main" id="{87E39441-0965-4F22-AA79-341F09B4C125}"/>
              </a:ext>
            </a:extLst>
          </p:cNvPr>
          <p:cNvSpPr txBox="1"/>
          <p:nvPr/>
        </p:nvSpPr>
        <p:spPr>
          <a:xfrm flipH="1">
            <a:off x="2453946" y="561268"/>
            <a:ext cx="4818201" cy="646331"/>
          </a:xfrm>
          <a:prstGeom prst="rect">
            <a:avLst/>
          </a:prstGeom>
          <a:noFill/>
        </p:spPr>
        <p:txBody>
          <a:bodyPr wrap="square" rtlCol="0">
            <a:spAutoFit/>
          </a:bodyPr>
          <a:lstStyle/>
          <a:p>
            <a:pPr algn="l"/>
            <a:r>
              <a:rPr lang="zh-CN" altLang="en-US" sz="3600" dirty="0">
                <a:latin typeface="微软雅黑" panose="020B0503020204020204" pitchFamily="34" charset="-122"/>
                <a:ea typeface="微软雅黑" panose="020B0503020204020204" pitchFamily="34" charset="-122"/>
              </a:rPr>
              <a:t>仿真结果</a:t>
            </a:r>
          </a:p>
        </p:txBody>
      </p:sp>
      <p:sp>
        <p:nvSpPr>
          <p:cNvPr id="24" name="Freeform 34">
            <a:extLst>
              <a:ext uri="{FF2B5EF4-FFF2-40B4-BE49-F238E27FC236}">
                <a16:creationId xmlns:a16="http://schemas.microsoft.com/office/drawing/2014/main" id="{D386E3C0-D13E-49C3-8CB3-1940051A9C98}"/>
              </a:ext>
            </a:extLst>
          </p:cNvPr>
          <p:cNvSpPr>
            <a:spLocks noEditPoints="1"/>
          </p:cNvSpPr>
          <p:nvPr/>
        </p:nvSpPr>
        <p:spPr bwMode="auto">
          <a:xfrm>
            <a:off x="6792699" y="76273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gradFill>
            <a:gsLst>
              <a:gs pos="0">
                <a:srgbClr val="254E6B"/>
              </a:gs>
              <a:gs pos="100000">
                <a:srgbClr val="1F3F57"/>
              </a:gs>
            </a:gsLst>
            <a:lin ang="2700000" scaled="1"/>
          </a:gradFill>
          <a:ln>
            <a:noFill/>
          </a:ln>
        </p:spPr>
        <p:txBody>
          <a:bodyPr vert="horz" wrap="square" lIns="91440" tIns="45720" rIns="91440" bIns="45720" numCol="1" anchor="t" anchorCtr="0" compatLnSpc="1"/>
          <a:lstStyle/>
          <a:p>
            <a:endParaRPr lang="zh-CN" altLang="en-US"/>
          </a:p>
        </p:txBody>
      </p:sp>
      <p:sp>
        <p:nvSpPr>
          <p:cNvPr id="25" name="任意多边形 16">
            <a:extLst>
              <a:ext uri="{FF2B5EF4-FFF2-40B4-BE49-F238E27FC236}">
                <a16:creationId xmlns:a16="http://schemas.microsoft.com/office/drawing/2014/main" id="{9490F28E-A870-49E1-BBA3-0281F090063F}"/>
              </a:ext>
            </a:extLst>
          </p:cNvPr>
          <p:cNvSpPr/>
          <p:nvPr/>
        </p:nvSpPr>
        <p:spPr>
          <a:xfrm>
            <a:off x="1850243" y="820986"/>
            <a:ext cx="4942456"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椭圆 67"/>
          <p:cNvSpPr/>
          <p:nvPr/>
        </p:nvSpPr>
        <p:spPr>
          <a:xfrm>
            <a:off x="951530" y="-1330652"/>
            <a:ext cx="1130382" cy="1130382"/>
          </a:xfrm>
          <a:prstGeom prst="ellipse">
            <a:avLst/>
          </a:prstGeom>
          <a:gradFill>
            <a:gsLst>
              <a:gs pos="0">
                <a:srgbClr val="254E6B"/>
              </a:gs>
              <a:gs pos="100000">
                <a:srgbClr val="1F3F5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638962" y="-347987"/>
            <a:ext cx="844942" cy="1606357"/>
            <a:chOff x="8730" y="0"/>
            <a:chExt cx="1589087" cy="3021084"/>
          </a:xfrm>
          <a:gradFill>
            <a:gsLst>
              <a:gs pos="0">
                <a:srgbClr val="254E6B"/>
              </a:gs>
              <a:gs pos="100000">
                <a:srgbClr val="1F3F57"/>
              </a:gs>
            </a:gsLst>
            <a:lin ang="2700000" scaled="1"/>
          </a:gradFill>
        </p:grpSpPr>
        <p:cxnSp>
          <p:nvCxnSpPr>
            <p:cNvPr id="4" name="直接连接符 3"/>
            <p:cNvCxnSpPr/>
            <p:nvPr/>
          </p:nvCxnSpPr>
          <p:spPr>
            <a:xfrm>
              <a:off x="803273" y="0"/>
              <a:ext cx="0" cy="1381196"/>
            </a:xfrm>
            <a:prstGeom prst="line">
              <a:avLst/>
            </a:prstGeom>
            <a:grpFill/>
            <a:ln w="28575">
              <a:solidFill>
                <a:srgbClr val="3D3D3D"/>
              </a:solidFill>
            </a:ln>
          </p:spPr>
          <p:style>
            <a:lnRef idx="1">
              <a:schemeClr val="accent1"/>
            </a:lnRef>
            <a:fillRef idx="0">
              <a:schemeClr val="accent1"/>
            </a:fillRef>
            <a:effectRef idx="0">
              <a:schemeClr val="accent1"/>
            </a:effectRef>
            <a:fontRef idx="minor">
              <a:schemeClr val="tx1"/>
            </a:fontRef>
          </p:style>
        </p:cxnSp>
        <p:grpSp>
          <p:nvGrpSpPr>
            <p:cNvPr id="5" name="Group 4"/>
            <p:cNvGrpSpPr>
              <a:grpSpLocks noChangeAspect="1"/>
            </p:cNvGrpSpPr>
            <p:nvPr/>
          </p:nvGrpSpPr>
          <p:grpSpPr bwMode="auto">
            <a:xfrm>
              <a:off x="8730" y="1381196"/>
              <a:ext cx="1589087" cy="1639888"/>
              <a:chOff x="1308" y="1009"/>
              <a:chExt cx="1001" cy="1033"/>
            </a:xfrm>
            <a:grpFill/>
          </p:grpSpPr>
          <p:sp>
            <p:nvSpPr>
              <p:cNvPr id="6" name="Freeform 5"/>
              <p:cNvSpPr/>
              <p:nvPr/>
            </p:nvSpPr>
            <p:spPr bwMode="auto">
              <a:xfrm>
                <a:off x="1528"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1"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2"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3"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4"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sp>
        <p:nvSpPr>
          <p:cNvPr id="15" name="文本框 14"/>
          <p:cNvSpPr txBox="1"/>
          <p:nvPr/>
        </p:nvSpPr>
        <p:spPr>
          <a:xfrm flipH="1">
            <a:off x="2453946" y="561268"/>
            <a:ext cx="4818201" cy="646331"/>
          </a:xfrm>
          <a:prstGeom prst="rect">
            <a:avLst/>
          </a:prstGeom>
          <a:noFill/>
        </p:spPr>
        <p:txBody>
          <a:bodyPr wrap="square" rtlCol="0">
            <a:spAutoFit/>
          </a:bodyPr>
          <a:lstStyle/>
          <a:p>
            <a:pPr algn="l"/>
            <a:r>
              <a:rPr lang="zh-CN" altLang="en-US" sz="3600" dirty="0">
                <a:latin typeface="微软雅黑" panose="020B0503020204020204" pitchFamily="34" charset="-122"/>
                <a:ea typeface="微软雅黑" panose="020B0503020204020204" pitchFamily="34" charset="-122"/>
              </a:rPr>
              <a:t>信道仿真</a:t>
            </a:r>
          </a:p>
        </p:txBody>
      </p:sp>
      <p:sp>
        <p:nvSpPr>
          <p:cNvPr id="16" name="Freeform 34"/>
          <p:cNvSpPr>
            <a:spLocks noEditPoints="1"/>
          </p:cNvSpPr>
          <p:nvPr/>
        </p:nvSpPr>
        <p:spPr bwMode="auto">
          <a:xfrm>
            <a:off x="6792699" y="76273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gradFill>
            <a:gsLst>
              <a:gs pos="0">
                <a:srgbClr val="254E6B"/>
              </a:gs>
              <a:gs pos="100000">
                <a:srgbClr val="1F3F57"/>
              </a:gs>
            </a:gsLst>
            <a:lin ang="2700000" scaled="1"/>
          </a:gradFill>
          <a:ln>
            <a:noFill/>
          </a:ln>
        </p:spPr>
        <p:txBody>
          <a:bodyPr vert="horz" wrap="square" lIns="91440" tIns="45720" rIns="91440" bIns="45720" numCol="1" anchor="t" anchorCtr="0" compatLnSpc="1"/>
          <a:lstStyle/>
          <a:p>
            <a:endParaRPr lang="zh-CN" altLang="en-US"/>
          </a:p>
        </p:txBody>
      </p:sp>
      <p:sp>
        <p:nvSpPr>
          <p:cNvPr id="17" name="任意多边形 16"/>
          <p:cNvSpPr/>
          <p:nvPr/>
        </p:nvSpPr>
        <p:spPr>
          <a:xfrm>
            <a:off x="1850243" y="820986"/>
            <a:ext cx="4942456"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76749" y="1358865"/>
            <a:ext cx="7320835"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（二）、</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实现日凌、多普勒频移、振动的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动态仿真</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3290D140-CBE5-47AF-AC13-67A560620BEF}"/>
              </a:ext>
            </a:extLst>
          </p:cNvPr>
          <p:cNvSpPr txBox="1"/>
          <p:nvPr/>
        </p:nvSpPr>
        <p:spPr>
          <a:xfrm>
            <a:off x="638962" y="2477929"/>
            <a:ext cx="10713210" cy="381130"/>
          </a:xfrm>
          <a:prstGeom prst="rect">
            <a:avLst/>
          </a:prstGeom>
          <a:noFill/>
        </p:spPr>
        <p:txBody>
          <a:bodyPr wrap="square">
            <a:spAutoFit/>
          </a:bodyPr>
          <a:lstStyle/>
          <a:p>
            <a:pPr algn="just">
              <a:lnSpc>
                <a:spcPct val="130000"/>
              </a:lnSpc>
            </a:pPr>
            <a:r>
              <a:rPr lang="en-US" altLang="zh-CN" sz="1600"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rPr>
              <a:t>、动态仿真日凌对通信系统性能的影响</a:t>
            </a:r>
            <a:endParaRPr lang="en-US" altLang="zh-CN"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 name="图片 26">
            <a:extLst>
              <a:ext uri="{FF2B5EF4-FFF2-40B4-BE49-F238E27FC236}">
                <a16:creationId xmlns:a16="http://schemas.microsoft.com/office/drawing/2014/main" id="{3584B2FD-E830-488F-B322-84B9D35C4A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73" y="3241056"/>
            <a:ext cx="3264622" cy="2449724"/>
          </a:xfrm>
          <a:prstGeom prst="rect">
            <a:avLst/>
          </a:prstGeom>
          <a:noFill/>
          <a:ln>
            <a:noFill/>
          </a:ln>
        </p:spPr>
      </p:pic>
      <p:pic>
        <p:nvPicPr>
          <p:cNvPr id="28" name="图片 27">
            <a:extLst>
              <a:ext uri="{FF2B5EF4-FFF2-40B4-BE49-F238E27FC236}">
                <a16:creationId xmlns:a16="http://schemas.microsoft.com/office/drawing/2014/main" id="{40925836-4552-42A2-8BAB-05C4967965E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3118" y="3264044"/>
            <a:ext cx="3264622" cy="2403748"/>
          </a:xfrm>
          <a:prstGeom prst="rect">
            <a:avLst/>
          </a:prstGeom>
          <a:noFill/>
          <a:ln>
            <a:noFill/>
          </a:ln>
        </p:spPr>
      </p:pic>
      <p:pic>
        <p:nvPicPr>
          <p:cNvPr id="29" name="图片 28">
            <a:extLst>
              <a:ext uri="{FF2B5EF4-FFF2-40B4-BE49-F238E27FC236}">
                <a16:creationId xmlns:a16="http://schemas.microsoft.com/office/drawing/2014/main" id="{143BCF22-9610-437C-99C8-850F231D518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7584" y="3241056"/>
            <a:ext cx="3161099" cy="2403748"/>
          </a:xfrm>
          <a:prstGeom prst="rect">
            <a:avLst/>
          </a:prstGeom>
          <a:noFill/>
          <a:ln>
            <a:noFill/>
          </a:ln>
        </p:spPr>
      </p:pic>
      <p:sp>
        <p:nvSpPr>
          <p:cNvPr id="30" name="文本框 29">
            <a:extLst>
              <a:ext uri="{FF2B5EF4-FFF2-40B4-BE49-F238E27FC236}">
                <a16:creationId xmlns:a16="http://schemas.microsoft.com/office/drawing/2014/main" id="{7D024DD8-80E6-4EBE-9ADB-4CA3720E6489}"/>
              </a:ext>
            </a:extLst>
          </p:cNvPr>
          <p:cNvSpPr txBox="1"/>
          <p:nvPr/>
        </p:nvSpPr>
        <p:spPr>
          <a:xfrm>
            <a:off x="3558442" y="5690780"/>
            <a:ext cx="5075115" cy="276999"/>
          </a:xfrm>
          <a:prstGeom prst="rect">
            <a:avLst/>
          </a:prstGeom>
          <a:noFill/>
        </p:spPr>
        <p:txBody>
          <a:bodyPr wrap="square" rtlCol="0">
            <a:spAutoFit/>
          </a:bodyPr>
          <a:lstStyle/>
          <a:p>
            <a:r>
              <a:rPr lang="zh-CN" altLang="en-US" sz="1200" dirty="0"/>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3 </a:t>
            </a:r>
            <a:r>
              <a:rPr lang="zh-CN" altLang="en-US" sz="1000" dirty="0">
                <a:latin typeface="微软雅黑" panose="020B0503020204020204" pitchFamily="34" charset="-122"/>
                <a:ea typeface="微软雅黑" panose="020B0503020204020204" pitchFamily="34" charset="-122"/>
              </a:rPr>
              <a:t>不同信噪比下，日凌俯仰角对信号的性能影响</a:t>
            </a:r>
            <a:r>
              <a:rPr lang="en-US" altLang="zh-CN" sz="1000" dirty="0">
                <a:latin typeface="微软雅黑" panose="020B0503020204020204" pitchFamily="34" charset="-122"/>
                <a:ea typeface="微软雅黑" panose="020B0503020204020204" pitchFamily="34" charset="-122"/>
              </a:rPr>
              <a:t>(a)EVM; (b)SNR; (c)BER</a:t>
            </a:r>
            <a:endParaRPr lang="zh-CN" altLang="en-US" sz="1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72BC7E2-2F9B-48D6-A9E0-547A1EB54B17}"/>
              </a:ext>
            </a:extLst>
          </p:cNvPr>
          <p:cNvSpPr txBox="1"/>
          <p:nvPr/>
        </p:nvSpPr>
        <p:spPr>
          <a:xfrm>
            <a:off x="638962" y="6005361"/>
            <a:ext cx="9551640" cy="523220"/>
          </a:xfrm>
          <a:prstGeom prst="rect">
            <a:avLst/>
          </a:prstGeom>
          <a:noFill/>
        </p:spPr>
        <p:txBody>
          <a:bodyPr wrap="square">
            <a:spAutoFit/>
          </a:bodyPr>
          <a:lstStyle/>
          <a:p>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随着俯仰角的增大以及信道信噪比的增大，系统的性能由差变好，具体表现为</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EVM</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BER</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下降，</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SNR</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上升；</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、当日凌俯仰角为</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90°</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时，表示太阳光线与系统终端正好相切，此时信号几乎不受日凌的影响，信号性能达到最优。</a:t>
            </a:r>
            <a:endParaRPr lang="zh-CN" altLang="en-US" sz="1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32EBD820-DC73-4D77-918E-C5E20D297615}"/>
              </a:ext>
            </a:extLst>
          </p:cNvPr>
          <p:cNvSpPr txBox="1"/>
          <p:nvPr/>
        </p:nvSpPr>
        <p:spPr>
          <a:xfrm>
            <a:off x="742786" y="1815856"/>
            <a:ext cx="10713210" cy="661207"/>
          </a:xfrm>
          <a:prstGeom prst="rect">
            <a:avLst/>
          </a:prstGeom>
          <a:noFill/>
        </p:spPr>
        <p:txBody>
          <a:bodyPr wrap="square">
            <a:spAutoFit/>
          </a:bodyPr>
          <a:lstStyle/>
          <a:p>
            <a:pPr algn="just">
              <a:lnSpc>
                <a:spcPct val="130000"/>
              </a:lnSpc>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      由于真实的太空环境是时刻变化的，因此为了更符合实际的轨道运行情况，我们以静态仿真为基础，实现了星间激光信道的动态仿真</a:t>
            </a:r>
            <a:r>
              <a:rPr lang="zh-CN" altLang="en-US" sz="1600"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BC4E769-2008-4A72-B8E8-B465069D5BF4}"/>
              </a:ext>
            </a:extLst>
          </p:cNvPr>
          <p:cNvSpPr txBox="1"/>
          <p:nvPr/>
        </p:nvSpPr>
        <p:spPr>
          <a:xfrm>
            <a:off x="778238" y="2856277"/>
            <a:ext cx="10713210" cy="344966"/>
          </a:xfrm>
          <a:prstGeom prst="rect">
            <a:avLst/>
          </a:prstGeom>
          <a:noFill/>
        </p:spPr>
        <p:txBody>
          <a:bodyPr wrap="square">
            <a:spAutoFit/>
          </a:bodyPr>
          <a:lstStyle/>
          <a:p>
            <a:pPr algn="just">
              <a:lnSpc>
                <a:spcPct val="130000"/>
              </a:lnSpc>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      日凌对星间激光信道的动态仿真主要体现在日凌俯仰角的随机变化，多次仿真分析，得出了俯仰角在</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0~90°</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范围内性能的动态变化</a:t>
            </a:r>
            <a:endParaRPr lang="en-US" altLang="zh-CN" sz="1600" kern="100" dirty="0">
              <a:solidFill>
                <a:schemeClr val="tx2"/>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26008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73224D-656F-436A-A633-B8C54F634EF2}"/>
              </a:ext>
            </a:extLst>
          </p:cNvPr>
          <p:cNvSpPr txBox="1"/>
          <p:nvPr/>
        </p:nvSpPr>
        <p:spPr>
          <a:xfrm>
            <a:off x="303178" y="188283"/>
            <a:ext cx="10713210" cy="381258"/>
          </a:xfrm>
          <a:prstGeom prst="rect">
            <a:avLst/>
          </a:prstGeom>
          <a:noFill/>
        </p:spPr>
        <p:txBody>
          <a:bodyPr wrap="square">
            <a:spAutoFit/>
          </a:bodyPr>
          <a:lstStyle/>
          <a:p>
            <a:pPr algn="just">
              <a:lnSpc>
                <a:spcPct val="130000"/>
              </a:lnSpc>
            </a:pP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、动态仿真多普勒频移对通信系统性能的影响</a:t>
            </a:r>
            <a:r>
              <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err="1">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BitRate</a:t>
            </a:r>
            <a:r>
              <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 = 10GHz)</a:t>
            </a:r>
          </a:p>
        </p:txBody>
      </p:sp>
      <p:pic>
        <p:nvPicPr>
          <p:cNvPr id="4" name="图片 3">
            <a:extLst>
              <a:ext uri="{FF2B5EF4-FFF2-40B4-BE49-F238E27FC236}">
                <a16:creationId xmlns:a16="http://schemas.microsoft.com/office/drawing/2014/main" id="{AA34987E-94CD-41BA-B041-4E33EC43E5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6034" y="940706"/>
            <a:ext cx="3187446" cy="2388506"/>
          </a:xfrm>
          <a:prstGeom prst="rect">
            <a:avLst/>
          </a:prstGeom>
          <a:noFill/>
          <a:ln>
            <a:noFill/>
          </a:ln>
        </p:spPr>
      </p:pic>
      <p:graphicFrame>
        <p:nvGraphicFramePr>
          <p:cNvPr id="5" name="对象 4">
            <a:extLst>
              <a:ext uri="{FF2B5EF4-FFF2-40B4-BE49-F238E27FC236}">
                <a16:creationId xmlns:a16="http://schemas.microsoft.com/office/drawing/2014/main" id="{FD3770E5-73CA-42C8-9AFE-9AD7A591867B}"/>
              </a:ext>
            </a:extLst>
          </p:cNvPr>
          <p:cNvGraphicFramePr>
            <a:graphicFrameLocks noChangeAspect="1"/>
          </p:cNvGraphicFramePr>
          <p:nvPr>
            <p:extLst>
              <p:ext uri="{D42A27DB-BD31-4B8C-83A1-F6EECF244321}">
                <p14:modId xmlns:p14="http://schemas.microsoft.com/office/powerpoint/2010/main" val="1331061110"/>
              </p:ext>
            </p:extLst>
          </p:nvPr>
        </p:nvGraphicFramePr>
        <p:xfrm>
          <a:off x="5097471" y="4333035"/>
          <a:ext cx="1379557" cy="307776"/>
        </p:xfrm>
        <a:graphic>
          <a:graphicData uri="http://schemas.openxmlformats.org/presentationml/2006/ole">
            <mc:AlternateContent xmlns:mc="http://schemas.openxmlformats.org/markup-compatibility/2006">
              <mc:Choice xmlns:v="urn:schemas-microsoft-com:vml" Requires="v">
                <p:oleObj name="Equation" r:id="rId3" imgW="1351939" imgH="247671" progId="Equation.DSMT4">
                  <p:embed/>
                </p:oleObj>
              </mc:Choice>
              <mc:Fallback>
                <p:oleObj name="Equation" r:id="rId3" imgW="1351939" imgH="247671" progId="Equation.DSMT4">
                  <p:embed/>
                  <p:pic>
                    <p:nvPicPr>
                      <p:cNvPr id="0" name=""/>
                      <p:cNvPicPr/>
                      <p:nvPr/>
                    </p:nvPicPr>
                    <p:blipFill>
                      <a:blip r:embed="rId4"/>
                      <a:stretch>
                        <a:fillRect/>
                      </a:stretch>
                    </p:blipFill>
                    <p:spPr>
                      <a:xfrm>
                        <a:off x="5097471" y="4333035"/>
                        <a:ext cx="1379557" cy="307776"/>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8D571255-EF67-47DF-A54D-A07F523CB01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599" y="994564"/>
            <a:ext cx="3187446" cy="2290124"/>
          </a:xfrm>
          <a:prstGeom prst="rect">
            <a:avLst/>
          </a:prstGeom>
          <a:noFill/>
          <a:ln>
            <a:noFill/>
          </a:ln>
        </p:spPr>
      </p:pic>
      <p:pic>
        <p:nvPicPr>
          <p:cNvPr id="7" name="图片 6">
            <a:extLst>
              <a:ext uri="{FF2B5EF4-FFF2-40B4-BE49-F238E27FC236}">
                <a16:creationId xmlns:a16="http://schemas.microsoft.com/office/drawing/2014/main" id="{452CE220-D838-4B1E-A3A4-E60E6FCEFAD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2274" y="930384"/>
            <a:ext cx="3230186" cy="2498615"/>
          </a:xfrm>
          <a:prstGeom prst="rect">
            <a:avLst/>
          </a:prstGeom>
          <a:noFill/>
          <a:ln>
            <a:noFill/>
          </a:ln>
        </p:spPr>
      </p:pic>
      <p:sp>
        <p:nvSpPr>
          <p:cNvPr id="8" name="文本框 7">
            <a:extLst>
              <a:ext uri="{FF2B5EF4-FFF2-40B4-BE49-F238E27FC236}">
                <a16:creationId xmlns:a16="http://schemas.microsoft.com/office/drawing/2014/main" id="{70038713-182B-4A1B-BD05-380F2104D19C}"/>
              </a:ext>
            </a:extLst>
          </p:cNvPr>
          <p:cNvSpPr txBox="1"/>
          <p:nvPr/>
        </p:nvSpPr>
        <p:spPr>
          <a:xfrm>
            <a:off x="823066" y="3418947"/>
            <a:ext cx="50751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4(a) </a:t>
            </a:r>
            <a:r>
              <a:rPr lang="zh-CN" altLang="en-US" sz="1000" dirty="0">
                <a:latin typeface="微软雅黑" panose="020B0503020204020204" pitchFamily="34" charset="-122"/>
                <a:ea typeface="微软雅黑" panose="020B0503020204020204" pitchFamily="34" charset="-122"/>
              </a:rPr>
              <a:t>不同信噪比下，多普勒频移对</a:t>
            </a:r>
            <a:r>
              <a:rPr lang="en-US" altLang="zh-CN" sz="1000" dirty="0">
                <a:latin typeface="微软雅黑" panose="020B0503020204020204" pitchFamily="34" charset="-122"/>
                <a:ea typeface="微软雅黑" panose="020B0503020204020204" pitchFamily="34" charset="-122"/>
              </a:rPr>
              <a:t>EVM</a:t>
            </a:r>
            <a:r>
              <a:rPr lang="zh-CN" altLang="en-US" sz="1000" dirty="0">
                <a:latin typeface="微软雅黑" panose="020B0503020204020204" pitchFamily="34" charset="-122"/>
                <a:ea typeface="微软雅黑" panose="020B0503020204020204" pitchFamily="34" charset="-122"/>
              </a:rPr>
              <a:t>的影响</a:t>
            </a:r>
          </a:p>
        </p:txBody>
      </p:sp>
      <p:sp>
        <p:nvSpPr>
          <p:cNvPr id="9" name="文本框 8">
            <a:extLst>
              <a:ext uri="{FF2B5EF4-FFF2-40B4-BE49-F238E27FC236}">
                <a16:creationId xmlns:a16="http://schemas.microsoft.com/office/drawing/2014/main" id="{36617E15-04CE-4482-9810-EFDD18FA937C}"/>
              </a:ext>
            </a:extLst>
          </p:cNvPr>
          <p:cNvSpPr txBox="1"/>
          <p:nvPr/>
        </p:nvSpPr>
        <p:spPr>
          <a:xfrm>
            <a:off x="4558995" y="3430364"/>
            <a:ext cx="50751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4(b) </a:t>
            </a:r>
            <a:r>
              <a:rPr lang="zh-CN" altLang="en-US" sz="1000" dirty="0">
                <a:latin typeface="微软雅黑" panose="020B0503020204020204" pitchFamily="34" charset="-122"/>
                <a:ea typeface="微软雅黑" panose="020B0503020204020204" pitchFamily="34" charset="-122"/>
              </a:rPr>
              <a:t>不同采样率下，多普勒频移对</a:t>
            </a:r>
            <a:r>
              <a:rPr lang="en-US" altLang="zh-CN" sz="1000" dirty="0">
                <a:latin typeface="微软雅黑" panose="020B0503020204020204" pitchFamily="34" charset="-122"/>
                <a:ea typeface="微软雅黑" panose="020B0503020204020204" pitchFamily="34" charset="-122"/>
              </a:rPr>
              <a:t>EVM</a:t>
            </a:r>
            <a:r>
              <a:rPr lang="zh-CN" altLang="en-US" sz="1000" dirty="0">
                <a:latin typeface="微软雅黑" panose="020B0503020204020204" pitchFamily="34" charset="-122"/>
                <a:ea typeface="微软雅黑" panose="020B0503020204020204" pitchFamily="34" charset="-122"/>
              </a:rPr>
              <a:t>的影响</a:t>
            </a:r>
          </a:p>
        </p:txBody>
      </p:sp>
      <p:sp>
        <p:nvSpPr>
          <p:cNvPr id="11" name="文本框 10">
            <a:extLst>
              <a:ext uri="{FF2B5EF4-FFF2-40B4-BE49-F238E27FC236}">
                <a16:creationId xmlns:a16="http://schemas.microsoft.com/office/drawing/2014/main" id="{79B11866-1550-4395-AEC4-59ACFE98646E}"/>
              </a:ext>
            </a:extLst>
          </p:cNvPr>
          <p:cNvSpPr txBox="1"/>
          <p:nvPr/>
        </p:nvSpPr>
        <p:spPr>
          <a:xfrm>
            <a:off x="8013963" y="3413752"/>
            <a:ext cx="50751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4(c) </a:t>
            </a:r>
            <a:r>
              <a:rPr lang="zh-CN" altLang="en-US" sz="1000" dirty="0">
                <a:latin typeface="微软雅黑" panose="020B0503020204020204" pitchFamily="34" charset="-122"/>
                <a:ea typeface="微软雅黑" panose="020B0503020204020204" pitchFamily="34" charset="-122"/>
              </a:rPr>
              <a:t>不同信噪比下，多普勒频移对</a:t>
            </a:r>
            <a:r>
              <a:rPr lang="en-US" altLang="zh-CN" sz="1000" dirty="0">
                <a:latin typeface="微软雅黑" panose="020B0503020204020204" pitchFamily="34" charset="-122"/>
                <a:ea typeface="微软雅黑" panose="020B0503020204020204" pitchFamily="34" charset="-122"/>
              </a:rPr>
              <a:t>EVM</a:t>
            </a:r>
            <a:r>
              <a:rPr lang="zh-CN" altLang="en-US" sz="1000" dirty="0">
                <a:latin typeface="微软雅黑" panose="020B0503020204020204" pitchFamily="34" charset="-122"/>
                <a:ea typeface="微软雅黑" panose="020B0503020204020204" pitchFamily="34" charset="-122"/>
              </a:rPr>
              <a:t>的影响</a:t>
            </a:r>
            <a:r>
              <a:rPr lang="en-US" altLang="zh-CN" sz="1000" dirty="0">
                <a:solidFill>
                  <a:srgbClr val="FF0000"/>
                </a:solidFill>
                <a:latin typeface="微软雅黑" panose="020B0503020204020204" pitchFamily="34" charset="-122"/>
                <a:ea typeface="微软雅黑" panose="020B0503020204020204" pitchFamily="34" charset="-122"/>
              </a:rPr>
              <a:t>(</a:t>
            </a:r>
            <a:r>
              <a:rPr lang="zh-CN" altLang="en-US" sz="1000" dirty="0">
                <a:solidFill>
                  <a:srgbClr val="FF0000"/>
                </a:solidFill>
                <a:latin typeface="微软雅黑" panose="020B0503020204020204" pitchFamily="34" charset="-122"/>
                <a:ea typeface="微软雅黑" panose="020B0503020204020204" pitchFamily="34" charset="-122"/>
              </a:rPr>
              <a:t>提取特殊点</a:t>
            </a:r>
            <a:r>
              <a:rPr lang="en-US" altLang="zh-CN" sz="1000" dirty="0">
                <a:solidFill>
                  <a:srgbClr val="FF0000"/>
                </a:solidFill>
                <a:latin typeface="微软雅黑" panose="020B0503020204020204" pitchFamily="34" charset="-122"/>
                <a:ea typeface="微软雅黑" panose="020B0503020204020204" pitchFamily="34" charset="-122"/>
              </a:rPr>
              <a:t>)</a:t>
            </a:r>
            <a:endParaRPr lang="zh-CN" altLang="en-US" sz="1000" dirty="0">
              <a:solidFill>
                <a:srgbClr val="FF000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8C67E8F-2A53-499C-9E12-5E6D95749C48}"/>
              </a:ext>
            </a:extLst>
          </p:cNvPr>
          <p:cNvSpPr txBox="1"/>
          <p:nvPr/>
        </p:nvSpPr>
        <p:spPr>
          <a:xfrm>
            <a:off x="756039" y="3877454"/>
            <a:ext cx="1095236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从图</a:t>
            </a:r>
            <a:r>
              <a:rPr lang="en-US" altLang="zh-CN" sz="1400" dirty="0">
                <a:latin typeface="微软雅黑" panose="020B0503020204020204" pitchFamily="34" charset="-122"/>
                <a:ea typeface="微软雅黑" panose="020B0503020204020204" pitchFamily="34" charset="-122"/>
              </a:rPr>
              <a:t>4(a)</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4(b)</a:t>
            </a:r>
            <a:r>
              <a:rPr lang="zh-CN" altLang="en-US" sz="1400" dirty="0">
                <a:latin typeface="微软雅黑" panose="020B0503020204020204" pitchFamily="34" charset="-122"/>
                <a:ea typeface="微软雅黑" panose="020B0503020204020204" pitchFamily="34" charset="-122"/>
              </a:rPr>
              <a:t>可以看出，不同信噪比以及不同采样率下，仿真多普勒频移对</a:t>
            </a: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的影响，都存在特殊点，如图</a:t>
            </a:r>
            <a:r>
              <a:rPr lang="en-US" altLang="zh-CN" sz="1400" dirty="0">
                <a:latin typeface="微软雅黑" panose="020B0503020204020204" pitchFamily="34" charset="-122"/>
                <a:ea typeface="微软雅黑" panose="020B0503020204020204" pitchFamily="34" charset="-122"/>
              </a:rPr>
              <a:t>4(c)</a:t>
            </a:r>
            <a:r>
              <a:rPr lang="zh-CN" altLang="en-US" sz="1400" dirty="0">
                <a:latin typeface="微软雅黑" panose="020B0503020204020204" pitchFamily="34" charset="-122"/>
                <a:ea typeface="微软雅黑" panose="020B0503020204020204" pitchFamily="34" charset="-122"/>
              </a:rPr>
              <a:t>，考虑原因如下：</a:t>
            </a:r>
          </a:p>
        </p:txBody>
      </p:sp>
      <p:sp>
        <p:nvSpPr>
          <p:cNvPr id="14" name="Rectangle 2">
            <a:extLst>
              <a:ext uri="{FF2B5EF4-FFF2-40B4-BE49-F238E27FC236}">
                <a16:creationId xmlns:a16="http://schemas.microsoft.com/office/drawing/2014/main" id="{064B3EEA-0438-47C1-8CC2-FE8683454600}"/>
              </a:ext>
            </a:extLst>
          </p:cNvPr>
          <p:cNvSpPr>
            <a:spLocks noChangeArrowheads="1"/>
          </p:cNvSpPr>
          <p:nvPr/>
        </p:nvSpPr>
        <p:spPr bwMode="auto">
          <a:xfrm>
            <a:off x="1060110" y="4380334"/>
            <a:ext cx="52950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多普勒频移产生的频偏对信号影响的公式为</a:t>
            </a:r>
            <a:endParaRPr kumimoji="0" lang="zh-CN" altLang="en-US" sz="1400" b="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15" name="对象 14">
            <a:extLst>
              <a:ext uri="{FF2B5EF4-FFF2-40B4-BE49-F238E27FC236}">
                <a16:creationId xmlns:a16="http://schemas.microsoft.com/office/drawing/2014/main" id="{197E0477-6DC5-4200-8199-9E3F84B2E382}"/>
              </a:ext>
            </a:extLst>
          </p:cNvPr>
          <p:cNvGraphicFramePr>
            <a:graphicFrameLocks noChangeAspect="1"/>
          </p:cNvGraphicFramePr>
          <p:nvPr>
            <p:extLst>
              <p:ext uri="{D42A27DB-BD31-4B8C-83A1-F6EECF244321}">
                <p14:modId xmlns:p14="http://schemas.microsoft.com/office/powerpoint/2010/main" val="3170229396"/>
              </p:ext>
            </p:extLst>
          </p:nvPr>
        </p:nvGraphicFramePr>
        <p:xfrm>
          <a:off x="3811261" y="4756461"/>
          <a:ext cx="599593" cy="449566"/>
        </p:xfrm>
        <a:graphic>
          <a:graphicData uri="http://schemas.openxmlformats.org/presentationml/2006/ole">
            <mc:AlternateContent xmlns:mc="http://schemas.openxmlformats.org/markup-compatibility/2006">
              <mc:Choice xmlns:v="urn:schemas-microsoft-com:vml" Requires="v">
                <p:oleObj name="Equation" r:id="rId7" imgW="342751" imgH="393529" progId="Equation.DSMT4">
                  <p:embed/>
                </p:oleObj>
              </mc:Choice>
              <mc:Fallback>
                <p:oleObj name="Equation" r:id="rId7" imgW="342751" imgH="393529"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1261" y="4756461"/>
                        <a:ext cx="599593" cy="449566"/>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D425588D-DE4C-4A31-BB04-3DD31B30B149}"/>
              </a:ext>
            </a:extLst>
          </p:cNvPr>
          <p:cNvSpPr txBox="1"/>
          <p:nvPr/>
        </p:nvSpPr>
        <p:spPr>
          <a:xfrm>
            <a:off x="1108040" y="5317449"/>
            <a:ext cx="6575988" cy="307777"/>
          </a:xfrm>
          <a:prstGeom prst="rect">
            <a:avLst/>
          </a:prstGeom>
          <a:noFill/>
        </p:spPr>
        <p:txBody>
          <a:bodyPr wrap="square">
            <a:spAutoFit/>
          </a:bodyPr>
          <a:lstStyle/>
          <a:p>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当多普勒频移值</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是速率的</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n/2</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倍</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sz="1400" dirty="0">
              <a:latin typeface="微软雅黑" panose="020B0503020204020204" pitchFamily="34" charset="-122"/>
              <a:ea typeface="微软雅黑" panose="020B0503020204020204" pitchFamily="34" charset="-122"/>
            </a:endParaRPr>
          </a:p>
        </p:txBody>
      </p:sp>
      <p:graphicFrame>
        <p:nvGraphicFramePr>
          <p:cNvPr id="19" name="对象 18">
            <a:extLst>
              <a:ext uri="{FF2B5EF4-FFF2-40B4-BE49-F238E27FC236}">
                <a16:creationId xmlns:a16="http://schemas.microsoft.com/office/drawing/2014/main" id="{D2E75554-01F1-4059-ACBD-6A7AEA49ED4B}"/>
              </a:ext>
            </a:extLst>
          </p:cNvPr>
          <p:cNvGraphicFramePr>
            <a:graphicFrameLocks noChangeAspect="1"/>
          </p:cNvGraphicFramePr>
          <p:nvPr>
            <p:extLst>
              <p:ext uri="{D42A27DB-BD31-4B8C-83A1-F6EECF244321}">
                <p14:modId xmlns:p14="http://schemas.microsoft.com/office/powerpoint/2010/main" val="187239055"/>
              </p:ext>
            </p:extLst>
          </p:nvPr>
        </p:nvGraphicFramePr>
        <p:xfrm>
          <a:off x="4111058" y="5307516"/>
          <a:ext cx="833437" cy="371475"/>
        </p:xfrm>
        <a:graphic>
          <a:graphicData uri="http://schemas.openxmlformats.org/presentationml/2006/ole">
            <mc:AlternateContent xmlns:mc="http://schemas.openxmlformats.org/markup-compatibility/2006">
              <mc:Choice xmlns:v="urn:schemas-microsoft-com:vml" Requires="v">
                <p:oleObj name="Equation" r:id="rId9" imgW="685800" imgH="304560" progId="Equation.DSMT4">
                  <p:embed/>
                </p:oleObj>
              </mc:Choice>
              <mc:Fallback>
                <p:oleObj name="Equation" r:id="rId9" imgW="685800" imgH="304560" progId="Equation.DSMT4">
                  <p:embed/>
                  <p:pic>
                    <p:nvPicPr>
                      <p:cNvPr id="0" name=""/>
                      <p:cNvPicPr/>
                      <p:nvPr/>
                    </p:nvPicPr>
                    <p:blipFill>
                      <a:blip r:embed="rId10"/>
                      <a:stretch>
                        <a:fillRect/>
                      </a:stretch>
                    </p:blipFill>
                    <p:spPr>
                      <a:xfrm>
                        <a:off x="4111058" y="5307516"/>
                        <a:ext cx="833437" cy="371475"/>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CC0760C7-917F-425E-8013-6668C8523945}"/>
              </a:ext>
            </a:extLst>
          </p:cNvPr>
          <p:cNvSpPr txBox="1"/>
          <p:nvPr/>
        </p:nvSpPr>
        <p:spPr>
          <a:xfrm>
            <a:off x="1122860" y="5787923"/>
            <a:ext cx="6575988" cy="307777"/>
          </a:xfrm>
          <a:prstGeom prst="rect">
            <a:avLst/>
          </a:prstGeom>
          <a:noFill/>
        </p:spPr>
        <p:txBody>
          <a:bodyPr wrap="square">
            <a:spAutoFit/>
          </a:bodyPr>
          <a:lstStyle/>
          <a:p>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此时有</a:t>
            </a:r>
            <a:endPar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E3A811B2-DB40-4B6A-8D19-BDBC7081E204}"/>
              </a:ext>
            </a:extLst>
          </p:cNvPr>
          <p:cNvGraphicFramePr>
            <a:graphicFrameLocks noChangeAspect="1"/>
          </p:cNvGraphicFramePr>
          <p:nvPr>
            <p:extLst>
              <p:ext uri="{D42A27DB-BD31-4B8C-83A1-F6EECF244321}">
                <p14:modId xmlns:p14="http://schemas.microsoft.com/office/powerpoint/2010/main" val="2731291049"/>
              </p:ext>
            </p:extLst>
          </p:nvPr>
        </p:nvGraphicFramePr>
        <p:xfrm>
          <a:off x="1896042" y="5777232"/>
          <a:ext cx="1409079" cy="348639"/>
        </p:xfrm>
        <a:graphic>
          <a:graphicData uri="http://schemas.openxmlformats.org/presentationml/2006/ole">
            <mc:AlternateContent xmlns:mc="http://schemas.openxmlformats.org/markup-compatibility/2006">
              <mc:Choice xmlns:v="urn:schemas-microsoft-com:vml" Requires="v">
                <p:oleObj name="Equation" r:id="rId11" imgW="1231560" imgH="304560" progId="Equation.DSMT4">
                  <p:embed/>
                </p:oleObj>
              </mc:Choice>
              <mc:Fallback>
                <p:oleObj name="Equation" r:id="rId11" imgW="1231560" imgH="304560" progId="Equation.DSMT4">
                  <p:embed/>
                  <p:pic>
                    <p:nvPicPr>
                      <p:cNvPr id="0" name=""/>
                      <p:cNvPicPr/>
                      <p:nvPr/>
                    </p:nvPicPr>
                    <p:blipFill>
                      <a:blip r:embed="rId12"/>
                      <a:stretch>
                        <a:fillRect/>
                      </a:stretch>
                    </p:blipFill>
                    <p:spPr>
                      <a:xfrm>
                        <a:off x="1896042" y="5777232"/>
                        <a:ext cx="1409079" cy="348639"/>
                      </a:xfrm>
                      <a:prstGeom prst="rect">
                        <a:avLst/>
                      </a:prstGeom>
                    </p:spPr>
                  </p:pic>
                </p:oleObj>
              </mc:Fallback>
            </mc:AlternateContent>
          </a:graphicData>
        </a:graphic>
      </p:graphicFrame>
      <p:sp>
        <p:nvSpPr>
          <p:cNvPr id="22" name="Rectangle 2">
            <a:extLst>
              <a:ext uri="{FF2B5EF4-FFF2-40B4-BE49-F238E27FC236}">
                <a16:creationId xmlns:a16="http://schemas.microsoft.com/office/drawing/2014/main" id="{5DB07938-2074-4EAB-8FB0-577D4CF127F2}"/>
              </a:ext>
            </a:extLst>
          </p:cNvPr>
          <p:cNvSpPr>
            <a:spLocks noChangeArrowheads="1"/>
          </p:cNvSpPr>
          <p:nvPr/>
        </p:nvSpPr>
        <p:spPr bwMode="auto">
          <a:xfrm>
            <a:off x="1060110" y="4843925"/>
            <a:ext cx="34946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i="1" dirty="0">
                <a:latin typeface="微软雅黑" panose="020B0503020204020204" pitchFamily="34" charset="-122"/>
                <a:ea typeface="微软雅黑" panose="020B0503020204020204" pitchFamily="34" charset="-122"/>
                <a:cs typeface="Times New Roman" panose="02020603050405020304" pitchFamily="18" charset="0"/>
              </a:rPr>
              <a:t>t </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为传输</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1bit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数据所需要的时间</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25" name="对象 24">
            <a:extLst>
              <a:ext uri="{FF2B5EF4-FFF2-40B4-BE49-F238E27FC236}">
                <a16:creationId xmlns:a16="http://schemas.microsoft.com/office/drawing/2014/main" id="{706F0F84-60A0-424A-B271-4A940E7A7222}"/>
              </a:ext>
            </a:extLst>
          </p:cNvPr>
          <p:cNvGraphicFramePr>
            <a:graphicFrameLocks noChangeAspect="1"/>
          </p:cNvGraphicFramePr>
          <p:nvPr>
            <p:extLst>
              <p:ext uri="{D42A27DB-BD31-4B8C-83A1-F6EECF244321}">
                <p14:modId xmlns:p14="http://schemas.microsoft.com/office/powerpoint/2010/main" val="2864867558"/>
              </p:ext>
            </p:extLst>
          </p:nvPr>
        </p:nvGraphicFramePr>
        <p:xfrm>
          <a:off x="3764777" y="5851808"/>
          <a:ext cx="1262513" cy="258977"/>
        </p:xfrm>
        <a:graphic>
          <a:graphicData uri="http://schemas.openxmlformats.org/presentationml/2006/ole">
            <mc:AlternateContent xmlns:mc="http://schemas.openxmlformats.org/markup-compatibility/2006">
              <mc:Choice xmlns:v="urn:schemas-microsoft-com:vml" Requires="v">
                <p:oleObj name="Equation" r:id="rId13" imgW="990360" imgH="203040" progId="Equation.DSMT4">
                  <p:embed/>
                </p:oleObj>
              </mc:Choice>
              <mc:Fallback>
                <p:oleObj name="Equation" r:id="rId13" imgW="990360" imgH="203040" progId="Equation.DSMT4">
                  <p:embed/>
                  <p:pic>
                    <p:nvPicPr>
                      <p:cNvPr id="0" name=""/>
                      <p:cNvPicPr/>
                      <p:nvPr/>
                    </p:nvPicPr>
                    <p:blipFill>
                      <a:blip r:embed="rId14"/>
                      <a:stretch>
                        <a:fillRect/>
                      </a:stretch>
                    </p:blipFill>
                    <p:spPr>
                      <a:xfrm>
                        <a:off x="3764777" y="5851808"/>
                        <a:ext cx="1262513" cy="258977"/>
                      </a:xfrm>
                      <a:prstGeom prst="rect">
                        <a:avLst/>
                      </a:prstGeom>
                    </p:spPr>
                  </p:pic>
                </p:oleObj>
              </mc:Fallback>
            </mc:AlternateContent>
          </a:graphicData>
        </a:graphic>
      </p:graphicFrame>
      <p:pic>
        <p:nvPicPr>
          <p:cNvPr id="26" name="图片 25">
            <a:extLst>
              <a:ext uri="{FF2B5EF4-FFF2-40B4-BE49-F238E27FC236}">
                <a16:creationId xmlns:a16="http://schemas.microsoft.com/office/drawing/2014/main" id="{BA3374A7-6428-4ACD-B44C-2AA0D8AEC0BC}"/>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57148" y="4925537"/>
            <a:ext cx="2225675" cy="1668780"/>
          </a:xfrm>
          <a:prstGeom prst="rect">
            <a:avLst/>
          </a:prstGeom>
          <a:noFill/>
          <a:ln>
            <a:noFill/>
          </a:ln>
        </p:spPr>
      </p:pic>
      <p:pic>
        <p:nvPicPr>
          <p:cNvPr id="27" name="图片 26">
            <a:extLst>
              <a:ext uri="{FF2B5EF4-FFF2-40B4-BE49-F238E27FC236}">
                <a16:creationId xmlns:a16="http://schemas.microsoft.com/office/drawing/2014/main" id="{9E6A53CC-5D16-473F-8791-4FAA95919D6E}"/>
              </a:ext>
            </a:extLst>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947777" y="4833795"/>
            <a:ext cx="2407920" cy="1804670"/>
          </a:xfrm>
          <a:prstGeom prst="rect">
            <a:avLst/>
          </a:prstGeom>
          <a:noFill/>
          <a:ln>
            <a:noFill/>
          </a:ln>
        </p:spPr>
      </p:pic>
      <p:sp>
        <p:nvSpPr>
          <p:cNvPr id="28" name="箭头: 右 27">
            <a:extLst>
              <a:ext uri="{FF2B5EF4-FFF2-40B4-BE49-F238E27FC236}">
                <a16:creationId xmlns:a16="http://schemas.microsoft.com/office/drawing/2014/main" id="{F0B0578F-30F5-497E-9C31-3FFB7BE89483}"/>
              </a:ext>
            </a:extLst>
          </p:cNvPr>
          <p:cNvSpPr/>
          <p:nvPr/>
        </p:nvSpPr>
        <p:spPr>
          <a:xfrm>
            <a:off x="7684027" y="5627351"/>
            <a:ext cx="1419105" cy="383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A5EB83EE-61A7-4B1E-8415-2AA92C6559BC}"/>
              </a:ext>
            </a:extLst>
          </p:cNvPr>
          <p:cNvSpPr txBox="1"/>
          <p:nvPr/>
        </p:nvSpPr>
        <p:spPr>
          <a:xfrm>
            <a:off x="7541507" y="5377833"/>
            <a:ext cx="6575988" cy="261610"/>
          </a:xfrm>
          <a:prstGeom prst="rect">
            <a:avLst/>
          </a:prstGeom>
          <a:noFill/>
        </p:spPr>
        <p:txBody>
          <a:bodyPr wrap="square">
            <a:spAutoFit/>
          </a:bodyPr>
          <a:lstStyle/>
          <a:p>
            <a:r>
              <a:rPr lang="en-US" altLang="zh-CN" sz="1100" dirty="0">
                <a:latin typeface="微软雅黑" panose="020B0503020204020204" pitchFamily="34" charset="-122"/>
                <a:ea typeface="微软雅黑" panose="020B0503020204020204" pitchFamily="34" charset="-122"/>
                <a:cs typeface="Times New Roman" panose="02020603050405020304" pitchFamily="18" charset="0"/>
              </a:rPr>
              <a:t>Doppler</a:t>
            </a: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100" dirty="0">
                <a:latin typeface="微软雅黑" panose="020B0503020204020204" pitchFamily="34" charset="-122"/>
                <a:ea typeface="微软雅黑" panose="020B0503020204020204" pitchFamily="34" charset="-122"/>
                <a:cs typeface="Times New Roman" panose="02020603050405020304" pitchFamily="18" charset="0"/>
              </a:rPr>
              <a:t>Shift = 5GHz</a:t>
            </a:r>
            <a:endParaRPr lang="zh-CN" altLang="en-US" sz="11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DB0A02DA-9C9A-467C-BD2F-A4F7B4745613}"/>
              </a:ext>
            </a:extLst>
          </p:cNvPr>
          <p:cNvSpPr txBox="1"/>
          <p:nvPr/>
        </p:nvSpPr>
        <p:spPr>
          <a:xfrm>
            <a:off x="430645" y="607854"/>
            <a:ext cx="10713210" cy="381258"/>
          </a:xfrm>
          <a:prstGeom prst="rect">
            <a:avLst/>
          </a:prstGeom>
          <a:noFill/>
        </p:spPr>
        <p:txBody>
          <a:bodyPr wrap="square">
            <a:spAutoFit/>
          </a:bodyPr>
          <a:lstStyle/>
          <a:p>
            <a:pPr algn="just">
              <a:lnSpc>
                <a:spcPct val="130000"/>
              </a:lnSpc>
            </a:pP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设定多普勒频移值范围仿真</a:t>
            </a: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设定的范围为</a:t>
            </a: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-20~20GHz)</a:t>
            </a:r>
            <a:endPar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5873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94AA70-0EF9-4D93-9D9E-273D9F4F080D}"/>
              </a:ext>
            </a:extLst>
          </p:cNvPr>
          <p:cNvSpPr txBox="1"/>
          <p:nvPr/>
        </p:nvSpPr>
        <p:spPr>
          <a:xfrm>
            <a:off x="411526" y="147398"/>
            <a:ext cx="11210498" cy="701346"/>
          </a:xfrm>
          <a:prstGeom prst="rect">
            <a:avLst/>
          </a:prstGeom>
          <a:noFill/>
        </p:spPr>
        <p:txBody>
          <a:bodyPr wrap="square">
            <a:spAutoFit/>
          </a:bodyPr>
          <a:lstStyle/>
          <a:p>
            <a:pPr algn="just">
              <a:lnSpc>
                <a:spcPct val="130000"/>
              </a:lnSpc>
            </a:pP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STK</a:t>
            </a:r>
            <a:r>
              <a:rPr lang="zh-CN" altLang="en-US" sz="1600"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仿真软件导出的卫星间的相对运动速度以及相对位置进行仿真</a:t>
            </a:r>
            <a:r>
              <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(STK</a:t>
            </a:r>
            <a:r>
              <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动态卫星模型的运动速度以及轨道相对位置更符合真是星间运行环境</a:t>
            </a:r>
            <a:r>
              <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F8E2FFA4-62A2-42FF-9EE0-B9BAE00D3E43}"/>
              </a:ext>
            </a:extLst>
          </p:cNvPr>
          <p:cNvSpPr txBox="1"/>
          <p:nvPr/>
        </p:nvSpPr>
        <p:spPr>
          <a:xfrm>
            <a:off x="654511" y="1403410"/>
            <a:ext cx="10882977" cy="345094"/>
          </a:xfrm>
          <a:prstGeom prst="rect">
            <a:avLst/>
          </a:prstGeom>
          <a:noFill/>
        </p:spPr>
        <p:txBody>
          <a:bodyPr wrap="square">
            <a:spAutoFit/>
          </a:bodyPr>
          <a:lstStyle/>
          <a:p>
            <a:pPr algn="just">
              <a:lnSpc>
                <a:spcPct val="130000"/>
              </a:lnSpc>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由公式</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可知，当知道两卫星间的相对运动速度以及夹角    ，就能求出多普勒频移值，根据公式</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，就能将其影响映射到仿真中。</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6FA2BDD8-E1CA-4B13-ACFF-80E5B3EAC1C6}"/>
              </a:ext>
            </a:extLst>
          </p:cNvPr>
          <p:cNvGraphicFramePr>
            <a:graphicFrameLocks noChangeAspect="1"/>
          </p:cNvGraphicFramePr>
          <p:nvPr>
            <p:extLst>
              <p:ext uri="{D42A27DB-BD31-4B8C-83A1-F6EECF244321}">
                <p14:modId xmlns:p14="http://schemas.microsoft.com/office/powerpoint/2010/main" val="1686709922"/>
              </p:ext>
            </p:extLst>
          </p:nvPr>
        </p:nvGraphicFramePr>
        <p:xfrm>
          <a:off x="5264539" y="1465969"/>
          <a:ext cx="184150" cy="257175"/>
        </p:xfrm>
        <a:graphic>
          <a:graphicData uri="http://schemas.openxmlformats.org/presentationml/2006/ole">
            <mc:AlternateContent xmlns:mc="http://schemas.openxmlformats.org/markup-compatibility/2006">
              <mc:Choice xmlns:v="urn:schemas-microsoft-com:vml" Requires="v">
                <p:oleObj name="Equation" r:id="rId3" imgW="184694" imgH="257769" progId="Equation.DSMT4">
                  <p:embed/>
                </p:oleObj>
              </mc:Choice>
              <mc:Fallback>
                <p:oleObj name="Equation" r:id="rId3" imgW="184694" imgH="257769" progId="Equation.DSMT4">
                  <p:embed/>
                  <p:pic>
                    <p:nvPicPr>
                      <p:cNvPr id="0" name=""/>
                      <p:cNvPicPr/>
                      <p:nvPr/>
                    </p:nvPicPr>
                    <p:blipFill>
                      <a:blip r:embed="rId4"/>
                      <a:stretch>
                        <a:fillRect/>
                      </a:stretch>
                    </p:blipFill>
                    <p:spPr>
                      <a:xfrm>
                        <a:off x="5264539" y="1465969"/>
                        <a:ext cx="184150" cy="2571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12E57CD-261F-447E-B0FC-3F142E7EA7B5}"/>
              </a:ext>
            </a:extLst>
          </p:cNvPr>
          <p:cNvGraphicFramePr>
            <a:graphicFrameLocks noChangeAspect="1"/>
          </p:cNvGraphicFramePr>
          <p:nvPr>
            <p:extLst>
              <p:ext uri="{D42A27DB-BD31-4B8C-83A1-F6EECF244321}">
                <p14:modId xmlns:p14="http://schemas.microsoft.com/office/powerpoint/2010/main" val="1144753265"/>
              </p:ext>
            </p:extLst>
          </p:nvPr>
        </p:nvGraphicFramePr>
        <p:xfrm>
          <a:off x="1371283" y="831849"/>
          <a:ext cx="2681287" cy="520700"/>
        </p:xfrm>
        <a:graphic>
          <a:graphicData uri="http://schemas.openxmlformats.org/presentationml/2006/ole">
            <mc:AlternateContent xmlns:mc="http://schemas.openxmlformats.org/markup-compatibility/2006">
              <mc:Choice xmlns:v="urn:schemas-microsoft-com:vml" Requires="v">
                <p:oleObj name="Equation" r:id="rId5" imgW="2680760" imgH="521299" progId="Equation.DSMT4">
                  <p:embed/>
                </p:oleObj>
              </mc:Choice>
              <mc:Fallback>
                <p:oleObj name="Equation" r:id="rId5" imgW="2680760" imgH="521299" progId="Equation.DSMT4">
                  <p:embed/>
                  <p:pic>
                    <p:nvPicPr>
                      <p:cNvPr id="0" name=""/>
                      <p:cNvPicPr/>
                      <p:nvPr/>
                    </p:nvPicPr>
                    <p:blipFill>
                      <a:blip r:embed="rId6"/>
                      <a:stretch>
                        <a:fillRect/>
                      </a:stretch>
                    </p:blipFill>
                    <p:spPr>
                      <a:xfrm>
                        <a:off x="1371283" y="831849"/>
                        <a:ext cx="2681287" cy="5207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B4F69574-2611-475C-97AD-EAE51D6235A4}"/>
              </a:ext>
            </a:extLst>
          </p:cNvPr>
          <p:cNvGraphicFramePr>
            <a:graphicFrameLocks noChangeAspect="1"/>
          </p:cNvGraphicFramePr>
          <p:nvPr>
            <p:extLst>
              <p:ext uri="{D42A27DB-BD31-4B8C-83A1-F6EECF244321}">
                <p14:modId xmlns:p14="http://schemas.microsoft.com/office/powerpoint/2010/main" val="1035106491"/>
              </p:ext>
            </p:extLst>
          </p:nvPr>
        </p:nvGraphicFramePr>
        <p:xfrm>
          <a:off x="5911850" y="928334"/>
          <a:ext cx="1451476" cy="307975"/>
        </p:xfrm>
        <a:graphic>
          <a:graphicData uri="http://schemas.openxmlformats.org/presentationml/2006/ole">
            <mc:AlternateContent xmlns:mc="http://schemas.openxmlformats.org/markup-compatibility/2006">
              <mc:Choice xmlns:v="urn:schemas-microsoft-com:vml" Requires="v">
                <p:oleObj name="Equation" r:id="rId7" imgW="1379263" imgH="307811" progId="Equation.DSMT4">
                  <p:embed/>
                </p:oleObj>
              </mc:Choice>
              <mc:Fallback>
                <p:oleObj name="Equation" r:id="rId7" imgW="1379263" imgH="307811" progId="Equation.DSMT4">
                  <p:embed/>
                  <p:pic>
                    <p:nvPicPr>
                      <p:cNvPr id="0" name=""/>
                      <p:cNvPicPr/>
                      <p:nvPr/>
                    </p:nvPicPr>
                    <p:blipFill>
                      <a:blip r:embed="rId8"/>
                      <a:stretch>
                        <a:fillRect/>
                      </a:stretch>
                    </p:blipFill>
                    <p:spPr>
                      <a:xfrm>
                        <a:off x="5911850" y="928334"/>
                        <a:ext cx="1451476" cy="307975"/>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FA450B83-1B25-4E64-A965-BEDCC24A2982}"/>
              </a:ext>
            </a:extLst>
          </p:cNvPr>
          <p:cNvSpPr txBox="1"/>
          <p:nvPr/>
        </p:nvSpPr>
        <p:spPr>
          <a:xfrm>
            <a:off x="4548990" y="899870"/>
            <a:ext cx="43321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4E713EA-9B24-48A5-87B3-3F86E8D282D7}"/>
              </a:ext>
            </a:extLst>
          </p:cNvPr>
          <p:cNvSpPr txBox="1"/>
          <p:nvPr/>
        </p:nvSpPr>
        <p:spPr>
          <a:xfrm>
            <a:off x="7787809" y="901536"/>
            <a:ext cx="43321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05CC5C6E-D51E-4C64-A58A-B40FC883C3AB}"/>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7857" y="1922719"/>
            <a:ext cx="3004713" cy="2218236"/>
          </a:xfrm>
          <a:prstGeom prst="rect">
            <a:avLst/>
          </a:prstGeom>
          <a:noFill/>
          <a:ln>
            <a:noFill/>
          </a:ln>
        </p:spPr>
      </p:pic>
      <p:sp>
        <p:nvSpPr>
          <p:cNvPr id="12" name="Rectangle 2">
            <a:extLst>
              <a:ext uri="{FF2B5EF4-FFF2-40B4-BE49-F238E27FC236}">
                <a16:creationId xmlns:a16="http://schemas.microsoft.com/office/drawing/2014/main" id="{C38B7821-C322-445C-B16C-F145BF20F4EB}"/>
              </a:ext>
            </a:extLst>
          </p:cNvPr>
          <p:cNvSpPr>
            <a:spLocks noChangeArrowheads="1"/>
          </p:cNvSpPr>
          <p:nvPr/>
        </p:nvSpPr>
        <p:spPr bwMode="auto">
          <a:xfrm>
            <a:off x="5224914" y="21114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DDD483D5-013B-4D25-9124-7E18834B2306}"/>
              </a:ext>
            </a:extLst>
          </p:cNvPr>
          <p:cNvGraphicFramePr>
            <a:graphicFrameLocks noChangeAspect="1"/>
          </p:cNvGraphicFramePr>
          <p:nvPr>
            <p:extLst>
              <p:ext uri="{D42A27DB-BD31-4B8C-83A1-F6EECF244321}">
                <p14:modId xmlns:p14="http://schemas.microsoft.com/office/powerpoint/2010/main" val="2834423069"/>
              </p:ext>
            </p:extLst>
          </p:nvPr>
        </p:nvGraphicFramePr>
        <p:xfrm>
          <a:off x="4601046" y="1996136"/>
          <a:ext cx="1964234" cy="1858018"/>
        </p:xfrm>
        <a:graphic>
          <a:graphicData uri="http://schemas.openxmlformats.org/presentationml/2006/ole">
            <mc:AlternateContent xmlns:mc="http://schemas.openxmlformats.org/markup-compatibility/2006">
              <mc:Choice xmlns:v="urn:schemas-microsoft-com:vml" Requires="v">
                <p:oleObj name="Visio" r:id="rId10" imgW="3284501" imgH="3116783" progId="Visio.Drawing.15">
                  <p:embed/>
                </p:oleObj>
              </mc:Choice>
              <mc:Fallback>
                <p:oleObj name="Visio" r:id="rId10" imgW="3284501" imgH="3116783" progId="Visio.Drawing.15">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1046" y="1996136"/>
                        <a:ext cx="1964234" cy="1858018"/>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A35AE589-BDEE-43A2-AAA7-2E6B8ABDDEC2}"/>
              </a:ext>
            </a:extLst>
          </p:cNvPr>
          <p:cNvGraphicFramePr>
            <a:graphicFrameLocks noChangeAspect="1"/>
          </p:cNvGraphicFramePr>
          <p:nvPr>
            <p:extLst>
              <p:ext uri="{D42A27DB-BD31-4B8C-83A1-F6EECF244321}">
                <p14:modId xmlns:p14="http://schemas.microsoft.com/office/powerpoint/2010/main" val="1365330010"/>
              </p:ext>
            </p:extLst>
          </p:nvPr>
        </p:nvGraphicFramePr>
        <p:xfrm>
          <a:off x="8060396" y="3434106"/>
          <a:ext cx="1192461" cy="524272"/>
        </p:xfrm>
        <a:graphic>
          <a:graphicData uri="http://schemas.openxmlformats.org/presentationml/2006/ole">
            <mc:AlternateContent xmlns:mc="http://schemas.openxmlformats.org/markup-compatibility/2006">
              <mc:Choice xmlns:v="urn:schemas-microsoft-com:vml" Requires="v">
                <p:oleObj name="Equation" r:id="rId12" imgW="1104366" imgH="485623" progId="Equation.DSMT4">
                  <p:embed/>
                </p:oleObj>
              </mc:Choice>
              <mc:Fallback>
                <p:oleObj name="Equation" r:id="rId12" imgW="1104366" imgH="485623" progId="Equation.DSMT4">
                  <p:embed/>
                  <p:pic>
                    <p:nvPicPr>
                      <p:cNvPr id="0" name=""/>
                      <p:cNvPicPr/>
                      <p:nvPr/>
                    </p:nvPicPr>
                    <p:blipFill>
                      <a:blip r:embed="rId13"/>
                      <a:stretch>
                        <a:fillRect/>
                      </a:stretch>
                    </p:blipFill>
                    <p:spPr>
                      <a:xfrm>
                        <a:off x="8060396" y="3434106"/>
                        <a:ext cx="1192461" cy="524272"/>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B46F7AA2-C199-45A7-ABDA-913B74307020}"/>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4509" y="4544420"/>
            <a:ext cx="2508142" cy="1901447"/>
          </a:xfrm>
          <a:prstGeom prst="rect">
            <a:avLst/>
          </a:prstGeom>
          <a:noFill/>
          <a:ln>
            <a:noFill/>
          </a:ln>
        </p:spPr>
      </p:pic>
      <p:pic>
        <p:nvPicPr>
          <p:cNvPr id="16" name="图片 15">
            <a:extLst>
              <a:ext uri="{FF2B5EF4-FFF2-40B4-BE49-F238E27FC236}">
                <a16:creationId xmlns:a16="http://schemas.microsoft.com/office/drawing/2014/main" id="{77A5EF85-180B-420A-8F6F-49A73D448A8B}"/>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33025" y="4509619"/>
            <a:ext cx="2578825" cy="1947224"/>
          </a:xfrm>
          <a:prstGeom prst="rect">
            <a:avLst/>
          </a:prstGeom>
          <a:noFill/>
          <a:ln>
            <a:noFill/>
          </a:ln>
        </p:spPr>
      </p:pic>
      <p:pic>
        <p:nvPicPr>
          <p:cNvPr id="17" name="图片 16">
            <a:extLst>
              <a:ext uri="{FF2B5EF4-FFF2-40B4-BE49-F238E27FC236}">
                <a16:creationId xmlns:a16="http://schemas.microsoft.com/office/drawing/2014/main" id="{1CEAA4AE-4FEA-40BD-8DDD-D428C21D7CBD}"/>
              </a:ext>
            </a:extLst>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24823" y="4500769"/>
            <a:ext cx="2566627" cy="1902460"/>
          </a:xfrm>
          <a:prstGeom prst="rect">
            <a:avLst/>
          </a:prstGeom>
          <a:noFill/>
          <a:ln>
            <a:noFill/>
          </a:ln>
        </p:spPr>
      </p:pic>
      <p:pic>
        <p:nvPicPr>
          <p:cNvPr id="18" name="图片 17">
            <a:extLst>
              <a:ext uri="{FF2B5EF4-FFF2-40B4-BE49-F238E27FC236}">
                <a16:creationId xmlns:a16="http://schemas.microsoft.com/office/drawing/2014/main" id="{407EFA60-7FCF-4BA1-B28E-28998F31EFB3}"/>
              </a:ext>
            </a:extLst>
          </p:cNvPr>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15063" y="4490059"/>
            <a:ext cx="2480251" cy="1836718"/>
          </a:xfrm>
          <a:prstGeom prst="rect">
            <a:avLst/>
          </a:prstGeom>
          <a:noFill/>
          <a:ln>
            <a:noFill/>
          </a:ln>
        </p:spPr>
      </p:pic>
      <p:sp>
        <p:nvSpPr>
          <p:cNvPr id="19" name="文本框 18">
            <a:extLst>
              <a:ext uri="{FF2B5EF4-FFF2-40B4-BE49-F238E27FC236}">
                <a16:creationId xmlns:a16="http://schemas.microsoft.com/office/drawing/2014/main" id="{48312DE2-9263-464F-9459-9F0FE71B1C40}"/>
              </a:ext>
            </a:extLst>
          </p:cNvPr>
          <p:cNvSpPr txBox="1"/>
          <p:nvPr/>
        </p:nvSpPr>
        <p:spPr>
          <a:xfrm>
            <a:off x="1206642" y="4154971"/>
            <a:ext cx="50751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5(a) </a:t>
            </a:r>
            <a:r>
              <a:rPr lang="zh-CN" altLang="en-US" sz="1000" dirty="0">
                <a:latin typeface="微软雅黑" panose="020B0503020204020204" pitchFamily="34" charset="-122"/>
                <a:ea typeface="微软雅黑" panose="020B0503020204020204" pitchFamily="34" charset="-122"/>
              </a:rPr>
              <a:t>不同速度下，多普勒频移随角度变化曲线</a:t>
            </a:r>
          </a:p>
        </p:txBody>
      </p:sp>
      <p:sp>
        <p:nvSpPr>
          <p:cNvPr id="20" name="文本框 19">
            <a:extLst>
              <a:ext uri="{FF2B5EF4-FFF2-40B4-BE49-F238E27FC236}">
                <a16:creationId xmlns:a16="http://schemas.microsoft.com/office/drawing/2014/main" id="{B63E9584-6BEC-4AA8-8655-282FFBEAFAD4}"/>
              </a:ext>
            </a:extLst>
          </p:cNvPr>
          <p:cNvSpPr txBox="1"/>
          <p:nvPr/>
        </p:nvSpPr>
        <p:spPr>
          <a:xfrm>
            <a:off x="4597069" y="4158285"/>
            <a:ext cx="50751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rPr>
              <a:t>图</a:t>
            </a:r>
            <a:r>
              <a:rPr lang="en-US" altLang="zh-CN" sz="1000" dirty="0">
                <a:latin typeface="微软雅黑" panose="020B0503020204020204" pitchFamily="34" charset="-122"/>
                <a:ea typeface="微软雅黑" panose="020B0503020204020204" pitchFamily="34" charset="-122"/>
              </a:rPr>
              <a:t>5(b) </a:t>
            </a:r>
            <a:r>
              <a:rPr lang="zh-CN" altLang="en-US" sz="1000" dirty="0">
                <a:latin typeface="微软雅黑" panose="020B0503020204020204" pitchFamily="34" charset="-122"/>
                <a:ea typeface="微软雅黑" panose="020B0503020204020204" pitchFamily="34" charset="-122"/>
              </a:rPr>
              <a:t>不同轨道卫星间的运动轨迹</a:t>
            </a:r>
          </a:p>
        </p:txBody>
      </p:sp>
      <p:sp>
        <p:nvSpPr>
          <p:cNvPr id="21" name="文本框 20">
            <a:extLst>
              <a:ext uri="{FF2B5EF4-FFF2-40B4-BE49-F238E27FC236}">
                <a16:creationId xmlns:a16="http://schemas.microsoft.com/office/drawing/2014/main" id="{33EBDFFB-5488-4727-8B9C-C554F8C76AC0}"/>
              </a:ext>
            </a:extLst>
          </p:cNvPr>
          <p:cNvSpPr txBox="1"/>
          <p:nvPr/>
        </p:nvSpPr>
        <p:spPr>
          <a:xfrm>
            <a:off x="7113219" y="2076632"/>
            <a:ext cx="3760875" cy="1384995"/>
          </a:xfrm>
          <a:prstGeom prst="rect">
            <a:avLst/>
          </a:prstGeom>
          <a:noFill/>
        </p:spPr>
        <p:txBody>
          <a:bodyPr wrap="square">
            <a:spAutoFit/>
          </a:bodyPr>
          <a:lstStyle/>
          <a:p>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卫星</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在运动的同时接收来自卫星</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的信号，假设在下一时刻</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运动到</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B1</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运动到</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A1</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的前进方向与</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入射波的夹角</a:t>
            </a: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，运动轨迹如图</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所示。</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由公式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可求出多普勒频移值，如图</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5(c)</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5(d)</a:t>
            </a:r>
            <a:endParaRPr lang="zh-CN" altLang="en-US" sz="1400" dirty="0">
              <a:latin typeface="微软雅黑" panose="020B0503020204020204" pitchFamily="34" charset="-122"/>
              <a:ea typeface="微软雅黑" panose="020B0503020204020204" pitchFamily="34" charset="-122"/>
            </a:endParaRPr>
          </a:p>
        </p:txBody>
      </p:sp>
      <p:graphicFrame>
        <p:nvGraphicFramePr>
          <p:cNvPr id="23" name="对象 22">
            <a:extLst>
              <a:ext uri="{FF2B5EF4-FFF2-40B4-BE49-F238E27FC236}">
                <a16:creationId xmlns:a16="http://schemas.microsoft.com/office/drawing/2014/main" id="{5C83729B-A994-4F56-A08C-5BA6836999DE}"/>
              </a:ext>
            </a:extLst>
          </p:cNvPr>
          <p:cNvGraphicFramePr>
            <a:graphicFrameLocks noChangeAspect="1"/>
          </p:cNvGraphicFramePr>
          <p:nvPr>
            <p:extLst>
              <p:ext uri="{D42A27DB-BD31-4B8C-83A1-F6EECF244321}">
                <p14:modId xmlns:p14="http://schemas.microsoft.com/office/powerpoint/2010/main" val="4271153614"/>
              </p:ext>
            </p:extLst>
          </p:nvPr>
        </p:nvGraphicFramePr>
        <p:xfrm>
          <a:off x="10494192" y="2358107"/>
          <a:ext cx="127000" cy="177800"/>
        </p:xfrm>
        <a:graphic>
          <a:graphicData uri="http://schemas.openxmlformats.org/presentationml/2006/ole">
            <mc:AlternateContent xmlns:mc="http://schemas.openxmlformats.org/markup-compatibility/2006">
              <mc:Choice xmlns:v="urn:schemas-microsoft-com:vml" Requires="v">
                <p:oleObj name="Equation" r:id="rId18" imgW="126720" imgH="177480" progId="Equation.DSMT4">
                  <p:embed/>
                </p:oleObj>
              </mc:Choice>
              <mc:Fallback>
                <p:oleObj name="Equation" r:id="rId18" imgW="126720" imgH="177480" progId="Equation.DSMT4">
                  <p:embed/>
                  <p:pic>
                    <p:nvPicPr>
                      <p:cNvPr id="0" name=""/>
                      <p:cNvPicPr/>
                      <p:nvPr/>
                    </p:nvPicPr>
                    <p:blipFill>
                      <a:blip r:embed="rId19"/>
                      <a:stretch>
                        <a:fillRect/>
                      </a:stretch>
                    </p:blipFill>
                    <p:spPr>
                      <a:xfrm>
                        <a:off x="10494192" y="2358107"/>
                        <a:ext cx="127000" cy="177800"/>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94660FD6-6565-4E3C-95A7-DE14AA572643}"/>
              </a:ext>
            </a:extLst>
          </p:cNvPr>
          <p:cNvSpPr txBox="1"/>
          <p:nvPr/>
        </p:nvSpPr>
        <p:spPr>
          <a:xfrm>
            <a:off x="9526885" y="3546377"/>
            <a:ext cx="43321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4CD773D-FCEB-4A16-970B-896658A5B01F}"/>
              </a:ext>
            </a:extLst>
          </p:cNvPr>
          <p:cNvSpPr txBox="1"/>
          <p:nvPr/>
        </p:nvSpPr>
        <p:spPr>
          <a:xfrm>
            <a:off x="792406" y="6438455"/>
            <a:ext cx="5489351"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5(c) </a:t>
            </a:r>
            <a:r>
              <a:rPr lang="zh-CN" altLang="en-US" sz="1000" dirty="0">
                <a:latin typeface="微软雅黑" panose="020B0503020204020204" pitchFamily="34" charset="-122"/>
                <a:ea typeface="微软雅黑" panose="020B0503020204020204" pitchFamily="34" charset="-122"/>
              </a:rPr>
              <a:t>卫星</a:t>
            </a:r>
            <a:r>
              <a:rPr lang="en-US" altLang="zh-CN" sz="1000" dirty="0">
                <a:latin typeface="微软雅黑" panose="020B0503020204020204" pitchFamily="34" charset="-122"/>
                <a:ea typeface="微软雅黑" panose="020B0503020204020204" pitchFamily="34" charset="-122"/>
              </a:rPr>
              <a:t>A-B</a:t>
            </a:r>
            <a:r>
              <a:rPr lang="zh-CN" altLang="en-US" sz="1000" dirty="0">
                <a:latin typeface="微软雅黑" panose="020B0503020204020204" pitchFamily="34" charset="-122"/>
                <a:ea typeface="微软雅黑" panose="020B0503020204020204" pitchFamily="34" charset="-122"/>
              </a:rPr>
              <a:t>随时刻变化的相对运动速度以及位置</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左图</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，以及产生的多普勒频移</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右图</a:t>
            </a:r>
            <a:r>
              <a:rPr lang="en-US" altLang="zh-CN" sz="10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534C3CB3-F3AA-4115-A0D2-77F4692C367B}"/>
              </a:ext>
            </a:extLst>
          </p:cNvPr>
          <p:cNvSpPr txBox="1"/>
          <p:nvPr/>
        </p:nvSpPr>
        <p:spPr>
          <a:xfrm>
            <a:off x="6362131" y="6437797"/>
            <a:ext cx="5489351"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5(d) </a:t>
            </a:r>
            <a:r>
              <a:rPr lang="zh-CN" altLang="en-US" sz="1000" dirty="0">
                <a:latin typeface="微软雅黑" panose="020B0503020204020204" pitchFamily="34" charset="-122"/>
                <a:ea typeface="微软雅黑" panose="020B0503020204020204" pitchFamily="34" charset="-122"/>
              </a:rPr>
              <a:t>卫星</a:t>
            </a:r>
            <a:r>
              <a:rPr lang="en-US" altLang="zh-CN" sz="1000" dirty="0">
                <a:latin typeface="微软雅黑" panose="020B0503020204020204" pitchFamily="34" charset="-122"/>
                <a:ea typeface="微软雅黑" panose="020B0503020204020204" pitchFamily="34" charset="-122"/>
              </a:rPr>
              <a:t>A-C</a:t>
            </a:r>
            <a:r>
              <a:rPr lang="zh-CN" altLang="en-US" sz="1000" dirty="0">
                <a:latin typeface="微软雅黑" panose="020B0503020204020204" pitchFamily="34" charset="-122"/>
                <a:ea typeface="微软雅黑" panose="020B0503020204020204" pitchFamily="34" charset="-122"/>
              </a:rPr>
              <a:t>随时刻变化的相对运动速度以及位置</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左图</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，以及产生的多普勒频移</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右图</a:t>
            </a:r>
            <a:r>
              <a:rPr lang="en-US" altLang="zh-CN" sz="10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741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1927F60-7FE9-4390-A623-2A1EEE476E93}"/>
              </a:ext>
            </a:extLst>
          </p:cNvPr>
          <p:cNvSpPr txBox="1"/>
          <p:nvPr/>
        </p:nvSpPr>
        <p:spPr>
          <a:xfrm>
            <a:off x="421343" y="124433"/>
            <a:ext cx="10713210" cy="381258"/>
          </a:xfrm>
          <a:prstGeom prst="rect">
            <a:avLst/>
          </a:prstGeom>
          <a:noFill/>
        </p:spPr>
        <p:txBody>
          <a:bodyPr wrap="square">
            <a:spAutoFit/>
          </a:bodyPr>
          <a:lstStyle/>
          <a:p>
            <a:pPr algn="just">
              <a:lnSpc>
                <a:spcPct val="130000"/>
              </a:lnSpc>
            </a:pPr>
            <a:r>
              <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、动态仿真振动对通信系统性能的影响</a:t>
            </a:r>
            <a:endPar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AA9797F2-310D-4A47-BA71-6897DED248E7}"/>
              </a:ext>
            </a:extLst>
          </p:cNvPr>
          <p:cNvGraphicFramePr>
            <a:graphicFrameLocks noChangeAspect="1"/>
          </p:cNvGraphicFramePr>
          <p:nvPr>
            <p:extLst>
              <p:ext uri="{D42A27DB-BD31-4B8C-83A1-F6EECF244321}">
                <p14:modId xmlns:p14="http://schemas.microsoft.com/office/powerpoint/2010/main" val="3519641724"/>
              </p:ext>
            </p:extLst>
          </p:nvPr>
        </p:nvGraphicFramePr>
        <p:xfrm>
          <a:off x="832184" y="669426"/>
          <a:ext cx="2665413" cy="587375"/>
        </p:xfrm>
        <a:graphic>
          <a:graphicData uri="http://schemas.openxmlformats.org/presentationml/2006/ole">
            <mc:AlternateContent xmlns:mc="http://schemas.openxmlformats.org/markup-compatibility/2006">
              <mc:Choice xmlns:v="urn:schemas-microsoft-com:vml" Requires="v">
                <p:oleObj name="Equation" r:id="rId2" imgW="2665639" imgH="586821" progId="Equation.DSMT4">
                  <p:embed/>
                </p:oleObj>
              </mc:Choice>
              <mc:Fallback>
                <p:oleObj name="Equation" r:id="rId2" imgW="2665639" imgH="586821" progId="Equation.DSMT4">
                  <p:embed/>
                  <p:pic>
                    <p:nvPicPr>
                      <p:cNvPr id="0" name=""/>
                      <p:cNvPicPr/>
                      <p:nvPr/>
                    </p:nvPicPr>
                    <p:blipFill>
                      <a:blip r:embed="rId3"/>
                      <a:stretch>
                        <a:fillRect/>
                      </a:stretch>
                    </p:blipFill>
                    <p:spPr>
                      <a:xfrm>
                        <a:off x="832184" y="669426"/>
                        <a:ext cx="2665413" cy="587375"/>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975CF900-A621-48C3-AE9F-88E027FFD699}"/>
              </a:ext>
            </a:extLst>
          </p:cNvPr>
          <p:cNvSpPr txBox="1"/>
          <p:nvPr/>
        </p:nvSpPr>
        <p:spPr>
          <a:xfrm>
            <a:off x="3718411" y="816722"/>
            <a:ext cx="43321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14919C2-8594-4B8F-A898-BDF4B1BB933A}"/>
              </a:ext>
            </a:extLst>
          </p:cNvPr>
          <p:cNvSpPr txBox="1"/>
          <p:nvPr/>
        </p:nvSpPr>
        <p:spPr>
          <a:xfrm>
            <a:off x="586915" y="1422800"/>
            <a:ext cx="10713210"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由上述讨论以及公式</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可以得知，振动造成光束偏移，从而导致发送端与接收端之间产生跟瞄误差，该误差对接收端的功率几乎没有影响，但很大程度上影响着发送端的功率，如公式</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9379C3BB-80F6-4B57-85AF-F9A3FFBCB74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291" y="2677691"/>
            <a:ext cx="3155950" cy="2367280"/>
          </a:xfrm>
          <a:prstGeom prst="rect">
            <a:avLst/>
          </a:prstGeom>
          <a:noFill/>
          <a:ln>
            <a:noFill/>
          </a:ln>
        </p:spPr>
      </p:pic>
      <p:pic>
        <p:nvPicPr>
          <p:cNvPr id="8" name="图片 7">
            <a:extLst>
              <a:ext uri="{FF2B5EF4-FFF2-40B4-BE49-F238E27FC236}">
                <a16:creationId xmlns:a16="http://schemas.microsoft.com/office/drawing/2014/main" id="{27215893-6647-46E6-9D10-638E6D21294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24871" y="2655466"/>
            <a:ext cx="3185160" cy="2400640"/>
          </a:xfrm>
          <a:prstGeom prst="rect">
            <a:avLst/>
          </a:prstGeom>
          <a:noFill/>
          <a:ln>
            <a:noFill/>
          </a:ln>
        </p:spPr>
      </p:pic>
      <p:pic>
        <p:nvPicPr>
          <p:cNvPr id="9" name="图片 8">
            <a:extLst>
              <a:ext uri="{FF2B5EF4-FFF2-40B4-BE49-F238E27FC236}">
                <a16:creationId xmlns:a16="http://schemas.microsoft.com/office/drawing/2014/main" id="{1721AE73-84FD-4B17-9623-37A26196B19F}"/>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8752" y="2605054"/>
            <a:ext cx="3185160" cy="2499629"/>
          </a:xfrm>
          <a:prstGeom prst="rect">
            <a:avLst/>
          </a:prstGeom>
          <a:noFill/>
          <a:ln>
            <a:noFill/>
          </a:ln>
        </p:spPr>
      </p:pic>
      <p:sp>
        <p:nvSpPr>
          <p:cNvPr id="10" name="文本框 9">
            <a:extLst>
              <a:ext uri="{FF2B5EF4-FFF2-40B4-BE49-F238E27FC236}">
                <a16:creationId xmlns:a16="http://schemas.microsoft.com/office/drawing/2014/main" id="{0BBCFEF8-88DA-4DE0-B4BB-354297CDB41A}"/>
              </a:ext>
            </a:extLst>
          </p:cNvPr>
          <p:cNvSpPr txBox="1"/>
          <p:nvPr/>
        </p:nvSpPr>
        <p:spPr>
          <a:xfrm>
            <a:off x="748209" y="5121090"/>
            <a:ext cx="5075115"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6(a) </a:t>
            </a:r>
            <a:r>
              <a:rPr lang="zh-CN" altLang="en-US" sz="1000" dirty="0">
                <a:latin typeface="微软雅黑" panose="020B0503020204020204" pitchFamily="34" charset="-122"/>
                <a:ea typeface="微软雅黑" panose="020B0503020204020204" pitchFamily="34" charset="-122"/>
              </a:rPr>
              <a:t>不同束散角下，</a:t>
            </a:r>
            <a:r>
              <a:rPr lang="en-US" altLang="zh-CN" sz="1000" dirty="0">
                <a:latin typeface="微软雅黑" panose="020B0503020204020204" pitchFamily="34" charset="-122"/>
                <a:ea typeface="微软雅黑" panose="020B0503020204020204" pitchFamily="34" charset="-122"/>
              </a:rPr>
              <a:t> EVM</a:t>
            </a:r>
            <a:r>
              <a:rPr lang="zh-CN" altLang="en-US" sz="1000" dirty="0">
                <a:latin typeface="微软雅黑" panose="020B0503020204020204" pitchFamily="34" charset="-122"/>
                <a:ea typeface="微软雅黑" panose="020B0503020204020204" pitchFamily="34" charset="-122"/>
              </a:rPr>
              <a:t>与跟瞄误差角的关系</a:t>
            </a:r>
          </a:p>
        </p:txBody>
      </p:sp>
      <p:sp>
        <p:nvSpPr>
          <p:cNvPr id="11" name="文本框 10">
            <a:extLst>
              <a:ext uri="{FF2B5EF4-FFF2-40B4-BE49-F238E27FC236}">
                <a16:creationId xmlns:a16="http://schemas.microsoft.com/office/drawing/2014/main" id="{83FF2E37-84A1-4091-B15C-9E0EE6C8EA15}"/>
              </a:ext>
            </a:extLst>
          </p:cNvPr>
          <p:cNvSpPr txBox="1"/>
          <p:nvPr/>
        </p:nvSpPr>
        <p:spPr>
          <a:xfrm>
            <a:off x="4204377" y="5121089"/>
            <a:ext cx="5075115"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6(b)</a:t>
            </a:r>
            <a:r>
              <a:rPr lang="zh-CN" altLang="en-US" sz="1000" dirty="0">
                <a:latin typeface="微软雅黑" panose="020B0503020204020204" pitchFamily="34" charset="-122"/>
                <a:ea typeface="微软雅黑" panose="020B0503020204020204" pitchFamily="34" charset="-122"/>
              </a:rPr>
              <a:t>不同束散角下，</a:t>
            </a:r>
            <a:r>
              <a:rPr lang="en-US" altLang="zh-CN" sz="1000" dirty="0">
                <a:latin typeface="微软雅黑" panose="020B0503020204020204" pitchFamily="34" charset="-122"/>
                <a:ea typeface="微软雅黑" panose="020B0503020204020204" pitchFamily="34" charset="-122"/>
              </a:rPr>
              <a:t> SNR</a:t>
            </a:r>
            <a:r>
              <a:rPr lang="zh-CN" altLang="en-US" sz="1000" dirty="0">
                <a:latin typeface="微软雅黑" panose="020B0503020204020204" pitchFamily="34" charset="-122"/>
                <a:ea typeface="微软雅黑" panose="020B0503020204020204" pitchFamily="34" charset="-122"/>
              </a:rPr>
              <a:t>与跟瞄误差角的关系</a:t>
            </a:r>
          </a:p>
        </p:txBody>
      </p:sp>
      <p:sp>
        <p:nvSpPr>
          <p:cNvPr id="12" name="文本框 11">
            <a:extLst>
              <a:ext uri="{FF2B5EF4-FFF2-40B4-BE49-F238E27FC236}">
                <a16:creationId xmlns:a16="http://schemas.microsoft.com/office/drawing/2014/main" id="{C3E8B1E6-D7B4-4DE4-9F48-E4A8972F0233}"/>
              </a:ext>
            </a:extLst>
          </p:cNvPr>
          <p:cNvSpPr txBox="1"/>
          <p:nvPr/>
        </p:nvSpPr>
        <p:spPr>
          <a:xfrm>
            <a:off x="7792161" y="5123776"/>
            <a:ext cx="3011751"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6(c)</a:t>
            </a:r>
            <a:r>
              <a:rPr lang="zh-CN" altLang="en-US" sz="1000" dirty="0">
                <a:latin typeface="微软雅黑" panose="020B0503020204020204" pitchFamily="34" charset="-122"/>
                <a:ea typeface="微软雅黑" panose="020B0503020204020204" pitchFamily="34" charset="-122"/>
              </a:rPr>
              <a:t>不同束散角下，</a:t>
            </a:r>
            <a:r>
              <a:rPr lang="en-US" altLang="zh-CN" sz="1000" dirty="0">
                <a:latin typeface="微软雅黑" panose="020B0503020204020204" pitchFamily="34" charset="-122"/>
                <a:ea typeface="微软雅黑" panose="020B0503020204020204" pitchFamily="34" charset="-122"/>
              </a:rPr>
              <a:t> BER</a:t>
            </a:r>
            <a:r>
              <a:rPr lang="zh-CN" altLang="en-US" sz="1000" dirty="0">
                <a:latin typeface="微软雅黑" panose="020B0503020204020204" pitchFamily="34" charset="-122"/>
                <a:ea typeface="微软雅黑" panose="020B0503020204020204" pitchFamily="34" charset="-122"/>
              </a:rPr>
              <a:t>与跟瞄误差角的关系</a:t>
            </a:r>
          </a:p>
        </p:txBody>
      </p:sp>
      <p:graphicFrame>
        <p:nvGraphicFramePr>
          <p:cNvPr id="13" name="对象 12">
            <a:extLst>
              <a:ext uri="{FF2B5EF4-FFF2-40B4-BE49-F238E27FC236}">
                <a16:creationId xmlns:a16="http://schemas.microsoft.com/office/drawing/2014/main" id="{5E850613-DF7A-4FDD-B32A-DBE6CC7F5BD4}"/>
              </a:ext>
            </a:extLst>
          </p:cNvPr>
          <p:cNvGraphicFramePr>
            <a:graphicFrameLocks noChangeAspect="1"/>
          </p:cNvGraphicFramePr>
          <p:nvPr>
            <p:extLst>
              <p:ext uri="{D42A27DB-BD31-4B8C-83A1-F6EECF244321}">
                <p14:modId xmlns:p14="http://schemas.microsoft.com/office/powerpoint/2010/main" val="731681412"/>
              </p:ext>
            </p:extLst>
          </p:nvPr>
        </p:nvGraphicFramePr>
        <p:xfrm>
          <a:off x="5123576" y="645473"/>
          <a:ext cx="1639887" cy="573087"/>
        </p:xfrm>
        <a:graphic>
          <a:graphicData uri="http://schemas.openxmlformats.org/presentationml/2006/ole">
            <mc:AlternateContent xmlns:mc="http://schemas.openxmlformats.org/markup-compatibility/2006">
              <mc:Choice xmlns:v="urn:schemas-microsoft-com:vml" Requires="v">
                <p:oleObj name="Equation" r:id="rId7" imgW="1639922" imgH="573141" progId="Equation.DSMT4">
                  <p:embed/>
                </p:oleObj>
              </mc:Choice>
              <mc:Fallback>
                <p:oleObj name="Equation" r:id="rId7" imgW="1639922" imgH="573141" progId="Equation.DSMT4">
                  <p:embed/>
                  <p:pic>
                    <p:nvPicPr>
                      <p:cNvPr id="0" name=""/>
                      <p:cNvPicPr/>
                      <p:nvPr/>
                    </p:nvPicPr>
                    <p:blipFill>
                      <a:blip r:embed="rId8"/>
                      <a:stretch>
                        <a:fillRect/>
                      </a:stretch>
                    </p:blipFill>
                    <p:spPr>
                      <a:xfrm>
                        <a:off x="5123576" y="645473"/>
                        <a:ext cx="1639887" cy="5730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35D83FEC-63FE-47A3-BD90-4DB4D67B2F5D}"/>
              </a:ext>
            </a:extLst>
          </p:cNvPr>
          <p:cNvGraphicFramePr>
            <a:graphicFrameLocks noChangeAspect="1"/>
          </p:cNvGraphicFramePr>
          <p:nvPr>
            <p:extLst>
              <p:ext uri="{D42A27DB-BD31-4B8C-83A1-F6EECF244321}">
                <p14:modId xmlns:p14="http://schemas.microsoft.com/office/powerpoint/2010/main" val="1652845141"/>
              </p:ext>
            </p:extLst>
          </p:nvPr>
        </p:nvGraphicFramePr>
        <p:xfrm>
          <a:off x="8238289" y="771678"/>
          <a:ext cx="1344613" cy="320675"/>
        </p:xfrm>
        <a:graphic>
          <a:graphicData uri="http://schemas.openxmlformats.org/presentationml/2006/ole">
            <mc:AlternateContent xmlns:mc="http://schemas.openxmlformats.org/markup-compatibility/2006">
              <mc:Choice xmlns:v="urn:schemas-microsoft-com:vml" Requires="v">
                <p:oleObj name="Equation" r:id="rId9" imgW="1344340" imgH="320051" progId="Equation.DSMT4">
                  <p:embed/>
                </p:oleObj>
              </mc:Choice>
              <mc:Fallback>
                <p:oleObj name="Equation" r:id="rId9" imgW="1344340" imgH="320051" progId="Equation.DSMT4">
                  <p:embed/>
                  <p:pic>
                    <p:nvPicPr>
                      <p:cNvPr id="0" name=""/>
                      <p:cNvPicPr/>
                      <p:nvPr/>
                    </p:nvPicPr>
                    <p:blipFill>
                      <a:blip r:embed="rId10"/>
                      <a:stretch>
                        <a:fillRect/>
                      </a:stretch>
                    </p:blipFill>
                    <p:spPr>
                      <a:xfrm>
                        <a:off x="8238289" y="771678"/>
                        <a:ext cx="1344613" cy="320675"/>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06283A6D-745B-406C-A359-6BC91F6FE643}"/>
              </a:ext>
            </a:extLst>
          </p:cNvPr>
          <p:cNvSpPr txBox="1"/>
          <p:nvPr/>
        </p:nvSpPr>
        <p:spPr>
          <a:xfrm>
            <a:off x="6930222" y="768974"/>
            <a:ext cx="43321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6C73C04F-F86E-42DA-965B-6535B67E09F6}"/>
              </a:ext>
            </a:extLst>
          </p:cNvPr>
          <p:cNvSpPr txBox="1"/>
          <p:nvPr/>
        </p:nvSpPr>
        <p:spPr>
          <a:xfrm>
            <a:off x="9770541" y="778126"/>
            <a:ext cx="43321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D1B2880-EE80-4EDD-99DD-DDBB281C57B1}"/>
              </a:ext>
            </a:extLst>
          </p:cNvPr>
          <p:cNvSpPr txBox="1"/>
          <p:nvPr/>
        </p:nvSpPr>
        <p:spPr>
          <a:xfrm>
            <a:off x="466719" y="5665354"/>
            <a:ext cx="10713210" cy="523220"/>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、随着发射端跟瞄误差角度的增大，接收端接收到的功率损耗增大，信号质量也随之变差；</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、光束束散角也会影响信号的质量，在一定范围内束散角越大，信号受振动的影响变缓，以之前的结论一致。</a:t>
            </a:r>
          </a:p>
        </p:txBody>
      </p:sp>
      <p:sp>
        <p:nvSpPr>
          <p:cNvPr id="19" name="文本框 18">
            <a:extLst>
              <a:ext uri="{FF2B5EF4-FFF2-40B4-BE49-F238E27FC236}">
                <a16:creationId xmlns:a16="http://schemas.microsoft.com/office/drawing/2014/main" id="{0DB13980-019E-404F-A969-A174F626D6D2}"/>
              </a:ext>
            </a:extLst>
          </p:cNvPr>
          <p:cNvSpPr txBox="1"/>
          <p:nvPr/>
        </p:nvSpPr>
        <p:spPr>
          <a:xfrm>
            <a:off x="632291" y="1962426"/>
            <a:ext cx="10713210"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     振动的动态性体现在由于振动的强度不同，导致收发端之间的跟瞄误差角度也不相同，通过查阅文献以及仿真分析得知，当跟瞄误差角在</a:t>
            </a:r>
            <a:r>
              <a:rPr lang="en-US" altLang="zh-CN" sz="1400" dirty="0">
                <a:latin typeface="微软雅黑" panose="020B0503020204020204" pitchFamily="34" charset="-122"/>
                <a:ea typeface="微软雅黑" panose="020B0503020204020204" pitchFamily="34" charset="-122"/>
              </a:rPr>
              <a:t>0~60urad</a:t>
            </a:r>
            <a:r>
              <a:rPr lang="zh-CN" altLang="en-US" sz="1400" dirty="0">
                <a:latin typeface="微软雅黑" panose="020B0503020204020204" pitchFamily="34" charset="-122"/>
                <a:ea typeface="微软雅黑" panose="020B0503020204020204" pitchFamily="34" charset="-122"/>
              </a:rPr>
              <a:t>范围内是比较符合真实的太空环境的。</a:t>
            </a:r>
          </a:p>
        </p:txBody>
      </p:sp>
    </p:spTree>
    <p:extLst>
      <p:ext uri="{BB962C8B-B14F-4D97-AF65-F5344CB8AC3E}">
        <p14:creationId xmlns:p14="http://schemas.microsoft.com/office/powerpoint/2010/main" val="44668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6C9D63-2E0F-454F-803E-C00069A8609B}"/>
              </a:ext>
            </a:extLst>
          </p:cNvPr>
          <p:cNvSpPr txBox="1"/>
          <p:nvPr/>
        </p:nvSpPr>
        <p:spPr>
          <a:xfrm>
            <a:off x="303178" y="188283"/>
            <a:ext cx="10713210" cy="381258"/>
          </a:xfrm>
          <a:prstGeom prst="rect">
            <a:avLst/>
          </a:prstGeom>
          <a:noFill/>
        </p:spPr>
        <p:txBody>
          <a:bodyPr wrap="square">
            <a:spAutoFit/>
          </a:bodyPr>
          <a:lstStyle/>
          <a:p>
            <a:pPr algn="just">
              <a:lnSpc>
                <a:spcPct val="130000"/>
              </a:lnSpc>
            </a:pPr>
            <a:r>
              <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、动态仿真</a:t>
            </a:r>
            <a:r>
              <a:rPr lang="zh-CN" altLang="en-US"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综合</a:t>
            </a:r>
            <a:r>
              <a:rPr lang="zh-CN" altLang="en-US"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日凌、多普勒频移以及振动对通信系统性能的影响</a:t>
            </a:r>
            <a:endParaRPr lang="en-US" altLang="zh-CN" sz="16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C8961696-6466-46F5-A0FA-8C1D54DD7CD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70" y="725404"/>
            <a:ext cx="3487417" cy="2595650"/>
          </a:xfrm>
          <a:prstGeom prst="rect">
            <a:avLst/>
          </a:prstGeom>
          <a:noFill/>
          <a:ln>
            <a:noFill/>
          </a:ln>
        </p:spPr>
      </p:pic>
      <p:pic>
        <p:nvPicPr>
          <p:cNvPr id="4" name="图片 3">
            <a:extLst>
              <a:ext uri="{FF2B5EF4-FFF2-40B4-BE49-F238E27FC236}">
                <a16:creationId xmlns:a16="http://schemas.microsoft.com/office/drawing/2014/main" id="{ED174CB4-5F5A-475C-B12B-0D93BE12827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5047" y="725404"/>
            <a:ext cx="3456907" cy="2595650"/>
          </a:xfrm>
          <a:prstGeom prst="rect">
            <a:avLst/>
          </a:prstGeom>
          <a:noFill/>
          <a:ln>
            <a:noFill/>
          </a:ln>
        </p:spPr>
      </p:pic>
      <p:pic>
        <p:nvPicPr>
          <p:cNvPr id="5" name="图片 4">
            <a:extLst>
              <a:ext uri="{FF2B5EF4-FFF2-40B4-BE49-F238E27FC236}">
                <a16:creationId xmlns:a16="http://schemas.microsoft.com/office/drawing/2014/main" id="{015F402B-6CDA-4ACA-8708-10083C67B11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182" y="3636700"/>
            <a:ext cx="3445863" cy="2730850"/>
          </a:xfrm>
          <a:prstGeom prst="rect">
            <a:avLst/>
          </a:prstGeom>
          <a:noFill/>
          <a:ln>
            <a:noFill/>
          </a:ln>
        </p:spPr>
      </p:pic>
      <p:pic>
        <p:nvPicPr>
          <p:cNvPr id="6" name="图片 5">
            <a:extLst>
              <a:ext uri="{FF2B5EF4-FFF2-40B4-BE49-F238E27FC236}">
                <a16:creationId xmlns:a16="http://schemas.microsoft.com/office/drawing/2014/main" id="{C3B4ED4A-A4A9-44DB-A995-48B28590302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987" y="3586666"/>
            <a:ext cx="3587537" cy="2730850"/>
          </a:xfrm>
          <a:prstGeom prst="rect">
            <a:avLst/>
          </a:prstGeom>
          <a:noFill/>
          <a:ln>
            <a:noFill/>
          </a:ln>
        </p:spPr>
      </p:pic>
      <p:sp>
        <p:nvSpPr>
          <p:cNvPr id="7" name="文本框 6">
            <a:extLst>
              <a:ext uri="{FF2B5EF4-FFF2-40B4-BE49-F238E27FC236}">
                <a16:creationId xmlns:a16="http://schemas.microsoft.com/office/drawing/2014/main" id="{5C4CACA3-F41D-45A2-BF6D-FEABE9150FE5}"/>
              </a:ext>
            </a:extLst>
          </p:cNvPr>
          <p:cNvSpPr txBox="1"/>
          <p:nvPr/>
        </p:nvSpPr>
        <p:spPr>
          <a:xfrm>
            <a:off x="781210" y="3390479"/>
            <a:ext cx="5075115"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7(a) </a:t>
            </a:r>
            <a:r>
              <a:rPr lang="zh-CN" altLang="en-US" sz="1000" dirty="0">
                <a:latin typeface="微软雅黑" panose="020B0503020204020204" pitchFamily="34" charset="-122"/>
                <a:ea typeface="微软雅黑" panose="020B0503020204020204" pitchFamily="34" charset="-122"/>
              </a:rPr>
              <a:t>日凌、多普勒频移以及振动对</a:t>
            </a:r>
            <a:r>
              <a:rPr lang="en-US" altLang="zh-CN" sz="1000" dirty="0">
                <a:latin typeface="微软雅黑" panose="020B0503020204020204" pitchFamily="34" charset="-122"/>
                <a:ea typeface="微软雅黑" panose="020B0503020204020204" pitchFamily="34" charset="-122"/>
              </a:rPr>
              <a:t>EVM</a:t>
            </a:r>
            <a:r>
              <a:rPr lang="zh-CN" altLang="en-US" sz="1000" dirty="0">
                <a:latin typeface="微软雅黑" panose="020B0503020204020204" pitchFamily="34" charset="-122"/>
                <a:ea typeface="微软雅黑" panose="020B0503020204020204" pitchFamily="34" charset="-122"/>
              </a:rPr>
              <a:t>的影响</a:t>
            </a:r>
          </a:p>
        </p:txBody>
      </p:sp>
      <p:sp>
        <p:nvSpPr>
          <p:cNvPr id="8" name="文本框 7">
            <a:extLst>
              <a:ext uri="{FF2B5EF4-FFF2-40B4-BE49-F238E27FC236}">
                <a16:creationId xmlns:a16="http://schemas.microsoft.com/office/drawing/2014/main" id="{A2D80247-668D-4150-A2DE-65585BAA94CF}"/>
              </a:ext>
            </a:extLst>
          </p:cNvPr>
          <p:cNvSpPr txBox="1"/>
          <p:nvPr/>
        </p:nvSpPr>
        <p:spPr>
          <a:xfrm>
            <a:off x="4312535" y="3390479"/>
            <a:ext cx="5075115"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7(b) </a:t>
            </a:r>
            <a:r>
              <a:rPr lang="zh-CN" altLang="en-US" sz="1000" dirty="0">
                <a:latin typeface="微软雅黑" panose="020B0503020204020204" pitchFamily="34" charset="-122"/>
                <a:ea typeface="微软雅黑" panose="020B0503020204020204" pitchFamily="34" charset="-122"/>
              </a:rPr>
              <a:t>日凌、多普勒频移以及振动对</a:t>
            </a:r>
            <a:r>
              <a:rPr lang="en-US" altLang="zh-CN" sz="1000" dirty="0">
                <a:latin typeface="微软雅黑" panose="020B0503020204020204" pitchFamily="34" charset="-122"/>
                <a:ea typeface="微软雅黑" panose="020B0503020204020204" pitchFamily="34" charset="-122"/>
              </a:rPr>
              <a:t>BER</a:t>
            </a:r>
            <a:r>
              <a:rPr lang="zh-CN" altLang="en-US" sz="1000" dirty="0">
                <a:latin typeface="微软雅黑" panose="020B0503020204020204" pitchFamily="34" charset="-122"/>
                <a:ea typeface="微软雅黑" panose="020B0503020204020204" pitchFamily="34" charset="-122"/>
              </a:rPr>
              <a:t>的影响</a:t>
            </a:r>
          </a:p>
        </p:txBody>
      </p:sp>
      <p:sp>
        <p:nvSpPr>
          <p:cNvPr id="9" name="文本框 8">
            <a:extLst>
              <a:ext uri="{FF2B5EF4-FFF2-40B4-BE49-F238E27FC236}">
                <a16:creationId xmlns:a16="http://schemas.microsoft.com/office/drawing/2014/main" id="{7684EC96-C288-499F-893E-4E0E45F9A64B}"/>
              </a:ext>
            </a:extLst>
          </p:cNvPr>
          <p:cNvSpPr txBox="1"/>
          <p:nvPr/>
        </p:nvSpPr>
        <p:spPr>
          <a:xfrm>
            <a:off x="781210" y="6417584"/>
            <a:ext cx="5075115"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7(c) EVM</a:t>
            </a:r>
            <a:r>
              <a:rPr lang="zh-CN" altLang="en-US" sz="1000" dirty="0">
                <a:latin typeface="微软雅黑" panose="020B0503020204020204" pitchFamily="34" charset="-122"/>
                <a:ea typeface="微软雅黑" panose="020B0503020204020204" pitchFamily="34" charset="-122"/>
              </a:rPr>
              <a:t>变化数量级跟瞄误差角度大小的关系</a:t>
            </a:r>
          </a:p>
        </p:txBody>
      </p:sp>
      <p:sp>
        <p:nvSpPr>
          <p:cNvPr id="10" name="文本框 9">
            <a:extLst>
              <a:ext uri="{FF2B5EF4-FFF2-40B4-BE49-F238E27FC236}">
                <a16:creationId xmlns:a16="http://schemas.microsoft.com/office/drawing/2014/main" id="{F4F5D442-B8A8-4B23-8B33-101A149B02E7}"/>
              </a:ext>
            </a:extLst>
          </p:cNvPr>
          <p:cNvSpPr txBox="1"/>
          <p:nvPr/>
        </p:nvSpPr>
        <p:spPr>
          <a:xfrm>
            <a:off x="4260285" y="6390592"/>
            <a:ext cx="5075115"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  图</a:t>
            </a:r>
            <a:r>
              <a:rPr lang="en-US" altLang="zh-CN" sz="1000" dirty="0">
                <a:latin typeface="微软雅黑" panose="020B0503020204020204" pitchFamily="34" charset="-122"/>
                <a:ea typeface="微软雅黑" panose="020B0503020204020204" pitchFamily="34" charset="-122"/>
              </a:rPr>
              <a:t>7(d) SNR</a:t>
            </a:r>
            <a:r>
              <a:rPr lang="zh-CN" altLang="en-US" sz="1000" dirty="0">
                <a:latin typeface="微软雅黑" panose="020B0503020204020204" pitchFamily="34" charset="-122"/>
                <a:ea typeface="微软雅黑" panose="020B0503020204020204" pitchFamily="34" charset="-122"/>
              </a:rPr>
              <a:t>变化数量级跟瞄误差角度大小的关系</a:t>
            </a:r>
          </a:p>
        </p:txBody>
      </p:sp>
      <p:sp>
        <p:nvSpPr>
          <p:cNvPr id="11" name="文本框 10">
            <a:extLst>
              <a:ext uri="{FF2B5EF4-FFF2-40B4-BE49-F238E27FC236}">
                <a16:creationId xmlns:a16="http://schemas.microsoft.com/office/drawing/2014/main" id="{3858536D-73CC-4F10-9921-33E25404CED0}"/>
              </a:ext>
            </a:extLst>
          </p:cNvPr>
          <p:cNvSpPr txBox="1"/>
          <p:nvPr/>
        </p:nvSpPr>
        <p:spPr>
          <a:xfrm>
            <a:off x="7649457" y="824686"/>
            <a:ext cx="4263868" cy="2246769"/>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由图</a:t>
            </a:r>
            <a:r>
              <a:rPr lang="en-US" altLang="zh-CN" sz="1400" dirty="0">
                <a:latin typeface="微软雅黑" panose="020B0503020204020204" pitchFamily="34" charset="-122"/>
                <a:ea typeface="微软雅黑" panose="020B0503020204020204" pitchFamily="34" charset="-122"/>
              </a:rPr>
              <a:t>7(a)</a:t>
            </a:r>
            <a:r>
              <a:rPr lang="zh-CN" altLang="en-US" sz="1400" dirty="0">
                <a:latin typeface="微软雅黑" panose="020B0503020204020204" pitchFamily="34" charset="-122"/>
                <a:ea typeface="微软雅黑" panose="020B0503020204020204" pitchFamily="34" charset="-122"/>
              </a:rPr>
              <a:t>以及</a:t>
            </a:r>
            <a:r>
              <a:rPr lang="en-US" altLang="zh-CN" sz="1400" dirty="0">
                <a:latin typeface="微软雅黑" panose="020B0503020204020204" pitchFamily="34" charset="-122"/>
                <a:ea typeface="微软雅黑" panose="020B0503020204020204" pitchFamily="34" charset="-122"/>
              </a:rPr>
              <a:t>7(b)</a:t>
            </a:r>
            <a:r>
              <a:rPr lang="zh-CN" altLang="en-US" sz="1400" dirty="0">
                <a:latin typeface="微软雅黑" panose="020B0503020204020204" pitchFamily="34" charset="-122"/>
                <a:ea typeface="微软雅黑" panose="020B0503020204020204" pitchFamily="34" charset="-122"/>
              </a:rPr>
              <a:t>可知：</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indent="-1080000"/>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、多普勒频移值一定时，跟瞄误差角度越小，信号质量越好；</a:t>
            </a:r>
            <a:endParaRPr lang="en-US" altLang="zh-CN" sz="1400" dirty="0">
              <a:latin typeface="微软雅黑" panose="020B0503020204020204" pitchFamily="34" charset="-122"/>
              <a:ea typeface="微软雅黑" panose="020B0503020204020204" pitchFamily="34" charset="-122"/>
            </a:endParaRPr>
          </a:p>
          <a:p>
            <a:pPr indent="-1080000"/>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、跟瞄误差角度一定时，特殊值的多普勒频移越小，信号质量越好；</a:t>
            </a:r>
            <a:endParaRPr lang="en-US" altLang="zh-CN" sz="1400" dirty="0">
              <a:latin typeface="微软雅黑" panose="020B0503020204020204" pitchFamily="34" charset="-122"/>
              <a:ea typeface="微软雅黑" panose="020B0503020204020204" pitchFamily="34" charset="-122"/>
            </a:endParaRPr>
          </a:p>
          <a:p>
            <a:pPr indent="-1080000"/>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、日凌俯仰角在</a:t>
            </a:r>
            <a:r>
              <a:rPr lang="en-US" altLang="zh-CN" sz="1400" dirty="0">
                <a:latin typeface="微软雅黑" panose="020B0503020204020204" pitchFamily="34" charset="-122"/>
                <a:ea typeface="微软雅黑" panose="020B0503020204020204" pitchFamily="34" charset="-122"/>
              </a:rPr>
              <a:t>0~90°</a:t>
            </a:r>
            <a:r>
              <a:rPr lang="zh-CN" altLang="en-US" sz="1400" dirty="0">
                <a:latin typeface="微软雅黑" panose="020B0503020204020204" pitchFamily="34" charset="-122"/>
                <a:ea typeface="微软雅黑" panose="020B0503020204020204" pitchFamily="34" charset="-122"/>
              </a:rPr>
              <a:t>范围内增大，信号质量变好；</a:t>
            </a:r>
            <a:endParaRPr lang="en-US" altLang="zh-CN" sz="1400" dirty="0">
              <a:latin typeface="微软雅黑" panose="020B0503020204020204" pitchFamily="34" charset="-122"/>
              <a:ea typeface="微软雅黑" panose="020B0503020204020204" pitchFamily="34" charset="-122"/>
            </a:endParaRPr>
          </a:p>
          <a:p>
            <a:pPr indent="-1080000"/>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、多普勒频移对信号的影响程度大于振动对信号的影响程度。</a:t>
            </a:r>
          </a:p>
        </p:txBody>
      </p:sp>
      <p:sp>
        <p:nvSpPr>
          <p:cNvPr id="12" name="文本框 11">
            <a:extLst>
              <a:ext uri="{FF2B5EF4-FFF2-40B4-BE49-F238E27FC236}">
                <a16:creationId xmlns:a16="http://schemas.microsoft.com/office/drawing/2014/main" id="{30DEEA7B-6230-41B5-AC25-1D41DCAADF71}"/>
              </a:ext>
            </a:extLst>
          </p:cNvPr>
          <p:cNvSpPr txBox="1"/>
          <p:nvPr/>
        </p:nvSpPr>
        <p:spPr>
          <a:xfrm>
            <a:off x="7723481" y="4001990"/>
            <a:ext cx="4263868" cy="1384995"/>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假设多普勒频移值为</a:t>
            </a:r>
            <a:r>
              <a:rPr lang="en-US" altLang="zh-CN" sz="1400" dirty="0">
                <a:latin typeface="微软雅黑" panose="020B0503020204020204" pitchFamily="34" charset="-122"/>
                <a:ea typeface="微软雅黑" panose="020B0503020204020204" pitchFamily="34" charset="-122"/>
              </a:rPr>
              <a:t>10GHz</a:t>
            </a:r>
            <a:r>
              <a:rPr lang="zh-CN" altLang="en-US" sz="1400" dirty="0">
                <a:latin typeface="微软雅黑" panose="020B0503020204020204" pitchFamily="34" charset="-122"/>
                <a:ea typeface="微软雅黑" panose="020B0503020204020204" pitchFamily="34" charset="-122"/>
              </a:rPr>
              <a:t>，在日凌俯仰角为</a:t>
            </a:r>
            <a:r>
              <a:rPr lang="en-US" altLang="zh-CN" sz="1400" dirty="0">
                <a:latin typeface="微软雅黑" panose="020B0503020204020204" pitchFamily="34" charset="-122"/>
                <a:ea typeface="微软雅黑" panose="020B0503020204020204" pitchFamily="34" charset="-122"/>
              </a:rPr>
              <a:t>0~90°</a:t>
            </a:r>
            <a:r>
              <a:rPr lang="zh-CN" altLang="en-US" sz="1400" dirty="0">
                <a:latin typeface="微软雅黑" panose="020B0503020204020204" pitchFamily="34" charset="-122"/>
                <a:ea typeface="微软雅黑" panose="020B0503020204020204" pitchFamily="34" charset="-122"/>
              </a:rPr>
              <a:t>的范围内，增大跟瞄误差角度，观察信号质量变化的量级，如图</a:t>
            </a:r>
            <a:r>
              <a:rPr lang="en-US" altLang="zh-CN" sz="1400" dirty="0">
                <a:latin typeface="微软雅黑" panose="020B0503020204020204" pitchFamily="34" charset="-122"/>
                <a:ea typeface="微软雅黑" panose="020B0503020204020204" pitchFamily="34" charset="-122"/>
              </a:rPr>
              <a:t>7(c)</a:t>
            </a:r>
            <a:r>
              <a:rPr lang="zh-CN" altLang="en-US" sz="1400" dirty="0">
                <a:latin typeface="微软雅黑" panose="020B0503020204020204" pitchFamily="34" charset="-122"/>
                <a:ea typeface="微软雅黑" panose="020B0503020204020204" pitchFamily="34" charset="-122"/>
              </a:rPr>
              <a:t>以及</a:t>
            </a:r>
            <a:r>
              <a:rPr lang="en-US" altLang="zh-CN" sz="1400" dirty="0">
                <a:latin typeface="微软雅黑" panose="020B0503020204020204" pitchFamily="34" charset="-122"/>
                <a:ea typeface="微软雅黑" panose="020B0503020204020204" pitchFamily="34" charset="-122"/>
              </a:rPr>
              <a:t>7(d)</a:t>
            </a:r>
            <a:r>
              <a:rPr lang="zh-CN" altLang="en-US" sz="14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、当跟瞄误差角度越大，信号质量变化的数量级越大。</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497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1699</Words>
  <Application>Microsoft Office PowerPoint</Application>
  <PresentationFormat>宽屏</PresentationFormat>
  <Paragraphs>89</Paragraphs>
  <Slides>8</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9" baseType="lpstr">
      <vt:lpstr>等线</vt:lpstr>
      <vt:lpstr>等线 Light</vt:lpstr>
      <vt:lpstr>宋体</vt:lpstr>
      <vt:lpstr>微软雅黑</vt:lpstr>
      <vt:lpstr>Arial</vt:lpstr>
      <vt:lpstr>Cambria Math</vt:lpstr>
      <vt:lpstr>Times New Roman</vt:lpstr>
      <vt:lpstr>Wingdings</vt:lpstr>
      <vt:lpstr>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永娟</dc:creator>
  <cp:lastModifiedBy>胡 智伟</cp:lastModifiedBy>
  <cp:revision>296</cp:revision>
  <dcterms:created xsi:type="dcterms:W3CDTF">2021-10-23T08:22:00Z</dcterms:created>
  <dcterms:modified xsi:type="dcterms:W3CDTF">2023-05-19T15:31:45Z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84AA41D6493C4CC190D095B2CCE61E88</vt:lpwstr>
  </property>
  <property fmtid="{D5CDD505-2E9C-101B-9397-08002B2CF9AE}" pid="3" name="KSOProductBuildVer">
    <vt:lpwstr>2052-11.1.0.11115</vt:lpwstr>
  </property>
</Properties>
</file>