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7"/>
  </p:notesMasterIdLst>
  <p:sldIdLst>
    <p:sldId id="274" r:id="rId3"/>
    <p:sldId id="275" r:id="rId4"/>
    <p:sldId id="276" r:id="rId5"/>
    <p:sldId id="278"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478F"/>
    <a:srgbClr val="DF5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35" autoAdjust="0"/>
  </p:normalViewPr>
  <p:slideViewPr>
    <p:cSldViewPr snapToGrid="0">
      <p:cViewPr varScale="1">
        <p:scale>
          <a:sx n="87" d="100"/>
          <a:sy n="87" d="100"/>
        </p:scale>
        <p:origin x="499" y="6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2023/5/19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extLst>
      <p:ext uri="{BB962C8B-B14F-4D97-AF65-F5344CB8AC3E}">
        <p14:creationId xmlns:p14="http://schemas.microsoft.com/office/powerpoint/2010/main" val="82985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154778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1944033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4</a:t>
            </a:fld>
            <a:endParaRPr lang="zh-CN" altLang="en-US"/>
          </a:p>
        </p:txBody>
      </p:sp>
    </p:spTree>
    <p:extLst>
      <p:ext uri="{BB962C8B-B14F-4D97-AF65-F5344CB8AC3E}">
        <p14:creationId xmlns:p14="http://schemas.microsoft.com/office/powerpoint/2010/main" val="210024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07131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24845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418639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055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4429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2989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8080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66943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74018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376024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196075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C7540C-0238-45C4-ABD0-A50CF6A0F0AF}"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58757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7540C-0238-45C4-ABD0-A50CF6A0F0AF}" type="datetimeFigureOut">
              <a:rPr lang="zh-CN" altLang="en-US" smtClean="0"/>
              <a:t>2023/5/19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CDEED-1B45-4D36-92C3-BD3BE56809F9}" type="slidenum">
              <a:rPr lang="zh-CN" altLang="en-US" smtClean="0"/>
              <a:t>‹#›</a:t>
            </a:fld>
            <a:endParaRPr lang="zh-CN" altLang="en-US"/>
          </a:p>
        </p:txBody>
      </p:sp>
    </p:spTree>
    <p:extLst>
      <p:ext uri="{BB962C8B-B14F-4D97-AF65-F5344CB8AC3E}">
        <p14:creationId xmlns:p14="http://schemas.microsoft.com/office/powerpoint/2010/main" val="237523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pPr/>
              <a:t>2023/5/19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935444" y="393958"/>
            <a:ext cx="1645956" cy="523220"/>
          </a:xfrm>
          <a:prstGeom prst="rect">
            <a:avLst/>
          </a:prstGeom>
        </p:spPr>
        <p:txBody>
          <a:bodyPr wrap="square">
            <a:spAutoFit/>
          </a:bodyPr>
          <a:lstStyle/>
          <a:p>
            <a:r>
              <a:rPr lang="zh-CN" altLang="en-US" sz="2800" dirty="0">
                <a:solidFill>
                  <a:srgbClr val="002060"/>
                </a:solidFill>
                <a:latin typeface="Times New Roman" panose="02020603050405020304" pitchFamily="18" charset="0"/>
                <a:ea typeface="Open Sans" panose="020B0606030504020204" pitchFamily="34" charset="0"/>
                <a:cs typeface="Times New Roman" panose="02020603050405020304" pitchFamily="18" charset="0"/>
              </a:rPr>
              <a:t>星座规模</a:t>
            </a:r>
            <a:endParaRPr lang="en-US" altLang="zh-CN" sz="2800" dirty="0">
              <a:solidFill>
                <a:srgbClr val="002060"/>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3200" dirty="0">
              <a:solidFill>
                <a:srgbClr val="18478F"/>
              </a:solidFill>
            </a:endParaRPr>
          </a:p>
        </p:txBody>
      </p:sp>
      <p:sp>
        <p:nvSpPr>
          <p:cNvPr id="2" name="文本框 1">
            <a:extLst>
              <a:ext uri="{FF2B5EF4-FFF2-40B4-BE49-F238E27FC236}">
                <a16:creationId xmlns:a16="http://schemas.microsoft.com/office/drawing/2014/main" id="{5C0822B1-CF1B-4CEF-BF31-5FBB57632FCF}"/>
              </a:ext>
            </a:extLst>
          </p:cNvPr>
          <p:cNvSpPr txBox="1"/>
          <p:nvPr/>
        </p:nvSpPr>
        <p:spPr>
          <a:xfrm>
            <a:off x="619125" y="1493779"/>
            <a:ext cx="5007650" cy="1907638"/>
          </a:xfrm>
          <a:prstGeom prst="rect">
            <a:avLst/>
          </a:prstGeom>
          <a:noFill/>
        </p:spPr>
        <p:txBody>
          <a:bodyPr wrap="square" rtlCol="0">
            <a:spAutoFit/>
          </a:bodyPr>
          <a:lstStyle/>
          <a:p>
            <a:pPr>
              <a:lnSpc>
                <a:spcPct val="125000"/>
              </a:lnSpc>
            </a:pP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）通过联合仿真创建不同星座场景，调整</a:t>
            </a:r>
            <a:r>
              <a:rPr lang="en-US" altLang="zh-CN" sz="1600" dirty="0" err="1">
                <a:latin typeface="Times New Roman" panose="02020603050405020304" pitchFamily="18" charset="0"/>
                <a:cs typeface="Times New Roman" panose="02020603050405020304" pitchFamily="18" charset="0"/>
              </a:rPr>
              <a:t>Paramete</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altitude/inclination/F/</a:t>
            </a:r>
            <a:r>
              <a:rPr lang="en-US" altLang="zh-CN" sz="1600" dirty="0" err="1">
                <a:latin typeface="Times New Roman" panose="02020603050405020304" pitchFamily="18" charset="0"/>
                <a:cs typeface="Times New Roman" panose="02020603050405020304" pitchFamily="18" charset="0"/>
              </a:rPr>
              <a:t>plane_nums</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sats_plane</a:t>
            </a:r>
            <a:r>
              <a:rPr lang="zh-CN" altLang="en-US" sz="1600" dirty="0">
                <a:latin typeface="Times New Roman" panose="02020603050405020304" pitchFamily="18" charset="0"/>
                <a:cs typeface="Times New Roman" panose="02020603050405020304" pitchFamily="18" charset="0"/>
              </a:rPr>
              <a:t>）自定义  </a:t>
            </a:r>
            <a:endParaRPr lang="en-US" altLang="zh-CN" sz="1600" dirty="0">
              <a:latin typeface="Times New Roman" panose="02020603050405020304" pitchFamily="18" charset="0"/>
              <a:cs typeface="Times New Roman" panose="02020603050405020304" pitchFamily="18" charset="0"/>
            </a:endParaRPr>
          </a:p>
          <a:p>
            <a:pPr>
              <a:lnSpc>
                <a:spcPct val="125000"/>
              </a:lnSpc>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大规模星座系统，模拟太空卫星互联网通信情况。</a:t>
            </a:r>
            <a:endParaRPr lang="en-US" altLang="zh-CN" sz="1600" dirty="0">
              <a:latin typeface="Times New Roman" panose="02020603050405020304" pitchFamily="18" charset="0"/>
              <a:cs typeface="Times New Roman" panose="02020603050405020304" pitchFamily="18" charset="0"/>
            </a:endParaRPr>
          </a:p>
          <a:p>
            <a:pPr>
              <a:lnSpc>
                <a:spcPct val="125000"/>
              </a:lnSpc>
            </a:pP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）目前搭建针对商用低轨卫星星座规模由十上千扩增（</a:t>
            </a:r>
            <a:r>
              <a:rPr lang="en-US" altLang="zh-CN" sz="1600" dirty="0" err="1">
                <a:latin typeface="Times New Roman" panose="02020603050405020304" pitchFamily="18" charset="0"/>
                <a:cs typeface="Times New Roman" panose="02020603050405020304" pitchFamily="18" charset="0"/>
              </a:rPr>
              <a:t>GlobalStar</a:t>
            </a:r>
            <a:r>
              <a:rPr lang="en-US" altLang="zh-CN" sz="1600" dirty="0">
                <a:latin typeface="Times New Roman" panose="02020603050405020304" pitchFamily="18" charset="0"/>
                <a:cs typeface="Times New Roman" panose="02020603050405020304" pitchFamily="18" charset="0"/>
              </a:rPr>
              <a:t>/Iridium/</a:t>
            </a:r>
            <a:r>
              <a:rPr lang="en-US" altLang="zh-CN" sz="1600" dirty="0" err="1">
                <a:latin typeface="Times New Roman" panose="02020603050405020304" pitchFamily="18" charset="0"/>
                <a:cs typeface="Times New Roman" panose="02020603050405020304" pitchFamily="18" charset="0"/>
              </a:rPr>
              <a:t>TeleSat</a:t>
            </a:r>
            <a:r>
              <a:rPr lang="en-US" altLang="zh-CN" sz="1600" dirty="0">
                <a:latin typeface="Times New Roman" panose="02020603050405020304" pitchFamily="18" charset="0"/>
                <a:cs typeface="Times New Roman" panose="02020603050405020304" pitchFamily="18" charset="0"/>
              </a:rPr>
              <a:t>/Kuiper/</a:t>
            </a:r>
            <a:r>
              <a:rPr lang="en-US" altLang="zh-CN" sz="1600" dirty="0" err="1">
                <a:latin typeface="Times New Roman" panose="02020603050405020304" pitchFamily="18" charset="0"/>
                <a:cs typeface="Times New Roman" panose="02020603050405020304" pitchFamily="18" charset="0"/>
              </a:rPr>
              <a:t>StarLink</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OneWeb</a:t>
            </a:r>
            <a:r>
              <a:rPr lang="zh-CN" altLang="en-US"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pPr>
              <a:lnSpc>
                <a:spcPct val="125000"/>
              </a:lnSpc>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其中卫星规模最大将近</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千颗，理论上可达上万颗。</a:t>
            </a:r>
          </a:p>
        </p:txBody>
      </p:sp>
      <p:pic>
        <p:nvPicPr>
          <p:cNvPr id="1026" name="图片 1">
            <a:extLst>
              <a:ext uri="{FF2B5EF4-FFF2-40B4-BE49-F238E27FC236}">
                <a16:creationId xmlns:a16="http://schemas.microsoft.com/office/drawing/2014/main" id="{75B7C0AB-5327-4D92-ACDD-8152FEADD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131" y="1194611"/>
            <a:ext cx="5198656" cy="386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F6193E2-DE02-49FF-8D82-51BB215EF3AB}"/>
              </a:ext>
            </a:extLst>
          </p:cNvPr>
          <p:cNvPicPr>
            <a:picLocks noChangeAspect="1"/>
          </p:cNvPicPr>
          <p:nvPr/>
        </p:nvPicPr>
        <p:blipFill>
          <a:blip r:embed="rId5"/>
          <a:stretch>
            <a:fillRect/>
          </a:stretch>
        </p:blipFill>
        <p:spPr>
          <a:xfrm>
            <a:off x="752475" y="3414466"/>
            <a:ext cx="4874300" cy="1759201"/>
          </a:xfrm>
          <a:prstGeom prst="rect">
            <a:avLst/>
          </a:prstGeom>
        </p:spPr>
      </p:pic>
      <p:sp>
        <p:nvSpPr>
          <p:cNvPr id="20" name="文本框 19">
            <a:extLst>
              <a:ext uri="{FF2B5EF4-FFF2-40B4-BE49-F238E27FC236}">
                <a16:creationId xmlns:a16="http://schemas.microsoft.com/office/drawing/2014/main" id="{848BB192-8407-47E8-8434-ADF00F257DC5}"/>
              </a:ext>
            </a:extLst>
          </p:cNvPr>
          <p:cNvSpPr txBox="1"/>
          <p:nvPr/>
        </p:nvSpPr>
        <p:spPr>
          <a:xfrm>
            <a:off x="7334249" y="5365873"/>
            <a:ext cx="2826425" cy="297517"/>
          </a:xfrm>
          <a:prstGeom prst="rect">
            <a:avLst/>
          </a:prstGeom>
          <a:noFill/>
        </p:spPr>
        <p:txBody>
          <a:bodyPr wrap="square">
            <a:spAutoFit/>
          </a:bodyPr>
          <a:lstStyle/>
          <a:p>
            <a:pPr algn="ctr">
              <a:lnSpc>
                <a:spcPts val="1600"/>
              </a:lnSpc>
            </a:pPr>
            <a:r>
              <a:rPr lang="zh-CN" altLang="zh-CN" sz="1400" kern="100" dirty="0">
                <a:effectLst/>
                <a:latin typeface="Times New Roman" panose="02020603050405020304" pitchFamily="18" charset="0"/>
                <a:cs typeface="Times New Roman" panose="02020603050405020304" pitchFamily="18" charset="0"/>
              </a:rPr>
              <a:t>不同星座结构下三维示意图</a:t>
            </a:r>
          </a:p>
        </p:txBody>
      </p:sp>
      <p:sp>
        <p:nvSpPr>
          <p:cNvPr id="23" name="文本框 22">
            <a:extLst>
              <a:ext uri="{FF2B5EF4-FFF2-40B4-BE49-F238E27FC236}">
                <a16:creationId xmlns:a16="http://schemas.microsoft.com/office/drawing/2014/main" id="{02C99DF0-7639-4B42-A40C-75DCF70B0D21}"/>
              </a:ext>
            </a:extLst>
          </p:cNvPr>
          <p:cNvSpPr txBox="1"/>
          <p:nvPr/>
        </p:nvSpPr>
        <p:spPr>
          <a:xfrm>
            <a:off x="1861479" y="5365873"/>
            <a:ext cx="2400601" cy="297517"/>
          </a:xfrm>
          <a:prstGeom prst="rect">
            <a:avLst/>
          </a:prstGeom>
          <a:noFill/>
        </p:spPr>
        <p:txBody>
          <a:bodyPr wrap="square">
            <a:spAutoFit/>
          </a:bodyPr>
          <a:lstStyle/>
          <a:p>
            <a:pPr algn="ctr">
              <a:lnSpc>
                <a:spcPts val="1600"/>
              </a:lnSpc>
            </a:pPr>
            <a:r>
              <a:rPr lang="zh-CN" altLang="zh-CN" sz="1400" kern="100" dirty="0">
                <a:effectLst/>
                <a:latin typeface="+mn-ea"/>
                <a:cs typeface="Times New Roman" panose="02020603050405020304" pitchFamily="18" charset="0"/>
              </a:rPr>
              <a:t>不同星座结构</a:t>
            </a:r>
            <a:r>
              <a:rPr lang="zh-CN" altLang="en-US" sz="1400" kern="100" dirty="0">
                <a:latin typeface="+mn-ea"/>
                <a:cs typeface="Times New Roman" panose="02020603050405020304" pitchFamily="18" charset="0"/>
              </a:rPr>
              <a:t>生成原理图</a:t>
            </a:r>
            <a:endParaRPr lang="zh-CN" altLang="zh-CN" sz="1400" kern="100" dirty="0">
              <a:effectLst/>
              <a:latin typeface="+mn-ea"/>
              <a:cs typeface="Times New Roman" panose="02020603050405020304" pitchFamily="18" charset="0"/>
            </a:endParaRPr>
          </a:p>
        </p:txBody>
      </p:sp>
      <p:sp>
        <p:nvSpPr>
          <p:cNvPr id="13" name="文本框 12">
            <a:extLst>
              <a:ext uri="{FF2B5EF4-FFF2-40B4-BE49-F238E27FC236}">
                <a16:creationId xmlns:a16="http://schemas.microsoft.com/office/drawing/2014/main" id="{098620A0-4C42-4DDC-BEBB-A80BD8761E62}"/>
              </a:ext>
            </a:extLst>
          </p:cNvPr>
          <p:cNvSpPr txBox="1"/>
          <p:nvPr/>
        </p:nvSpPr>
        <p:spPr>
          <a:xfrm>
            <a:off x="624629" y="1121077"/>
            <a:ext cx="4874299" cy="369332"/>
          </a:xfrm>
          <a:prstGeom prst="rect">
            <a:avLst/>
          </a:prstGeom>
          <a:noFill/>
        </p:spPr>
        <p:txBody>
          <a:bodyPr wrap="square">
            <a:spAutoFit/>
          </a:bodyPr>
          <a:lstStyle/>
          <a:p>
            <a:r>
              <a:rPr lang="en-US" altLang="zh-CN" b="1" dirty="0" err="1">
                <a:latin typeface="Times New Roman" panose="02020603050405020304" pitchFamily="18" charset="0"/>
                <a:cs typeface="Times New Roman" panose="02020603050405020304" pitchFamily="18" charset="0"/>
              </a:rPr>
              <a:t>Matlab</a:t>
            </a:r>
            <a:r>
              <a:rPr lang="zh-CN" altLang="en-US" b="1" dirty="0">
                <a:latin typeface="Times New Roman" panose="02020603050405020304" pitchFamily="18" charset="0"/>
                <a:cs typeface="Times New Roman" panose="02020603050405020304" pitchFamily="18" charset="0"/>
              </a:rPr>
              <a:t>协同</a:t>
            </a:r>
            <a:r>
              <a:rPr lang="en-US" altLang="zh-CN" b="1" dirty="0">
                <a:latin typeface="Times New Roman" panose="02020603050405020304" pitchFamily="18" charset="0"/>
                <a:cs typeface="Times New Roman" panose="02020603050405020304" pitchFamily="18" charset="0"/>
              </a:rPr>
              <a:t>STK</a:t>
            </a:r>
            <a:r>
              <a:rPr lang="zh-CN" altLang="en-US" b="1" dirty="0">
                <a:latin typeface="Times New Roman" panose="02020603050405020304" pitchFamily="18" charset="0"/>
                <a:cs typeface="Times New Roman" panose="02020603050405020304" pitchFamily="18" charset="0"/>
              </a:rPr>
              <a:t>联动支持巨型星座动态仿真</a:t>
            </a:r>
            <a:endParaRPr lang="zh-CN" altLang="en-US" b="1" dirty="0"/>
          </a:p>
        </p:txBody>
      </p:sp>
    </p:spTree>
    <p:extLst>
      <p:ext uri="{BB962C8B-B14F-4D97-AF65-F5344CB8AC3E}">
        <p14:creationId xmlns:p14="http://schemas.microsoft.com/office/powerpoint/2010/main" val="2649679785"/>
      </p:ext>
    </p:extLst>
  </p:cSld>
  <p:clrMapOvr>
    <a:masterClrMapping/>
  </p:clrMapOvr>
  <mc:AlternateContent xmlns:mc="http://schemas.openxmlformats.org/markup-compatibility/2006" xmlns:p14="http://schemas.microsoft.com/office/powerpoint/2010/main">
    <mc:Choice Requires="p14">
      <p:transition p14:dur="0" advTm="12628"/>
    </mc:Choice>
    <mc:Fallback xmlns="">
      <p:transition advTm="126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6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100"/>
                                  </p:stCondLst>
                                  <p:childTnLst>
                                    <p:animMotion origin="layout" path="M -0.16667 -1.85185E-6 L -2.5E-6 -1.85185E-6 " pathEditMode="relative" rAng="0" ptsTypes="AA">
                                      <p:cBhvr>
                                        <p:cTn id="17" dur="8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0"/>
                                  </p:stCondLst>
                                  <p:childTnLst>
                                    <p:animMotion origin="layout" path="M -0.16667 -1.85185E-6 L -2.5E-6 -1.85185E-6 " pathEditMode="relative" rAng="0" ptsTypes="AA">
                                      <p:cBhvr>
                                        <p:cTn id="22" dur="450" fill="hold"/>
                                        <p:tgtEl>
                                          <p:spTgt spid="54"/>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8" grpId="0" animBg="1"/>
      <p:bldP spid="58" grpId="1" animBg="1"/>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935444" y="393958"/>
            <a:ext cx="1626906" cy="523220"/>
          </a:xfrm>
          <a:prstGeom prst="rect">
            <a:avLst/>
          </a:prstGeom>
        </p:spPr>
        <p:txBody>
          <a:bodyPr wrap="square">
            <a:spAutoFit/>
          </a:bodyPr>
          <a:lstStyle/>
          <a:p>
            <a:r>
              <a:rPr lang="zh-CN" altLang="en-US" sz="2800" dirty="0">
                <a:solidFill>
                  <a:srgbClr val="002060"/>
                </a:solidFill>
                <a:latin typeface="Times New Roman" panose="02020603050405020304" pitchFamily="18" charset="0"/>
                <a:ea typeface="Open Sans" panose="020B0606030504020204" pitchFamily="34" charset="0"/>
                <a:cs typeface="Times New Roman" panose="02020603050405020304" pitchFamily="18" charset="0"/>
              </a:rPr>
              <a:t>网络性能</a:t>
            </a:r>
            <a:endParaRPr lang="en-US" altLang="zh-CN" sz="2800" dirty="0">
              <a:solidFill>
                <a:srgbClr val="002060"/>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3200" dirty="0">
              <a:solidFill>
                <a:srgbClr val="18478F"/>
              </a:solidFill>
            </a:endParaRPr>
          </a:p>
        </p:txBody>
      </p:sp>
      <p:sp>
        <p:nvSpPr>
          <p:cNvPr id="12" name="文本框 11">
            <a:extLst>
              <a:ext uri="{FF2B5EF4-FFF2-40B4-BE49-F238E27FC236}">
                <a16:creationId xmlns:a16="http://schemas.microsoft.com/office/drawing/2014/main" id="{5E5B61FA-BDF8-4823-A875-FE124B34CFAA}"/>
              </a:ext>
            </a:extLst>
          </p:cNvPr>
          <p:cNvSpPr txBox="1"/>
          <p:nvPr/>
        </p:nvSpPr>
        <p:spPr>
          <a:xfrm>
            <a:off x="1209199" y="1449513"/>
            <a:ext cx="10030301" cy="1281120"/>
          </a:xfrm>
          <a:prstGeom prst="rect">
            <a:avLst/>
          </a:prstGeom>
          <a:noFill/>
        </p:spPr>
        <p:txBody>
          <a:bodyPr wrap="square">
            <a:spAutoFit/>
          </a:bodyPr>
          <a:lstStyle/>
          <a:p>
            <a:pPr>
              <a:lnSpc>
                <a:spcPct val="125000"/>
              </a:lnSpc>
            </a:pPr>
            <a:r>
              <a:rPr lang="en-US" altLang="zh-CN" sz="1600" dirty="0">
                <a:latin typeface="+mn-ea"/>
                <a:cs typeface="Times New Roman" panose="02020603050405020304" pitchFamily="18" charset="0"/>
              </a:rPr>
              <a:t>1</a:t>
            </a:r>
            <a:r>
              <a:rPr lang="zh-CN" altLang="en-US" sz="1600" dirty="0">
                <a:latin typeface="+mn-ea"/>
                <a:cs typeface="Times New Roman" panose="02020603050405020304" pitchFamily="18" charset="0"/>
              </a:rPr>
              <a:t>）</a:t>
            </a:r>
            <a:r>
              <a:rPr lang="en-US" altLang="zh-CN" sz="1600" dirty="0">
                <a:latin typeface="+mn-ea"/>
                <a:cs typeface="Times New Roman" panose="02020603050405020304" pitchFamily="18" charset="0"/>
              </a:rPr>
              <a:t>NS3</a:t>
            </a:r>
            <a:r>
              <a:rPr lang="zh-CN" altLang="en-US" sz="1600" dirty="0">
                <a:latin typeface="+mn-ea"/>
                <a:cs typeface="Times New Roman" panose="02020603050405020304" pitchFamily="18" charset="0"/>
              </a:rPr>
              <a:t>网络模拟器：基于</a:t>
            </a:r>
            <a:r>
              <a:rPr lang="en-US" altLang="zh-CN" sz="1600" dirty="0">
                <a:latin typeface="+mn-ea"/>
                <a:cs typeface="Times New Roman" panose="02020603050405020304" pitchFamily="18" charset="0"/>
              </a:rPr>
              <a:t>NS3</a:t>
            </a:r>
            <a:r>
              <a:rPr lang="zh-CN" altLang="en-US" sz="1600" dirty="0">
                <a:latin typeface="+mn-ea"/>
                <a:cs typeface="Times New Roman" panose="02020603050405020304" pitchFamily="18" charset="0"/>
              </a:rPr>
              <a:t>仿真平台，结合低轨卫星移动特性，建立卫星的运动模型，提供可视化途径展示 </a:t>
            </a:r>
            <a:endParaRPr lang="en-US" altLang="zh-CN" sz="1600" dirty="0">
              <a:latin typeface="+mn-ea"/>
              <a:cs typeface="Times New Roman" panose="02020603050405020304" pitchFamily="18" charset="0"/>
            </a:endParaRPr>
          </a:p>
          <a:p>
            <a:pPr>
              <a:lnSpc>
                <a:spcPct val="125000"/>
              </a:lnSpc>
            </a:pPr>
            <a:r>
              <a:rPr lang="en-US" altLang="zh-CN" sz="1600" dirty="0">
                <a:latin typeface="+mn-ea"/>
                <a:cs typeface="Times New Roman" panose="02020603050405020304" pitchFamily="18" charset="0"/>
              </a:rPr>
              <a:t>   </a:t>
            </a:r>
            <a:r>
              <a:rPr lang="zh-CN" altLang="en-US" sz="1600" dirty="0">
                <a:latin typeface="+mn-ea"/>
                <a:cs typeface="Times New Roman" panose="02020603050405020304" pitchFamily="18" charset="0"/>
              </a:rPr>
              <a:t>卫星拓扑状态变化以及数据包的丢包情况，基于此对应用效益提供评估手段；</a:t>
            </a:r>
            <a:endParaRPr lang="en-US" altLang="zh-CN" sz="1600" dirty="0">
              <a:latin typeface="+mn-ea"/>
              <a:cs typeface="Times New Roman" panose="02020603050405020304" pitchFamily="18" charset="0"/>
            </a:endParaRPr>
          </a:p>
          <a:p>
            <a:pPr>
              <a:lnSpc>
                <a:spcPct val="125000"/>
              </a:lnSpc>
            </a:pPr>
            <a:r>
              <a:rPr lang="en-US" altLang="zh-CN" sz="1600" dirty="0">
                <a:latin typeface="+mn-ea"/>
                <a:cs typeface="Times New Roman" panose="02020603050405020304" pitchFamily="18" charset="0"/>
              </a:rPr>
              <a:t>2</a:t>
            </a:r>
            <a:r>
              <a:rPr lang="zh-CN" altLang="en-US" sz="1600" dirty="0">
                <a:latin typeface="+mn-ea"/>
                <a:cs typeface="Times New Roman" panose="02020603050405020304" pitchFamily="18" charset="0"/>
              </a:rPr>
              <a:t>）网络性能</a:t>
            </a:r>
            <a:r>
              <a:rPr lang="zh-CN" altLang="en-US" sz="1600" b="1" dirty="0">
                <a:latin typeface="+mn-ea"/>
                <a:cs typeface="Times New Roman" panose="02020603050405020304" pitchFamily="18" charset="0"/>
              </a:rPr>
              <a:t>：</a:t>
            </a:r>
            <a:r>
              <a:rPr lang="zh-CN" altLang="en-US" sz="1600" dirty="0">
                <a:latin typeface="+mn-ea"/>
                <a:cs typeface="Times New Roman" panose="02020603050405020304" pitchFamily="18" charset="0"/>
              </a:rPr>
              <a:t>延时、吞吐量、覆盖率、丢包率、负载以及</a:t>
            </a:r>
            <a:r>
              <a:rPr lang="en-US" altLang="zh-CN" sz="1600" dirty="0">
                <a:latin typeface="+mn-ea"/>
                <a:cs typeface="Times New Roman" panose="02020603050405020304" pitchFamily="18" charset="0"/>
              </a:rPr>
              <a:t>QoS</a:t>
            </a:r>
            <a:r>
              <a:rPr lang="zh-CN" altLang="en-US" sz="1600" dirty="0">
                <a:latin typeface="+mn-ea"/>
                <a:cs typeface="Times New Roman" panose="02020603050405020304" pitchFamily="18" charset="0"/>
              </a:rPr>
              <a:t>等度量指标对网络性能的影响也至关重要，根据</a:t>
            </a:r>
            <a:endParaRPr lang="en-US" altLang="zh-CN" sz="1600" dirty="0">
              <a:latin typeface="+mn-ea"/>
              <a:cs typeface="Times New Roman" panose="02020603050405020304" pitchFamily="18" charset="0"/>
            </a:endParaRPr>
          </a:p>
          <a:p>
            <a:pPr>
              <a:lnSpc>
                <a:spcPct val="125000"/>
              </a:lnSpc>
            </a:pPr>
            <a:r>
              <a:rPr lang="en-US" altLang="zh-CN" sz="1600" dirty="0">
                <a:latin typeface="+mn-ea"/>
                <a:cs typeface="Times New Roman" panose="02020603050405020304" pitchFamily="18" charset="0"/>
              </a:rPr>
              <a:t>   </a:t>
            </a:r>
            <a:r>
              <a:rPr lang="zh-CN" altLang="en-US" sz="1600" dirty="0">
                <a:latin typeface="+mn-ea"/>
                <a:cs typeface="Times New Roman" panose="02020603050405020304" pitchFamily="18" charset="0"/>
              </a:rPr>
              <a:t>星间位置关系实现星座对地球覆盖率计算，根据星间延时关系实现任意节点间延时、吞吐量等性能计算；</a:t>
            </a:r>
          </a:p>
        </p:txBody>
      </p:sp>
      <p:pic>
        <p:nvPicPr>
          <p:cNvPr id="4" name="图片 3">
            <a:extLst>
              <a:ext uri="{FF2B5EF4-FFF2-40B4-BE49-F238E27FC236}">
                <a16:creationId xmlns:a16="http://schemas.microsoft.com/office/drawing/2014/main" id="{8037DDF8-22CB-49A6-AAC3-F2A0C2990CAA}"/>
              </a:ext>
            </a:extLst>
          </p:cNvPr>
          <p:cNvPicPr>
            <a:picLocks noChangeAspect="1"/>
          </p:cNvPicPr>
          <p:nvPr/>
        </p:nvPicPr>
        <p:blipFill>
          <a:blip r:embed="rId3"/>
          <a:stretch>
            <a:fillRect/>
          </a:stretch>
        </p:blipFill>
        <p:spPr>
          <a:xfrm>
            <a:off x="1133785" y="2812732"/>
            <a:ext cx="6020442" cy="3552435"/>
          </a:xfrm>
          <a:prstGeom prst="rect">
            <a:avLst/>
          </a:prstGeom>
        </p:spPr>
      </p:pic>
      <p:pic>
        <p:nvPicPr>
          <p:cNvPr id="4102" name="Picture 6">
            <a:extLst>
              <a:ext uri="{FF2B5EF4-FFF2-40B4-BE49-F238E27FC236}">
                <a16:creationId xmlns:a16="http://schemas.microsoft.com/office/drawing/2014/main" id="{35D08722-EBA8-452E-B053-C9A6181446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412" y="2783582"/>
            <a:ext cx="4119563" cy="327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7">
            <a:extLst>
              <a:ext uri="{FF2B5EF4-FFF2-40B4-BE49-F238E27FC236}">
                <a16:creationId xmlns:a16="http://schemas.microsoft.com/office/drawing/2014/main" id="{67AA1A93-05A7-4E8D-8DA5-EF25261DD390}"/>
              </a:ext>
            </a:extLst>
          </p:cNvPr>
          <p:cNvSpPr txBox="1"/>
          <p:nvPr/>
        </p:nvSpPr>
        <p:spPr>
          <a:xfrm>
            <a:off x="8391525" y="6057390"/>
            <a:ext cx="2943225" cy="307777"/>
          </a:xfrm>
          <a:prstGeom prst="rect">
            <a:avLst/>
          </a:prstGeom>
          <a:noFill/>
        </p:spPr>
        <p:txBody>
          <a:bodyPr wrap="square">
            <a:spAutoFit/>
          </a:bodyPr>
          <a:lstStyle/>
          <a:p>
            <a:r>
              <a:rPr lang="zh-CN" altLang="zh-CN" sz="1400" kern="100" dirty="0">
                <a:effectLst/>
                <a:latin typeface="Times New Roman" panose="02020603050405020304" pitchFamily="18" charset="0"/>
                <a:ea typeface="宋体" panose="02010600030101010101" pitchFamily="2" charset="-122"/>
              </a:rPr>
              <a:t>卫星数目与延时关系曲线图</a:t>
            </a:r>
            <a:endParaRPr lang="zh-CN" altLang="en-US" sz="1400" dirty="0"/>
          </a:p>
        </p:txBody>
      </p:sp>
      <p:sp>
        <p:nvSpPr>
          <p:cNvPr id="11" name="文本框 10">
            <a:extLst>
              <a:ext uri="{FF2B5EF4-FFF2-40B4-BE49-F238E27FC236}">
                <a16:creationId xmlns:a16="http://schemas.microsoft.com/office/drawing/2014/main" id="{2861097B-6B72-4223-973E-AD4D2CA0922B}"/>
              </a:ext>
            </a:extLst>
          </p:cNvPr>
          <p:cNvSpPr txBox="1"/>
          <p:nvPr/>
        </p:nvSpPr>
        <p:spPr>
          <a:xfrm>
            <a:off x="1163145" y="1080181"/>
            <a:ext cx="4798409"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基于动态拓扑实现低轨卫星网络性能分析计算</a:t>
            </a:r>
            <a:endParaRPr lang="zh-CN" altLang="en-US" b="1" dirty="0"/>
          </a:p>
        </p:txBody>
      </p:sp>
    </p:spTree>
    <p:extLst>
      <p:ext uri="{BB962C8B-B14F-4D97-AF65-F5344CB8AC3E}">
        <p14:creationId xmlns:p14="http://schemas.microsoft.com/office/powerpoint/2010/main" val="689896600"/>
      </p:ext>
    </p:extLst>
  </p:cSld>
  <p:clrMapOvr>
    <a:masterClrMapping/>
  </p:clrMapOvr>
  <mc:AlternateContent xmlns:mc="http://schemas.openxmlformats.org/markup-compatibility/2006" xmlns:p14="http://schemas.microsoft.com/office/powerpoint/2010/main">
    <mc:Choice Requires="p14">
      <p:transition p14:dur="0" advTm="12628"/>
    </mc:Choice>
    <mc:Fallback xmlns="">
      <p:transition advTm="126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6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100"/>
                                  </p:stCondLst>
                                  <p:childTnLst>
                                    <p:animMotion origin="layout" path="M -0.16667 -1.85185E-6 L -2.5E-6 -1.85185E-6 " pathEditMode="relative" rAng="0" ptsTypes="AA">
                                      <p:cBhvr>
                                        <p:cTn id="17" dur="8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0"/>
                                  </p:stCondLst>
                                  <p:childTnLst>
                                    <p:animMotion origin="layout" path="M -0.16667 -1.85185E-6 L -2.5E-6 -1.85185E-6 " pathEditMode="relative" rAng="0" ptsTypes="AA">
                                      <p:cBhvr>
                                        <p:cTn id="22" dur="450" fill="hold"/>
                                        <p:tgtEl>
                                          <p:spTgt spid="54"/>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8" grpId="0" animBg="1"/>
      <p:bldP spid="58" grpId="1" animBg="1"/>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935444" y="393958"/>
            <a:ext cx="2476776" cy="523220"/>
          </a:xfrm>
          <a:prstGeom prst="rect">
            <a:avLst/>
          </a:prstGeom>
        </p:spPr>
        <p:txBody>
          <a:bodyPr wrap="square">
            <a:spAutoFit/>
          </a:bodyPr>
          <a:lstStyle/>
          <a:p>
            <a:r>
              <a:rPr lang="zh-CN" altLang="en-US" sz="2800" dirty="0">
                <a:solidFill>
                  <a:srgbClr val="002060"/>
                </a:solidFill>
                <a:latin typeface="Times New Roman" panose="02020603050405020304" pitchFamily="18" charset="0"/>
                <a:ea typeface="Open Sans" panose="020B0606030504020204" pitchFamily="34" charset="0"/>
                <a:cs typeface="Times New Roman" panose="02020603050405020304" pitchFamily="18" charset="0"/>
              </a:rPr>
              <a:t>最短路算法</a:t>
            </a:r>
            <a:endParaRPr lang="en-US" altLang="zh-CN" sz="2800" dirty="0">
              <a:solidFill>
                <a:srgbClr val="002060"/>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627095"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3200" dirty="0">
              <a:solidFill>
                <a:srgbClr val="18478F"/>
              </a:solidFill>
            </a:endParaRPr>
          </a:p>
        </p:txBody>
      </p:sp>
      <p:pic>
        <p:nvPicPr>
          <p:cNvPr id="2051" name="图片 13">
            <a:extLst>
              <a:ext uri="{FF2B5EF4-FFF2-40B4-BE49-F238E27FC236}">
                <a16:creationId xmlns:a16="http://schemas.microsoft.com/office/drawing/2014/main" id="{F80C4D66-49ED-41F5-A55B-CE51C7A3A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833" t="11295" r="8153" b="6688"/>
          <a:stretch>
            <a:fillRect/>
          </a:stretch>
        </p:blipFill>
        <p:spPr bwMode="auto">
          <a:xfrm>
            <a:off x="7305675" y="3009630"/>
            <a:ext cx="3457575" cy="225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8">
            <a:extLst>
              <a:ext uri="{FF2B5EF4-FFF2-40B4-BE49-F238E27FC236}">
                <a16:creationId xmlns:a16="http://schemas.microsoft.com/office/drawing/2014/main" id="{F611AB91-65FC-41FE-A067-CC31A6BA58BD}"/>
              </a:ext>
            </a:extLst>
          </p:cNvPr>
          <p:cNvSpPr txBox="1"/>
          <p:nvPr/>
        </p:nvSpPr>
        <p:spPr>
          <a:xfrm>
            <a:off x="1038254" y="1427128"/>
            <a:ext cx="4540445" cy="1292085"/>
          </a:xfrm>
          <a:prstGeom prst="rect">
            <a:avLst/>
          </a:prstGeom>
          <a:noFill/>
        </p:spPr>
        <p:txBody>
          <a:bodyPr wrap="square">
            <a:spAutoFit/>
          </a:bodyPr>
          <a:lstStyle/>
          <a:p>
            <a:pPr>
              <a:lnSpc>
                <a:spcPct val="125000"/>
              </a:lnSpc>
            </a:pP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）最短路有算法原理：计算节点</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最近邻点权值和并将最小和值点定为下一节点标点</a:t>
            </a:r>
            <a:r>
              <a:rPr lang="en-US" altLang="zh-CN" sz="1600" dirty="0">
                <a:latin typeface="Times New Roman" panose="02020603050405020304" pitchFamily="18" charset="0"/>
                <a:cs typeface="Times New Roman" panose="02020603050405020304" pitchFamily="18" charset="0"/>
              </a:rPr>
              <a:t>a1</a:t>
            </a:r>
            <a:r>
              <a:rPr lang="zh-CN" altLang="en-US" sz="1600" dirty="0">
                <a:latin typeface="Times New Roman" panose="02020603050405020304" pitchFamily="18" charset="0"/>
                <a:cs typeface="Times New Roman" panose="02020603050405020304" pitchFamily="18" charset="0"/>
              </a:rPr>
              <a:t>，重复计算</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与</a:t>
            </a:r>
            <a:r>
              <a:rPr lang="en-US" altLang="zh-CN" sz="1600" dirty="0">
                <a:latin typeface="Times New Roman" panose="02020603050405020304" pitchFamily="18" charset="0"/>
                <a:cs typeface="Times New Roman" panose="02020603050405020304" pitchFamily="18" charset="0"/>
              </a:rPr>
              <a:t>a1</a:t>
            </a:r>
            <a:r>
              <a:rPr lang="zh-CN" altLang="en-US" sz="1600" dirty="0">
                <a:latin typeface="Times New Roman" panose="02020603050405020304" pitchFamily="18" charset="0"/>
                <a:cs typeface="Times New Roman" panose="02020603050405020304" pitchFamily="18" charset="0"/>
              </a:rPr>
              <a:t>邻点最小权值定标点</a:t>
            </a:r>
            <a:r>
              <a:rPr lang="en-US" altLang="zh-CN" sz="1600" dirty="0">
                <a:latin typeface="Times New Roman" panose="02020603050405020304" pitchFamily="18" charset="0"/>
                <a:cs typeface="Times New Roman" panose="02020603050405020304" pitchFamily="18" charset="0"/>
              </a:rPr>
              <a:t>a2,</a:t>
            </a:r>
            <a:r>
              <a:rPr lang="zh-CN" altLang="en-US" sz="1600" dirty="0">
                <a:latin typeface="Times New Roman" panose="02020603050405020304" pitchFamily="18" charset="0"/>
                <a:cs typeface="Times New Roman" panose="02020603050405020304" pitchFamily="18" charset="0"/>
              </a:rPr>
              <a:t>以此类推直至抵达节点</a:t>
            </a:r>
            <a:r>
              <a:rPr lang="en-US" altLang="zh-CN" sz="1600" dirty="0">
                <a:latin typeface="Times New Roman" panose="02020603050405020304" pitchFamily="18" charset="0"/>
                <a:cs typeface="Times New Roman" panose="02020603050405020304" pitchFamily="18" charset="0"/>
              </a:rPr>
              <a:t>b</a:t>
            </a:r>
            <a:r>
              <a:rPr lang="zh-CN" altLang="en-US" sz="1600" dirty="0">
                <a:latin typeface="Times New Roman" panose="02020603050405020304" pitchFamily="18" charset="0"/>
                <a:cs typeface="Times New Roman" panose="02020603050405020304" pitchFamily="18" charset="0"/>
              </a:rPr>
              <a:t>即可获得边赋权图</a:t>
            </a:r>
            <a:r>
              <a:rPr lang="en-US" altLang="zh-CN" sz="1600" dirty="0">
                <a:latin typeface="Times New Roman" panose="02020603050405020304" pitchFamily="18" charset="0"/>
                <a:cs typeface="Times New Roman" panose="02020603050405020304" pitchFamily="18" charset="0"/>
              </a:rPr>
              <a:t>ab</a:t>
            </a:r>
            <a:r>
              <a:rPr lang="zh-CN" altLang="en-US" sz="1600" dirty="0">
                <a:latin typeface="Times New Roman" panose="02020603050405020304" pitchFamily="18" charset="0"/>
                <a:cs typeface="Times New Roman" panose="02020603050405020304" pitchFamily="18" charset="0"/>
              </a:rPr>
              <a:t>的最短路。</a:t>
            </a:r>
            <a:endParaRPr lang="en-US" altLang="zh-CN" sz="16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CBF8B9A2-C8E7-42C3-A642-C15F85139BAF}"/>
              </a:ext>
            </a:extLst>
          </p:cNvPr>
          <p:cNvSpPr txBox="1"/>
          <p:nvPr/>
        </p:nvSpPr>
        <p:spPr>
          <a:xfrm>
            <a:off x="6664506" y="1424070"/>
            <a:ext cx="4413545" cy="1508105"/>
          </a:xfrm>
          <a:prstGeom prst="rect">
            <a:avLst/>
          </a:prstGeom>
          <a:noFill/>
        </p:spPr>
        <p:txBody>
          <a:bodyPr wrap="square">
            <a:spAutoFit/>
          </a:bodyPr>
          <a:lstStyle/>
          <a:p>
            <a:pPr>
              <a:lnSpc>
                <a:spcPct val="125000"/>
              </a:lnSpc>
            </a:pPr>
            <a:r>
              <a:rPr lang="en-US" altLang="zh-CN" sz="1600" kern="100" dirty="0">
                <a:effectLst/>
                <a:latin typeface="Times New Roman" panose="02020603050405020304" pitchFamily="18" charset="0"/>
                <a:ea typeface="宋体" panose="02010600030101010101" pitchFamily="2" charset="-122"/>
              </a:rPr>
              <a:t>2</a:t>
            </a:r>
            <a:r>
              <a:rPr lang="zh-CN" altLang="en-US" sz="1600" kern="100" dirty="0">
                <a:effectLst/>
                <a:latin typeface="Times New Roman" panose="02020603050405020304" pitchFamily="18" charset="0"/>
                <a:ea typeface="宋体" panose="02010600030101010101" pitchFamily="2" charset="-122"/>
              </a:rPr>
              <a:t>）最短延时：任一拓扑快照中采用</a:t>
            </a:r>
            <a:r>
              <a:rPr lang="en-US" altLang="zh-CN" sz="1600" kern="100" dirty="0">
                <a:effectLst/>
                <a:latin typeface="Times New Roman" panose="02020603050405020304" pitchFamily="18" charset="0"/>
                <a:ea typeface="宋体" panose="02010600030101010101" pitchFamily="2" charset="-122"/>
              </a:rPr>
              <a:t>Dijkstra</a:t>
            </a:r>
            <a:r>
              <a:rPr lang="zh-CN" altLang="en-US" sz="1600" kern="100" dirty="0">
                <a:effectLst/>
                <a:latin typeface="Times New Roman" panose="02020603050405020304" pitchFamily="18" charset="0"/>
                <a:ea typeface="宋体" panose="02010600030101010101" pitchFamily="2" charset="-122"/>
              </a:rPr>
              <a:t>算法实现路由选择，对星座覆盖范围内可计算地球任意两端间的最短延时路径与最短延时。例如：  </a:t>
            </a:r>
            <a:endParaRPr lang="en-US" altLang="zh-CN" sz="1600" kern="100" dirty="0">
              <a:effectLst/>
              <a:latin typeface="Times New Roman" panose="02020603050405020304" pitchFamily="18" charset="0"/>
              <a:ea typeface="宋体" panose="02010600030101010101" pitchFamily="2" charset="-122"/>
            </a:endParaRPr>
          </a:p>
          <a:p>
            <a:r>
              <a:rPr lang="en-US" altLang="zh-CN" sz="1600" kern="100" dirty="0">
                <a:effectLst/>
                <a:latin typeface="Times New Roman" panose="02020603050405020304" pitchFamily="18" charset="0"/>
                <a:ea typeface="宋体" panose="02010600030101010101" pitchFamily="2" charset="-122"/>
              </a:rPr>
              <a:t>      Beijing-&gt;</a:t>
            </a:r>
            <a:r>
              <a:rPr lang="en-US" altLang="zh-CN" sz="1600" kern="100" dirty="0" err="1">
                <a:effectLst/>
                <a:latin typeface="Times New Roman" panose="02020603050405020304" pitchFamily="18" charset="0"/>
                <a:ea typeface="宋体" panose="02010600030101010101" pitchFamily="2" charset="-122"/>
              </a:rPr>
              <a:t>NewYork</a:t>
            </a:r>
            <a:r>
              <a:rPr lang="en-US" altLang="zh-CN" sz="1600" kern="100" dirty="0">
                <a:effectLst/>
                <a:latin typeface="Times New Roman" panose="02020603050405020304" pitchFamily="18" charset="0"/>
                <a:ea typeface="宋体" panose="02010600030101010101" pitchFamily="2" charset="-122"/>
              </a:rPr>
              <a:t>:[66,</a:t>
            </a:r>
            <a:r>
              <a:rPr lang="en-US" altLang="zh-CN" sz="1600" kern="100" dirty="0">
                <a:latin typeface="Times New Roman" panose="02020603050405020304" pitchFamily="18" charset="0"/>
                <a:ea typeface="宋体" panose="02010600030101010101" pitchFamily="2" charset="-122"/>
              </a:rPr>
              <a:t>45</a:t>
            </a:r>
            <a:r>
              <a:rPr lang="en-US" altLang="zh-CN" sz="1600" kern="100" dirty="0">
                <a:effectLst/>
                <a:latin typeface="Times New Roman" panose="02020603050405020304" pitchFamily="18" charset="0"/>
                <a:ea typeface="宋体" panose="02010600030101010101" pitchFamily="2" charset="-122"/>
              </a:rPr>
              <a:t>,46,47,48</a:t>
            </a:r>
            <a:r>
              <a:rPr lang="en-US" altLang="zh-CN" sz="1600" kern="100" dirty="0">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67] 44ms</a:t>
            </a:r>
          </a:p>
          <a:p>
            <a:r>
              <a:rPr lang="en-US" altLang="zh-CN" sz="1600" kern="100" dirty="0">
                <a:effectLst/>
                <a:latin typeface="Times New Roman" panose="02020603050405020304" pitchFamily="18" charset="0"/>
                <a:ea typeface="宋体" panose="02010600030101010101" pitchFamily="2" charset="-122"/>
              </a:rPr>
              <a:t>      Beijing-&gt;Chengdu :[66, </a:t>
            </a:r>
            <a:r>
              <a:rPr lang="en-US" altLang="zh-CN" sz="1600" kern="100" dirty="0">
                <a:latin typeface="Times New Roman" panose="02020603050405020304" pitchFamily="18" charset="0"/>
                <a:ea typeface="宋体" panose="02010600030101010101" pitchFamily="2" charset="-122"/>
              </a:rPr>
              <a:t>45</a:t>
            </a:r>
            <a:r>
              <a:rPr lang="en-US" altLang="zh-CN" sz="1600" kern="100" dirty="0">
                <a:effectLst/>
                <a:latin typeface="Times New Roman" panose="02020603050405020304" pitchFamily="18" charset="0"/>
                <a:ea typeface="宋体" panose="02010600030101010101" pitchFamily="2" charset="-122"/>
              </a:rPr>
              <a:t>, 68]  6ms</a:t>
            </a:r>
            <a:endParaRPr lang="zh-CN" altLang="en-US" sz="1600" dirty="0"/>
          </a:p>
        </p:txBody>
      </p:sp>
      <p:sp>
        <p:nvSpPr>
          <p:cNvPr id="23" name="文本框 22">
            <a:extLst>
              <a:ext uri="{FF2B5EF4-FFF2-40B4-BE49-F238E27FC236}">
                <a16:creationId xmlns:a16="http://schemas.microsoft.com/office/drawing/2014/main" id="{0321D685-D288-495C-A2C0-B4D97FBC66F8}"/>
              </a:ext>
            </a:extLst>
          </p:cNvPr>
          <p:cNvSpPr txBox="1"/>
          <p:nvPr/>
        </p:nvSpPr>
        <p:spPr>
          <a:xfrm>
            <a:off x="7781925" y="5320772"/>
            <a:ext cx="2720135" cy="307777"/>
          </a:xfrm>
          <a:prstGeom prst="rect">
            <a:avLst/>
          </a:prstGeom>
          <a:noFill/>
        </p:spPr>
        <p:txBody>
          <a:bodyPr wrap="square">
            <a:spAutoFit/>
          </a:bodyPr>
          <a:lstStyle/>
          <a:p>
            <a:r>
              <a:rPr lang="en-US" altLang="zh-CN" sz="1400" kern="100" dirty="0">
                <a:effectLst/>
                <a:latin typeface="Times New Roman" panose="02020603050405020304" pitchFamily="18" charset="0"/>
                <a:ea typeface="宋体" panose="02010600030101010101" pitchFamily="2" charset="-122"/>
              </a:rPr>
              <a:t>Iridium</a:t>
            </a:r>
            <a:r>
              <a:rPr lang="zh-CN" altLang="en-US" sz="1400" kern="100" dirty="0">
                <a:effectLst/>
                <a:latin typeface="Times New Roman" panose="02020603050405020304" pitchFamily="18" charset="0"/>
                <a:ea typeface="宋体" panose="02010600030101010101" pitchFamily="2" charset="-122"/>
              </a:rPr>
              <a:t>星座下网络拓扑</a:t>
            </a:r>
            <a:r>
              <a:rPr lang="zh-CN" altLang="en-US" sz="1400" kern="100" dirty="0">
                <a:latin typeface="Times New Roman" panose="02020603050405020304" pitchFamily="18" charset="0"/>
                <a:ea typeface="宋体" panose="02010600030101010101" pitchFamily="2" charset="-122"/>
              </a:rPr>
              <a:t>图</a:t>
            </a:r>
            <a:endParaRPr lang="en-US" altLang="zh-CN" sz="1400" kern="100" dirty="0">
              <a:effectLst/>
              <a:latin typeface="Times New Roman" panose="02020603050405020304" pitchFamily="18" charset="0"/>
              <a:ea typeface="宋体" panose="02010600030101010101" pitchFamily="2" charset="-122"/>
            </a:endParaRPr>
          </a:p>
        </p:txBody>
      </p:sp>
      <p:sp>
        <p:nvSpPr>
          <p:cNvPr id="24" name="文本框 23">
            <a:extLst>
              <a:ext uri="{FF2B5EF4-FFF2-40B4-BE49-F238E27FC236}">
                <a16:creationId xmlns:a16="http://schemas.microsoft.com/office/drawing/2014/main" id="{832B6E0D-62F0-404D-8441-F2B22F7BD18A}"/>
              </a:ext>
            </a:extLst>
          </p:cNvPr>
          <p:cNvSpPr txBox="1"/>
          <p:nvPr/>
        </p:nvSpPr>
        <p:spPr>
          <a:xfrm>
            <a:off x="2061606" y="5320773"/>
            <a:ext cx="2588930" cy="307777"/>
          </a:xfrm>
          <a:prstGeom prst="rect">
            <a:avLst/>
          </a:prstGeom>
          <a:noFill/>
        </p:spPr>
        <p:txBody>
          <a:bodyPr wrap="square">
            <a:spAutoFit/>
          </a:bodyPr>
          <a:lstStyle/>
          <a:p>
            <a:r>
              <a:rPr lang="zh-CN" altLang="en-US" sz="1400" kern="100" dirty="0">
                <a:effectLst/>
                <a:latin typeface="Times New Roman" panose="02020603050405020304" pitchFamily="18" charset="0"/>
                <a:ea typeface="宋体" panose="02010600030101010101" pitchFamily="2" charset="-122"/>
              </a:rPr>
              <a:t>节点</a:t>
            </a:r>
            <a:r>
              <a:rPr lang="en-US" altLang="zh-CN" sz="1400" kern="100" dirty="0">
                <a:effectLst/>
                <a:latin typeface="Times New Roman" panose="02020603050405020304" pitchFamily="18" charset="0"/>
                <a:ea typeface="宋体" panose="02010600030101010101" pitchFamily="2" charset="-122"/>
              </a:rPr>
              <a:t>ab</a:t>
            </a:r>
            <a:r>
              <a:rPr lang="zh-CN" altLang="en-US" sz="1400" kern="100" dirty="0">
                <a:effectLst/>
                <a:latin typeface="Times New Roman" panose="02020603050405020304" pitchFamily="18" charset="0"/>
                <a:ea typeface="宋体" panose="02010600030101010101" pitchFamily="2" charset="-122"/>
              </a:rPr>
              <a:t>间</a:t>
            </a:r>
            <a:r>
              <a:rPr lang="en-US" altLang="zh-CN" sz="1400" kern="100" dirty="0">
                <a:effectLst/>
                <a:latin typeface="Times New Roman" panose="02020603050405020304" pitchFamily="18" charset="0"/>
                <a:ea typeface="宋体" panose="02010600030101010101" pitchFamily="2" charset="-122"/>
              </a:rPr>
              <a:t>Dijkstra</a:t>
            </a:r>
            <a:r>
              <a:rPr lang="zh-CN" altLang="en-US" sz="1400" kern="100" dirty="0">
                <a:effectLst/>
                <a:latin typeface="Times New Roman" panose="02020603050405020304" pitchFamily="18" charset="0"/>
                <a:ea typeface="宋体" panose="02010600030101010101" pitchFamily="2" charset="-122"/>
              </a:rPr>
              <a:t>原理图</a:t>
            </a:r>
            <a:endParaRPr lang="en-US" altLang="zh-CN" sz="1400" kern="100" dirty="0">
              <a:effectLst/>
              <a:latin typeface="Times New Roman" panose="02020603050405020304" pitchFamily="18" charset="0"/>
              <a:ea typeface="宋体" panose="02010600030101010101" pitchFamily="2" charset="-122"/>
            </a:endParaRPr>
          </a:p>
        </p:txBody>
      </p:sp>
      <p:pic>
        <p:nvPicPr>
          <p:cNvPr id="13" name="图片 12">
            <a:extLst>
              <a:ext uri="{FF2B5EF4-FFF2-40B4-BE49-F238E27FC236}">
                <a16:creationId xmlns:a16="http://schemas.microsoft.com/office/drawing/2014/main" id="{912EF20A-7691-4AFB-A0BB-DCEF8CD096CE}"/>
              </a:ext>
            </a:extLst>
          </p:cNvPr>
          <p:cNvPicPr>
            <a:picLocks noChangeAspect="1"/>
          </p:cNvPicPr>
          <p:nvPr/>
        </p:nvPicPr>
        <p:blipFill>
          <a:blip r:embed="rId4"/>
          <a:stretch>
            <a:fillRect/>
          </a:stretch>
        </p:blipFill>
        <p:spPr>
          <a:xfrm>
            <a:off x="884418" y="2932175"/>
            <a:ext cx="4349513" cy="2255577"/>
          </a:xfrm>
          <a:prstGeom prst="rect">
            <a:avLst/>
          </a:prstGeom>
        </p:spPr>
      </p:pic>
      <p:sp>
        <p:nvSpPr>
          <p:cNvPr id="14" name="文本框 13">
            <a:extLst>
              <a:ext uri="{FF2B5EF4-FFF2-40B4-BE49-F238E27FC236}">
                <a16:creationId xmlns:a16="http://schemas.microsoft.com/office/drawing/2014/main" id="{25C212EF-1A5C-4606-A862-31EF0FFEEC77}"/>
              </a:ext>
            </a:extLst>
          </p:cNvPr>
          <p:cNvSpPr txBox="1"/>
          <p:nvPr/>
        </p:nvSpPr>
        <p:spPr>
          <a:xfrm>
            <a:off x="1113949" y="1088541"/>
            <a:ext cx="5972651"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根据最短路算法获得低轨卫星星座通信路由表及最短延时</a:t>
            </a:r>
            <a:endParaRPr lang="zh-CN" altLang="en-US" b="1" dirty="0"/>
          </a:p>
        </p:txBody>
      </p:sp>
    </p:spTree>
    <p:extLst>
      <p:ext uri="{BB962C8B-B14F-4D97-AF65-F5344CB8AC3E}">
        <p14:creationId xmlns:p14="http://schemas.microsoft.com/office/powerpoint/2010/main" val="3576405439"/>
      </p:ext>
    </p:extLst>
  </p:cSld>
  <p:clrMapOvr>
    <a:masterClrMapping/>
  </p:clrMapOvr>
  <mc:AlternateContent xmlns:mc="http://schemas.openxmlformats.org/markup-compatibility/2006" xmlns:p14="http://schemas.microsoft.com/office/powerpoint/2010/main">
    <mc:Choice Requires="p14">
      <p:transition p14:dur="0" advTm="12628"/>
    </mc:Choice>
    <mc:Fallback xmlns="">
      <p:transition advTm="126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6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100"/>
                                  </p:stCondLst>
                                  <p:childTnLst>
                                    <p:animMotion origin="layout" path="M -0.16667 -1.85185E-6 L -2.5E-6 -1.85185E-6 " pathEditMode="relative" rAng="0" ptsTypes="AA">
                                      <p:cBhvr>
                                        <p:cTn id="17" dur="8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0"/>
                                  </p:stCondLst>
                                  <p:childTnLst>
                                    <p:animMotion origin="layout" path="M -0.16667 -1.85185E-6 L -2.5E-6 -1.85185E-6 " pathEditMode="relative" rAng="0" ptsTypes="AA">
                                      <p:cBhvr>
                                        <p:cTn id="22" dur="450" fill="hold"/>
                                        <p:tgtEl>
                                          <p:spTgt spid="54"/>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8" grpId="0" animBg="1"/>
      <p:bldP spid="58" grpId="1" animBg="1"/>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rot="13500000">
            <a:off x="1338014" y="553189"/>
            <a:ext cx="291422" cy="291423"/>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rot="13500000">
            <a:off x="1591471" y="587059"/>
            <a:ext cx="223681" cy="223682"/>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7" name="矩形 56"/>
          <p:cNvSpPr/>
          <p:nvPr/>
        </p:nvSpPr>
        <p:spPr>
          <a:xfrm>
            <a:off x="1935444" y="393958"/>
            <a:ext cx="1655481" cy="523220"/>
          </a:xfrm>
          <a:prstGeom prst="rect">
            <a:avLst/>
          </a:prstGeom>
        </p:spPr>
        <p:txBody>
          <a:bodyPr wrap="square">
            <a:spAutoFit/>
          </a:bodyPr>
          <a:lstStyle/>
          <a:p>
            <a:r>
              <a:rPr lang="zh-CN" altLang="en-US" sz="2800" dirty="0">
                <a:solidFill>
                  <a:srgbClr val="002060"/>
                </a:solidFill>
                <a:latin typeface="Times New Roman" panose="02020603050405020304" pitchFamily="18" charset="0"/>
                <a:ea typeface="Open Sans" panose="020B0606030504020204" pitchFamily="34" charset="0"/>
                <a:cs typeface="Times New Roman" panose="02020603050405020304" pitchFamily="18" charset="0"/>
              </a:rPr>
              <a:t>未来展望</a:t>
            </a:r>
            <a:endParaRPr lang="en-US" altLang="zh-CN" sz="2800" dirty="0">
              <a:solidFill>
                <a:srgbClr val="002060"/>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58" name="圆角矩形 57"/>
          <p:cNvSpPr/>
          <p:nvPr/>
        </p:nvSpPr>
        <p:spPr>
          <a:xfrm rot="2700000">
            <a:off x="451479" y="347642"/>
            <a:ext cx="702516" cy="702516"/>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矩形 58"/>
          <p:cNvSpPr/>
          <p:nvPr/>
        </p:nvSpPr>
        <p:spPr>
          <a:xfrm>
            <a:off x="486854" y="399268"/>
            <a:ext cx="652743" cy="584775"/>
          </a:xfrm>
          <a:prstGeom prst="rect">
            <a:avLst/>
          </a:prstGeom>
        </p:spPr>
        <p:txBody>
          <a:bodyPr wrap="none">
            <a:spAutoFit/>
          </a:bodyPr>
          <a:lstStyle/>
          <a:p>
            <a:r>
              <a:rPr lang="en-US" altLang="zh-CN" sz="3200" dirty="0">
                <a:solidFill>
                  <a:srgbClr val="18478F"/>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3200" dirty="0">
              <a:solidFill>
                <a:srgbClr val="18478F"/>
              </a:solidFill>
            </a:endParaRPr>
          </a:p>
        </p:txBody>
      </p:sp>
      <p:sp>
        <p:nvSpPr>
          <p:cNvPr id="2" name="文本框 1">
            <a:extLst>
              <a:ext uri="{FF2B5EF4-FFF2-40B4-BE49-F238E27FC236}">
                <a16:creationId xmlns:a16="http://schemas.microsoft.com/office/drawing/2014/main" id="{5C0822B1-CF1B-4CEF-BF31-5FBB57632FCF}"/>
              </a:ext>
            </a:extLst>
          </p:cNvPr>
          <p:cNvSpPr txBox="1"/>
          <p:nvPr/>
        </p:nvSpPr>
        <p:spPr>
          <a:xfrm>
            <a:off x="1113948" y="1757904"/>
            <a:ext cx="7353777" cy="1095813"/>
          </a:xfrm>
          <a:prstGeom prst="rect">
            <a:avLst/>
          </a:prstGeom>
          <a:noFill/>
        </p:spPr>
        <p:txBody>
          <a:bodyPr wrap="square" rtlCol="0">
            <a:spAutoFit/>
          </a:bodyPr>
          <a:lstStyle/>
          <a:p>
            <a:pPr>
              <a:lnSpc>
                <a:spcPct val="125000"/>
              </a:lnSpc>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）下一步的工作目标是找到合适的局部拓扑，通过设定网关寻找最近网关的方式建立通信链路连接，摆脱大容量星座束缚，在任意星座结构下完成数据传输与信息交互，进一步提升传输性能与网络的灵活性；</a:t>
            </a:r>
          </a:p>
        </p:txBody>
      </p:sp>
      <p:sp>
        <p:nvSpPr>
          <p:cNvPr id="11" name="文本框 10">
            <a:extLst>
              <a:ext uri="{FF2B5EF4-FFF2-40B4-BE49-F238E27FC236}">
                <a16:creationId xmlns:a16="http://schemas.microsoft.com/office/drawing/2014/main" id="{104BA155-7BD2-4191-BEBC-2BF391BFA0BA}"/>
              </a:ext>
            </a:extLst>
          </p:cNvPr>
          <p:cNvSpPr txBox="1"/>
          <p:nvPr/>
        </p:nvSpPr>
        <p:spPr>
          <a:xfrm>
            <a:off x="1124407" y="4203742"/>
            <a:ext cx="7449026" cy="1100942"/>
          </a:xfrm>
          <a:prstGeom prst="rect">
            <a:avLst/>
          </a:prstGeom>
          <a:noFill/>
        </p:spPr>
        <p:txBody>
          <a:bodyPr wrap="square">
            <a:spAutoFit/>
          </a:bodyPr>
          <a:lstStyle/>
          <a:p>
            <a:pPr>
              <a:lnSpc>
                <a:spcPct val="125000"/>
              </a:lnSpc>
            </a:pPr>
            <a:r>
              <a:rPr lang="en-US" altLang="zh-CN" dirty="0"/>
              <a:t>3</a:t>
            </a:r>
            <a:r>
              <a:rPr lang="zh-CN" altLang="en-US" dirty="0"/>
              <a:t>）未来相关算法可充分利用巨型星座的冗余节点资源提高服务质量，利用机器学习方法和星上计算性能的升级提高星上自主智能化决策能力，减少对地面设施的依赖，提高卫星网络软件化、智能化水平。</a:t>
            </a:r>
          </a:p>
        </p:txBody>
      </p:sp>
      <p:sp>
        <p:nvSpPr>
          <p:cNvPr id="12" name="文本框 11">
            <a:extLst>
              <a:ext uri="{FF2B5EF4-FFF2-40B4-BE49-F238E27FC236}">
                <a16:creationId xmlns:a16="http://schemas.microsoft.com/office/drawing/2014/main" id="{C564CF44-D155-4C37-A6EF-4771DC7AA7CC}"/>
              </a:ext>
            </a:extLst>
          </p:cNvPr>
          <p:cNvSpPr txBox="1"/>
          <p:nvPr/>
        </p:nvSpPr>
        <p:spPr>
          <a:xfrm>
            <a:off x="1124407" y="3153947"/>
            <a:ext cx="7353777" cy="749564"/>
          </a:xfrm>
          <a:prstGeom prst="rect">
            <a:avLst/>
          </a:prstGeom>
          <a:noFill/>
        </p:spPr>
        <p:txBody>
          <a:bodyPr wrap="square" rtlCol="0">
            <a:spAutoFit/>
          </a:bodyPr>
          <a:lstStyle/>
          <a:p>
            <a:pPr>
              <a:lnSpc>
                <a:spcPct val="125000"/>
              </a:lnSpc>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）对现有的星座结构进行拓展，根据每个星座架构的特性，进行跨层间的节点信息传输，建立多层卫星网络模型，提高星座卫星利用率；</a:t>
            </a:r>
          </a:p>
        </p:txBody>
      </p:sp>
      <p:sp>
        <p:nvSpPr>
          <p:cNvPr id="5" name="文本框 4">
            <a:extLst>
              <a:ext uri="{FF2B5EF4-FFF2-40B4-BE49-F238E27FC236}">
                <a16:creationId xmlns:a16="http://schemas.microsoft.com/office/drawing/2014/main" id="{D869E03E-FE6F-4271-8AFF-F4F381C0B18B}"/>
              </a:ext>
            </a:extLst>
          </p:cNvPr>
          <p:cNvSpPr txBox="1"/>
          <p:nvPr/>
        </p:nvSpPr>
        <p:spPr>
          <a:xfrm>
            <a:off x="8858250" y="1936478"/>
            <a:ext cx="98107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dirty="0"/>
              <a:t>灵活化</a:t>
            </a:r>
          </a:p>
        </p:txBody>
      </p:sp>
      <p:sp>
        <p:nvSpPr>
          <p:cNvPr id="14" name="文本框 13">
            <a:extLst>
              <a:ext uri="{FF2B5EF4-FFF2-40B4-BE49-F238E27FC236}">
                <a16:creationId xmlns:a16="http://schemas.microsoft.com/office/drawing/2014/main" id="{25F61F61-5F8B-40BD-90C7-9708559DFC84}"/>
              </a:ext>
            </a:extLst>
          </p:cNvPr>
          <p:cNvSpPr txBox="1"/>
          <p:nvPr/>
        </p:nvSpPr>
        <p:spPr>
          <a:xfrm>
            <a:off x="8858250" y="3247966"/>
            <a:ext cx="9810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dirty="0"/>
              <a:t>多层化</a:t>
            </a:r>
          </a:p>
        </p:txBody>
      </p:sp>
      <p:sp>
        <p:nvSpPr>
          <p:cNvPr id="15" name="文本框 14">
            <a:extLst>
              <a:ext uri="{FF2B5EF4-FFF2-40B4-BE49-F238E27FC236}">
                <a16:creationId xmlns:a16="http://schemas.microsoft.com/office/drawing/2014/main" id="{DED641A7-5E4D-4A2D-AD13-D3EFF3272E3A}"/>
              </a:ext>
            </a:extLst>
          </p:cNvPr>
          <p:cNvSpPr txBox="1"/>
          <p:nvPr/>
        </p:nvSpPr>
        <p:spPr>
          <a:xfrm>
            <a:off x="8858250" y="4569547"/>
            <a:ext cx="98107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dirty="0"/>
              <a:t>智能化</a:t>
            </a:r>
          </a:p>
        </p:txBody>
      </p:sp>
    </p:spTree>
    <p:extLst>
      <p:ext uri="{BB962C8B-B14F-4D97-AF65-F5344CB8AC3E}">
        <p14:creationId xmlns:p14="http://schemas.microsoft.com/office/powerpoint/2010/main" val="1288270567"/>
      </p:ext>
    </p:extLst>
  </p:cSld>
  <p:clrMapOvr>
    <a:masterClrMapping/>
  </p:clrMapOvr>
  <mc:AlternateContent xmlns:mc="http://schemas.openxmlformats.org/markup-compatibility/2006" xmlns:p14="http://schemas.microsoft.com/office/powerpoint/2010/main">
    <mc:Choice Requires="p14">
      <p:transition p14:dur="0" advTm="12628"/>
    </mc:Choice>
    <mc:Fallback xmlns="">
      <p:transition advTm="126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63" presetClass="path" presetSubtype="0" accel="50000" decel="50000" fill="hold" grpId="1" nodeType="withEffect">
                                  <p:stCondLst>
                                    <p:cond delay="0"/>
                                  </p:stCondLst>
                                  <p:childTnLst>
                                    <p:animMotion origin="layout" path="M -0.16667 -1.85185E-6 L -2.5E-6 -1.85185E-6 " pathEditMode="relative" rAng="0" ptsTypes="AA">
                                      <p:cBhvr>
                                        <p:cTn id="12" dur="600" fill="hold"/>
                                        <p:tgtEl>
                                          <p:spTgt spid="58"/>
                                        </p:tgtEl>
                                        <p:attrNameLst>
                                          <p:attrName>ppt_x</p:attrName>
                                          <p:attrName>ppt_y</p:attrName>
                                        </p:attrNameLst>
                                      </p:cBhvr>
                                      <p:rCtr x="8880" y="0"/>
                                    </p:animMotion>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63" presetClass="path" presetSubtype="0" accel="50000" decel="50000" fill="hold" grpId="1" nodeType="withEffect">
                                  <p:stCondLst>
                                    <p:cond delay="100"/>
                                  </p:stCondLst>
                                  <p:childTnLst>
                                    <p:animMotion origin="layout" path="M -0.16667 -1.85185E-6 L -2.5E-6 -1.85185E-6 " pathEditMode="relative" rAng="0" ptsTypes="AA">
                                      <p:cBhvr>
                                        <p:cTn id="17" dur="800" fill="hold"/>
                                        <p:tgtEl>
                                          <p:spTgt spid="53"/>
                                        </p:tgtEl>
                                        <p:attrNameLst>
                                          <p:attrName>ppt_x</p:attrName>
                                          <p:attrName>ppt_y</p:attrName>
                                        </p:attrNameLst>
                                      </p:cBhvr>
                                      <p:rCtr x="8880" y="0"/>
                                    </p:animMotion>
                                  </p:childTnLst>
                                </p:cTn>
                              </p:par>
                              <p:par>
                                <p:cTn id="18" presetID="10"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63" presetClass="path" presetSubtype="0" accel="50000" decel="50000" fill="hold" grpId="1" nodeType="withEffect">
                                  <p:stCondLst>
                                    <p:cond delay="0"/>
                                  </p:stCondLst>
                                  <p:childTnLst>
                                    <p:animMotion origin="layout" path="M -0.16667 -1.85185E-6 L -2.5E-6 -1.85185E-6 " pathEditMode="relative" rAng="0" ptsTypes="AA">
                                      <p:cBhvr>
                                        <p:cTn id="22" dur="450" fill="hold"/>
                                        <p:tgtEl>
                                          <p:spTgt spid="54"/>
                                        </p:tgtEl>
                                        <p:attrNameLst>
                                          <p:attrName>ppt_x</p:attrName>
                                          <p:attrName>ppt_y</p:attrName>
                                        </p:attrNameLst>
                                      </p:cBhvr>
                                      <p:rCtr x="8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8" grpId="0" animBg="1"/>
      <p:bldP spid="58" grpId="1" animBg="1"/>
      <p:bldP spid="5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3060</TotalTime>
  <Words>535</Words>
  <Application>Microsoft Office PowerPoint</Application>
  <PresentationFormat>宽屏</PresentationFormat>
  <Paragraphs>38</Paragraphs>
  <Slides>4</Slides>
  <Notes>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vt:i4>
      </vt:variant>
    </vt:vector>
  </HeadingPairs>
  <TitlesOfParts>
    <vt:vector size="12" baseType="lpstr">
      <vt:lpstr>宋体</vt:lpstr>
      <vt:lpstr>Arial</vt:lpstr>
      <vt:lpstr>Calibri</vt:lpstr>
      <vt:lpstr>Calibri Light</vt:lpstr>
      <vt:lpstr>Open Sans</vt:lpstr>
      <vt:lpstr>Times New Roman</vt:lpstr>
      <vt:lpstr>Office 主题</vt:lpstr>
      <vt:lpstr>1_Office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奈森设计</dc:title>
  <dc:subject>BOSSPPT 2017-2018</dc:subject>
  <dc:creator>奈森设计</dc:creator>
  <cp:keywords>奈森设计</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胡 智伟</cp:lastModifiedBy>
  <cp:revision>84</cp:revision>
  <dcterms:created xsi:type="dcterms:W3CDTF">2016-06-30T07:01:47Z</dcterms:created>
  <dcterms:modified xsi:type="dcterms:W3CDTF">2023-05-19T15:09:17Z</dcterms:modified>
  <cp:category>店铺： BOSSPPT顶尖职业文案</cp:category>
  <cp:contentStatus>BOSSPPT</cp:contentStatus>
</cp:coreProperties>
</file>