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8"/>
  </p:notesMasterIdLst>
  <p:sldIdLst>
    <p:sldId id="275" r:id="rId3"/>
    <p:sldId id="279" r:id="rId4"/>
    <p:sldId id="277" r:id="rId5"/>
    <p:sldId id="280" r:id="rId6"/>
    <p:sldId id="28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478F"/>
    <a:srgbClr val="DF5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35" autoAdjust="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5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8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411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81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112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80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1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5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9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5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2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95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22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71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98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61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4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41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54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4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9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9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3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8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4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5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57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540C-0238-45C4-ABD0-A50CF6A0F0AF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3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35444" y="393958"/>
            <a:ext cx="1626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系统框架</a:t>
            </a:r>
            <a:endParaRPr lang="en-US" altLang="zh-CN" sz="2800" dirty="0">
              <a:solidFill>
                <a:srgbClr val="002060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61097B-6B72-4223-973E-AD4D2CA0922B}"/>
              </a:ext>
            </a:extLst>
          </p:cNvPr>
          <p:cNvSpPr txBox="1"/>
          <p:nvPr/>
        </p:nvSpPr>
        <p:spPr>
          <a:xfrm>
            <a:off x="943337" y="1404577"/>
            <a:ext cx="4798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基于动态拓扑实现低轨卫星网络性能系统框架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5D2BA5-3BAB-D731-8C76-5F6755D63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54" y="2073689"/>
            <a:ext cx="11090147" cy="33423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989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628"/>
    </mc:Choice>
    <mc:Fallback xmlns="">
      <p:transition advTm="126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6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8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4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8" grpId="0" animBg="1"/>
      <p:bldP spid="58" grpId="1" animBg="1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35444" y="393958"/>
            <a:ext cx="2388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通信场景</a:t>
            </a:r>
            <a:endParaRPr lang="en-US" altLang="zh-CN" sz="2800" dirty="0">
              <a:solidFill>
                <a:srgbClr val="002060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849B24E-20C5-4E61-8937-8A8BB44EB38A}"/>
              </a:ext>
            </a:extLst>
          </p:cNvPr>
          <p:cNvSpPr txBox="1"/>
          <p:nvPr/>
        </p:nvSpPr>
        <p:spPr>
          <a:xfrm>
            <a:off x="434466" y="3648075"/>
            <a:ext cx="5056696" cy="1209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低轨道卫星地面城市传输系统场景</a:t>
            </a:r>
            <a:endParaRPr lang="en-US" altLang="zh-CN" b="1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卫星互联网为配备定向地面传输天线的用户提供服务，并根据不同的路由算法建立相应的通信链路，完成空间信号中继传输，最后将信号转发到离接收机最近的接收天线。</a:t>
            </a:r>
            <a:endParaRPr lang="en-US" altLang="zh-CN" sz="14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3B7414D5-4523-4059-9948-002968629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162" y="1045672"/>
            <a:ext cx="5726247" cy="2016522"/>
          </a:xfrm>
          <a:prstGeom prst="rect">
            <a:avLst/>
          </a:prstGeom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A2483D09-5799-4000-AA8E-90E72D2FEDD1}"/>
              </a:ext>
            </a:extLst>
          </p:cNvPr>
          <p:cNvSpPr txBox="1"/>
          <p:nvPr/>
        </p:nvSpPr>
        <p:spPr>
          <a:xfrm>
            <a:off x="486854" y="1217266"/>
            <a:ext cx="4951921" cy="1478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巨型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LEO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系统路由与传输性能联合仿真体系结构    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由三大板块组成，通过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STK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软件搭建系统平台并将轨道数据与卫星位置数据导出，通过不同路由算法对节点间的通信提供选路依据，然后进行网络性能测试与信道质量影响下接收信号质量监测</a:t>
            </a:r>
            <a:endParaRPr lang="en-US" altLang="zh-CN" sz="14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72D2DC-2394-CE34-893F-7DD46A132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083" y="3497799"/>
            <a:ext cx="5784850" cy="2394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14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628"/>
    </mc:Choice>
    <mc:Fallback xmlns="">
      <p:transition advTm="126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6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8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4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8" grpId="0" animBg="1"/>
      <p:bldP spid="58" grpId="1" animBg="1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35444" y="393958"/>
            <a:ext cx="2388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星间激光链路</a:t>
            </a:r>
            <a:endParaRPr lang="en-US" altLang="zh-CN" sz="2800" dirty="0">
              <a:solidFill>
                <a:srgbClr val="002060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257390-6EFC-4640-8A7D-7570C69A9669}"/>
              </a:ext>
            </a:extLst>
          </p:cNvPr>
          <p:cNvSpPr txBox="1"/>
          <p:nvPr/>
        </p:nvSpPr>
        <p:spPr>
          <a:xfrm>
            <a:off x="5222922" y="6112221"/>
            <a:ext cx="3060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激光信道中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多普勒频移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对性能影响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E66F6B-0F69-40F6-8856-BB5C48220504}"/>
              </a:ext>
            </a:extLst>
          </p:cNvPr>
          <p:cNvSpPr txBox="1"/>
          <p:nvPr/>
        </p:nvSpPr>
        <p:spPr>
          <a:xfrm>
            <a:off x="1299491" y="6112220"/>
            <a:ext cx="3304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激光</a:t>
            </a:r>
            <a:r>
              <a:rPr lang="zh-CN" altLang="en-US" sz="1400" dirty="0"/>
              <a:t>信道中</a:t>
            </a:r>
            <a:r>
              <a:rPr lang="zh-CN" altLang="en-US" sz="1400" b="1" dirty="0"/>
              <a:t>日凌</a:t>
            </a:r>
            <a:r>
              <a:rPr lang="zh-CN" altLang="en-US" sz="1400" dirty="0"/>
              <a:t>模型与性能影响分析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1511710-6896-477C-8ABC-E2263EBFBBEA}"/>
              </a:ext>
            </a:extLst>
          </p:cNvPr>
          <p:cNvSpPr txBox="1"/>
          <p:nvPr/>
        </p:nvSpPr>
        <p:spPr>
          <a:xfrm>
            <a:off x="8970548" y="6077238"/>
            <a:ext cx="26685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(c)</a:t>
            </a:r>
            <a:r>
              <a:rPr lang="zh-CN" altLang="en-US" sz="1400" dirty="0"/>
              <a:t>激光信道中</a:t>
            </a:r>
            <a:r>
              <a:rPr lang="zh-CN" altLang="en-US" sz="1400" b="1" dirty="0"/>
              <a:t>振动</a:t>
            </a:r>
            <a:r>
              <a:rPr lang="zh-CN" altLang="en-US" sz="1400" dirty="0"/>
              <a:t>对性能影响</a:t>
            </a:r>
          </a:p>
        </p:txBody>
      </p:sp>
      <p:pic>
        <p:nvPicPr>
          <p:cNvPr id="3074" name="图片 101">
            <a:extLst>
              <a:ext uri="{FF2B5EF4-FFF2-40B4-BE49-F238E27FC236}">
                <a16:creationId xmlns:a16="http://schemas.microsoft.com/office/drawing/2014/main" id="{24776541-02D9-40A8-9B9A-B4A72C00A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840" y="2032581"/>
            <a:ext cx="3107526" cy="133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图片 64">
            <a:extLst>
              <a:ext uri="{FF2B5EF4-FFF2-40B4-BE49-F238E27FC236}">
                <a16:creationId xmlns:a16="http://schemas.microsoft.com/office/drawing/2014/main" id="{DD04DF74-8517-463B-8DF8-5CE93A98E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984737"/>
            <a:ext cx="2252632" cy="140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6" name="图片 71">
            <a:extLst>
              <a:ext uri="{FF2B5EF4-FFF2-40B4-BE49-F238E27FC236}">
                <a16:creationId xmlns:a16="http://schemas.microsoft.com/office/drawing/2014/main" id="{05522C25-0E81-4468-9254-A81FF0237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467" y="1979408"/>
            <a:ext cx="3302153" cy="128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图片 58">
            <a:extLst>
              <a:ext uri="{FF2B5EF4-FFF2-40B4-BE49-F238E27FC236}">
                <a16:creationId xmlns:a16="http://schemas.microsoft.com/office/drawing/2014/main" id="{219610A0-805F-42C6-8C0C-1B6B9E2962B2}"/>
              </a:ext>
            </a:extLst>
          </p:cNvPr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74" y="3706246"/>
            <a:ext cx="3458900" cy="201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45A09557-5DE9-4F5C-9F27-48DBB4A57719}"/>
              </a:ext>
            </a:extLst>
          </p:cNvPr>
          <p:cNvSpPr txBox="1"/>
          <p:nvPr/>
        </p:nvSpPr>
        <p:spPr>
          <a:xfrm>
            <a:off x="1798814" y="5758915"/>
            <a:ext cx="2343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+mn-ea"/>
                <a:cs typeface="Times New Roman" panose="02020603050405020304" pitchFamily="18" charset="0"/>
              </a:rPr>
              <a:t>在不同的</a:t>
            </a:r>
            <a:r>
              <a:rPr lang="en-US" altLang="zh-CN" sz="1000" dirty="0">
                <a:latin typeface="+mn-ea"/>
                <a:cs typeface="Times New Roman" panose="02020603050405020304" pitchFamily="18" charset="0"/>
              </a:rPr>
              <a:t>OSNR</a:t>
            </a:r>
            <a:r>
              <a:rPr lang="zh-CN" altLang="en-US" sz="1000" dirty="0">
                <a:latin typeface="+mn-ea"/>
                <a:cs typeface="Times New Roman" panose="02020603050405020304" pitchFamily="18" charset="0"/>
              </a:rPr>
              <a:t>下日凌与</a:t>
            </a:r>
            <a:r>
              <a:rPr lang="en-US" altLang="zh-CN" sz="1000" dirty="0">
                <a:latin typeface="+mn-ea"/>
                <a:cs typeface="Times New Roman" panose="02020603050405020304" pitchFamily="18" charset="0"/>
              </a:rPr>
              <a:t>EVM</a:t>
            </a:r>
            <a:r>
              <a:rPr lang="zh-CN" altLang="en-US" sz="1000" dirty="0">
                <a:latin typeface="+mn-ea"/>
                <a:cs typeface="Times New Roman" panose="02020603050405020304" pitchFamily="18" charset="0"/>
              </a:rPr>
              <a:t>对应曲线图</a:t>
            </a:r>
          </a:p>
        </p:txBody>
      </p:sp>
      <p:pic>
        <p:nvPicPr>
          <p:cNvPr id="3084" name="图片 84">
            <a:extLst>
              <a:ext uri="{FF2B5EF4-FFF2-40B4-BE49-F238E27FC236}">
                <a16:creationId xmlns:a16="http://schemas.microsoft.com/office/drawing/2014/main" id="{79F7AD3B-7587-4DC5-A816-3FE66A07EBC9}"/>
              </a:ext>
            </a:extLst>
          </p:cNvPr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273" y="3706246"/>
            <a:ext cx="3458900" cy="1967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C1067402-5175-4800-B6B3-5CDC152E30A5}"/>
              </a:ext>
            </a:extLst>
          </p:cNvPr>
          <p:cNvSpPr txBox="1"/>
          <p:nvPr/>
        </p:nvSpPr>
        <p:spPr>
          <a:xfrm>
            <a:off x="5330805" y="5735401"/>
            <a:ext cx="27447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+mn-ea"/>
              </a:rPr>
              <a:t>不同信噪比下多普勒频移对系统性能影响曲线</a:t>
            </a:r>
          </a:p>
        </p:txBody>
      </p:sp>
      <p:pic>
        <p:nvPicPr>
          <p:cNvPr id="3085" name="图片 97">
            <a:extLst>
              <a:ext uri="{FF2B5EF4-FFF2-40B4-BE49-F238E27FC236}">
                <a16:creationId xmlns:a16="http://schemas.microsoft.com/office/drawing/2014/main" id="{61F967B2-9F33-4EEA-97E5-7C7043827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210" y="3645205"/>
            <a:ext cx="2964410" cy="2215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2B5A3EFF-E9D2-4862-8E28-65C819BDD913}"/>
              </a:ext>
            </a:extLst>
          </p:cNvPr>
          <p:cNvSpPr txBox="1"/>
          <p:nvPr/>
        </p:nvSpPr>
        <p:spPr>
          <a:xfrm>
            <a:off x="9202166" y="5754937"/>
            <a:ext cx="2575899" cy="254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/>
              <a:t>在任何时候由振动引起的跟踪误差角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9315AC9-CEC5-4940-A824-05F85687E384}"/>
              </a:ext>
            </a:extLst>
          </p:cNvPr>
          <p:cNvSpPr txBox="1"/>
          <p:nvPr/>
        </p:nvSpPr>
        <p:spPr>
          <a:xfrm>
            <a:off x="5819992" y="3362982"/>
            <a:ext cx="15774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+mn-ea"/>
                <a:cs typeface="Times New Roman" panose="02020603050405020304" pitchFamily="18" charset="0"/>
              </a:rPr>
              <a:t>多普勒频移仿真模型图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4194C3E-FD3E-48E4-88D8-080BFE271BEA}"/>
              </a:ext>
            </a:extLst>
          </p:cNvPr>
          <p:cNvSpPr txBox="1"/>
          <p:nvPr/>
        </p:nvSpPr>
        <p:spPr>
          <a:xfrm>
            <a:off x="9610613" y="3305889"/>
            <a:ext cx="13884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+mn-ea"/>
                <a:cs typeface="Times New Roman" panose="02020603050405020304" pitchFamily="18" charset="0"/>
              </a:rPr>
              <a:t>振动仿真模型图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849B24E-20C5-4E61-8937-8A8BB44EB38A}"/>
              </a:ext>
            </a:extLst>
          </p:cNvPr>
          <p:cNvSpPr txBox="1"/>
          <p:nvPr/>
        </p:nvSpPr>
        <p:spPr>
          <a:xfrm>
            <a:off x="1279605" y="962154"/>
            <a:ext cx="10458140" cy="1011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讨论关于星间激光通信中空间信道的三种典型性影响因素</a:t>
            </a:r>
            <a:endParaRPr lang="en-US" altLang="zh-CN" b="1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本仿真星间通信基于激光链路前提下实现，对此考虑关于空间信道对性能影响，主要谈论日凌、多普勒频移以及振动对信号质量影响。后续工作将搭建相应的实验系统，并将空间信道的影响因素加载在大规模网络架构中观测性能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14A4A4A-E85E-4F1B-AAC0-1DAA38710BCB}"/>
              </a:ext>
            </a:extLst>
          </p:cNvPr>
          <p:cNvSpPr txBox="1"/>
          <p:nvPr/>
        </p:nvSpPr>
        <p:spPr>
          <a:xfrm>
            <a:off x="2153084" y="3362982"/>
            <a:ext cx="15774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+mn-ea"/>
                <a:cs typeface="Times New Roman" panose="02020603050405020304" pitchFamily="18" charset="0"/>
              </a:rPr>
              <a:t>日凌仿真模型图</a:t>
            </a:r>
          </a:p>
        </p:txBody>
      </p:sp>
      <p:sp>
        <p:nvSpPr>
          <p:cNvPr id="2" name="箭头: 右弧形 1">
            <a:extLst>
              <a:ext uri="{FF2B5EF4-FFF2-40B4-BE49-F238E27FC236}">
                <a16:creationId xmlns:a16="http://schemas.microsoft.com/office/drawing/2014/main" id="{A6FD6285-7DA0-4B79-9F9B-4E03030B2CBC}"/>
              </a:ext>
            </a:extLst>
          </p:cNvPr>
          <p:cNvSpPr/>
          <p:nvPr/>
        </p:nvSpPr>
        <p:spPr>
          <a:xfrm>
            <a:off x="4581479" y="2878016"/>
            <a:ext cx="443473" cy="1216152"/>
          </a:xfrm>
          <a:prstGeom prst="curvedLef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箭头: 右弧形 24">
            <a:extLst>
              <a:ext uri="{FF2B5EF4-FFF2-40B4-BE49-F238E27FC236}">
                <a16:creationId xmlns:a16="http://schemas.microsoft.com/office/drawing/2014/main" id="{AF8E9585-10B8-491C-92A4-E0C1C9E09E63}"/>
              </a:ext>
            </a:extLst>
          </p:cNvPr>
          <p:cNvSpPr/>
          <p:nvPr/>
        </p:nvSpPr>
        <p:spPr>
          <a:xfrm>
            <a:off x="8063145" y="2820924"/>
            <a:ext cx="449322" cy="1216152"/>
          </a:xfrm>
          <a:prstGeom prst="curvedLef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箭头: 右弧形 25">
            <a:extLst>
              <a:ext uri="{FF2B5EF4-FFF2-40B4-BE49-F238E27FC236}">
                <a16:creationId xmlns:a16="http://schemas.microsoft.com/office/drawing/2014/main" id="{4609D34C-551A-45E4-8FAF-166280B7766E}"/>
              </a:ext>
            </a:extLst>
          </p:cNvPr>
          <p:cNvSpPr/>
          <p:nvPr/>
        </p:nvSpPr>
        <p:spPr>
          <a:xfrm>
            <a:off x="11556328" y="2878016"/>
            <a:ext cx="443473" cy="1216152"/>
          </a:xfrm>
          <a:prstGeom prst="curvedLef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65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628"/>
    </mc:Choice>
    <mc:Fallback xmlns="">
      <p:transition advTm="126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6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8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4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8" grpId="0" animBg="1"/>
      <p:bldP spid="58" grpId="1" animBg="1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35444" y="393958"/>
            <a:ext cx="2388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综合仿真系统</a:t>
            </a:r>
            <a:endParaRPr lang="en-US" altLang="zh-CN" sz="2800" dirty="0">
              <a:solidFill>
                <a:srgbClr val="002060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849B24E-20C5-4E61-8937-8A8BB44EB38A}"/>
              </a:ext>
            </a:extLst>
          </p:cNvPr>
          <p:cNvSpPr txBox="1"/>
          <p:nvPr/>
        </p:nvSpPr>
        <p:spPr>
          <a:xfrm>
            <a:off x="1113949" y="1230884"/>
            <a:ext cx="9693195" cy="1011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北京到纽约通过卫星互联网通信：</a:t>
            </a:r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在北京到纽约</a:t>
            </a:r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(B-NY)</a:t>
            </a:r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激光通信场景下，研究了系统的路由选择和传输质量。在时变卫星拓扑网络中，采用</a:t>
            </a:r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Dijkstra</a:t>
            </a:r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路由策略与</a:t>
            </a:r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shortest hop</a:t>
            </a:r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路由策略进行路径选择，计算端到端延时与中继跳数。</a:t>
            </a:r>
            <a:endParaRPr lang="en-US" altLang="zh-CN" sz="16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35EFF1F-5ED7-41CD-BE2C-05B67D134B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20" y="2616517"/>
            <a:ext cx="5332485" cy="2727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7A2E5AC-503C-4780-82CE-946773EBB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2310509"/>
            <a:ext cx="4810498" cy="360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2CB572E-9FA1-4310-AC56-9D3CFADAA598}"/>
              </a:ext>
            </a:extLst>
          </p:cNvPr>
          <p:cNvSpPr txBox="1"/>
          <p:nvPr/>
        </p:nvSpPr>
        <p:spPr>
          <a:xfrm>
            <a:off x="1545144" y="5628858"/>
            <a:ext cx="4653621" cy="390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LEO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星座下两种不同路由算法星间通信场景</a:t>
            </a:r>
            <a:endParaRPr lang="en-US" altLang="zh-CN" b="1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07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628"/>
    </mc:Choice>
    <mc:Fallback xmlns="">
      <p:transition advTm="126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6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8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4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8" grpId="0" animBg="1"/>
      <p:bldP spid="58" grpId="1" animBg="1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35444" y="393958"/>
            <a:ext cx="2388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综合仿真系统</a:t>
            </a:r>
            <a:endParaRPr lang="en-US" altLang="zh-CN" sz="2800" dirty="0">
              <a:solidFill>
                <a:srgbClr val="002060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849B24E-20C5-4E61-8937-8A8BB44EB38A}"/>
              </a:ext>
            </a:extLst>
          </p:cNvPr>
          <p:cNvSpPr txBox="1"/>
          <p:nvPr/>
        </p:nvSpPr>
        <p:spPr>
          <a:xfrm>
            <a:off x="1461243" y="944603"/>
            <a:ext cx="9693195" cy="737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星间激光通信中网络性能与信道性能分析：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(a)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 不同的路径下延时与跳数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;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(b)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随时间变化的延迟；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(c) Dijkstra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下延时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;(d)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不同路由的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EVM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比较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;(e)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日凌效应；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(f)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 多普勒频移效应。</a:t>
            </a:r>
            <a:endParaRPr lang="en-US" altLang="zh-CN" b="1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7DE39722-78A6-4A5B-B597-96F52BEB3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" t="5582" r="7439"/>
          <a:stretch>
            <a:fillRect/>
          </a:stretch>
        </p:blipFill>
        <p:spPr bwMode="auto">
          <a:xfrm>
            <a:off x="1554668" y="1793749"/>
            <a:ext cx="2853963" cy="2180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1F348737-EE8B-4616-94A0-099759A4ED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" t="5060" r="6021" b="446"/>
          <a:stretch>
            <a:fillRect/>
          </a:stretch>
        </p:blipFill>
        <p:spPr bwMode="auto">
          <a:xfrm>
            <a:off x="4556124" y="1793749"/>
            <a:ext cx="2844691" cy="2180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D01F4922-49AC-413A-8516-65EF383ADC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6" r="5901"/>
          <a:stretch>
            <a:fillRect/>
          </a:stretch>
        </p:blipFill>
        <p:spPr bwMode="auto">
          <a:xfrm>
            <a:off x="7650161" y="1781538"/>
            <a:ext cx="2924097" cy="2192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0330B087-7C56-4D74-8A31-4185327EAE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6700" r="8035"/>
          <a:stretch>
            <a:fillRect/>
          </a:stretch>
        </p:blipFill>
        <p:spPr bwMode="auto">
          <a:xfrm>
            <a:off x="1470768" y="4031578"/>
            <a:ext cx="2937823" cy="2333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650B2FE4-C636-4E96-9CDF-84C241073B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" t="5087" r="7271" b="-159"/>
          <a:stretch>
            <a:fillRect/>
          </a:stretch>
        </p:blipFill>
        <p:spPr bwMode="auto">
          <a:xfrm>
            <a:off x="4556124" y="4031578"/>
            <a:ext cx="2944618" cy="2333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21C495A6-E2C0-48B7-A8A2-0CC2BBEC9D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" t="6050" r="8216"/>
          <a:stretch>
            <a:fillRect/>
          </a:stretch>
        </p:blipFill>
        <p:spPr bwMode="auto">
          <a:xfrm>
            <a:off x="7805561" y="4038418"/>
            <a:ext cx="2843389" cy="2272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853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628"/>
    </mc:Choice>
    <mc:Fallback xmlns="">
      <p:transition advTm="126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6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8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4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8" grpId="0" animBg="1"/>
      <p:bldP spid="58" grpId="1" animBg="1"/>
      <p:bldP spid="5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406</Words>
  <Application>Microsoft Office PowerPoint</Application>
  <PresentationFormat>宽屏</PresentationFormat>
  <Paragraphs>33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Open Sans</vt:lpstr>
      <vt:lpstr>Times New Roman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奈森设计</dc:title>
  <dc:subject>BOSSPPT 2017-2018</dc:subject>
  <dc:creator>奈森设计</dc:creator>
  <cp:keywords>奈森设计</cp:keywords>
  <dc:description>BOSSPPT致力于提供高质量，有品质的模板，拒绝垃圾模板！_x000d_
本模板由bossppt设计师制作或制作师二次制作整理，bossppt为此花费了大量心血。_x000d_
如果非本店购买，请直接向盗版店进行索赔。_x000d_
本店淘宝唯一购买网址：https://chinappt.taobao.com</dc:description>
  <cp:lastModifiedBy>胡 智伟</cp:lastModifiedBy>
  <cp:revision>89</cp:revision>
  <dcterms:created xsi:type="dcterms:W3CDTF">2016-06-30T07:01:47Z</dcterms:created>
  <dcterms:modified xsi:type="dcterms:W3CDTF">2023-05-19T15:38:55Z</dcterms:modified>
  <cp:category>店铺： BOSSPPT顶尖职业文案</cp:category>
  <cp:contentStatus>BOSSPPT</cp:contentStatus>
</cp:coreProperties>
</file>