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0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93" d="100"/>
          <a:sy n="9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579C3812-F1DF-4F29-B46E-8F737BED4A3F}"/>
    <pc:docChg chg="modSld">
      <pc:chgData name="Nicholas Romanidis" userId="f29e2cf6a91c20a6" providerId="LiveId" clId="{579C3812-F1DF-4F29-B46E-8F737BED4A3F}" dt="2021-01-18T12:44:04.170" v="6" actId="20577"/>
      <pc:docMkLst>
        <pc:docMk/>
      </pc:docMkLst>
      <pc:sldChg chg="modSp mod">
        <pc:chgData name="Nicholas Romanidis" userId="f29e2cf6a91c20a6" providerId="LiveId" clId="{579C3812-F1DF-4F29-B46E-8F737BED4A3F}" dt="2021-01-18T12:43:50.457" v="5" actId="6549"/>
        <pc:sldMkLst>
          <pc:docMk/>
          <pc:sldMk cId="2052460410" sldId="317"/>
        </pc:sldMkLst>
        <pc:spChg chg="mod">
          <ac:chgData name="Nicholas Romanidis" userId="f29e2cf6a91c20a6" providerId="LiveId" clId="{579C3812-F1DF-4F29-B46E-8F737BED4A3F}" dt="2021-01-18T12:43:50.457" v="5" actId="6549"/>
          <ac:spMkLst>
            <pc:docMk/>
            <pc:sldMk cId="2052460410" sldId="317"/>
            <ac:spMk id="3" creationId="{B0071066-F2BD-4E22-88F1-9E17024DDF17}"/>
          </ac:spMkLst>
        </pc:spChg>
      </pc:sldChg>
      <pc:sldChg chg="modSp mod">
        <pc:chgData name="Nicholas Romanidis" userId="f29e2cf6a91c20a6" providerId="LiveId" clId="{579C3812-F1DF-4F29-B46E-8F737BED4A3F}" dt="2021-01-18T12:43:34.676" v="1" actId="20577"/>
        <pc:sldMkLst>
          <pc:docMk/>
          <pc:sldMk cId="1037598103" sldId="318"/>
        </pc:sldMkLst>
        <pc:spChg chg="mod">
          <ac:chgData name="Nicholas Romanidis" userId="f29e2cf6a91c20a6" providerId="LiveId" clId="{579C3812-F1DF-4F29-B46E-8F737BED4A3F}" dt="2021-01-18T12:43:34.676" v="1" actId="20577"/>
          <ac:spMkLst>
            <pc:docMk/>
            <pc:sldMk cId="1037598103" sldId="318"/>
            <ac:spMk id="3" creationId="{B0071066-F2BD-4E22-88F1-9E17024DDF17}"/>
          </ac:spMkLst>
        </pc:spChg>
      </pc:sldChg>
      <pc:sldChg chg="modSp mod">
        <pc:chgData name="Nicholas Romanidis" userId="f29e2cf6a91c20a6" providerId="LiveId" clId="{579C3812-F1DF-4F29-B46E-8F737BED4A3F}" dt="2021-01-18T12:44:04.170" v="6" actId="20577"/>
        <pc:sldMkLst>
          <pc:docMk/>
          <pc:sldMk cId="3042666018" sldId="319"/>
        </pc:sldMkLst>
        <pc:spChg chg="mod">
          <ac:chgData name="Nicholas Romanidis" userId="f29e2cf6a91c20a6" providerId="LiveId" clId="{579C3812-F1DF-4F29-B46E-8F737BED4A3F}" dt="2021-01-18T12:44:04.170" v="6" actId="20577"/>
          <ac:spMkLst>
            <pc:docMk/>
            <pc:sldMk cId="3042666018" sldId="319"/>
            <ac:spMk id="3" creationId="{33D3D696-188E-4F66-AE41-075D988B99AE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95892F6B-D50F-4726-8717-E05A52F59EE6}"/>
    <pc:docChg chg="modSld">
      <pc:chgData name="Nicholas Romanidis" userId="f29e2cf6a91c20a6" providerId="LiveId" clId="{95892F6B-D50F-4726-8717-E05A52F59EE6}" dt="2020-11-22T22:39:55.798" v="35" actId="20577"/>
      <pc:docMkLst>
        <pc:docMk/>
      </pc:docMkLst>
      <pc:sldChg chg="modSp mod">
        <pc:chgData name="Nicholas Romanidis" userId="f29e2cf6a91c20a6" providerId="LiveId" clId="{95892F6B-D50F-4726-8717-E05A52F59EE6}" dt="2020-11-22T22:39:55.798" v="35" actId="20577"/>
        <pc:sldMkLst>
          <pc:docMk/>
          <pc:sldMk cId="1804591582" sldId="256"/>
        </pc:sldMkLst>
        <pc:spChg chg="mod">
          <ac:chgData name="Nicholas Romanidis" userId="f29e2cf6a91c20a6" providerId="LiveId" clId="{95892F6B-D50F-4726-8717-E05A52F59EE6}" dt="2020-11-22T22:39:55.798" v="35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5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2 - LECTURE 1</a:t>
            </a:r>
          </a:p>
          <a:p>
            <a:r>
              <a:rPr lang="en-CA" dirty="0"/>
              <a:t>Introduction to Node.JS </a:t>
            </a:r>
            <a:r>
              <a:rPr lang="en-CA"/>
              <a:t>and Express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C22-2BC1-4358-8BCD-7A9CEFBB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 of Node.js / What can we do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E371-E7FC-4DC2-8F89-CCB8DA7A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462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powerful web servers: </a:t>
            </a:r>
          </a:p>
          <a:p>
            <a:pPr lvl="1"/>
            <a:r>
              <a:rPr lang="en-US" dirty="0"/>
              <a:t>Listen to incoming HTTP Requests.</a:t>
            </a:r>
          </a:p>
          <a:p>
            <a:pPr lvl="1"/>
            <a:r>
              <a:rPr lang="en-US" dirty="0"/>
              <a:t>Handle HTTP requests for a given web application.</a:t>
            </a:r>
          </a:p>
          <a:p>
            <a:pPr lvl="1"/>
            <a:r>
              <a:rPr lang="en-US" dirty="0"/>
              <a:t>Collect and validate form data.</a:t>
            </a:r>
          </a:p>
          <a:p>
            <a:pPr lvl="1"/>
            <a:r>
              <a:rPr lang="en-US" dirty="0"/>
              <a:t>Return responses to client.</a:t>
            </a:r>
          </a:p>
          <a:p>
            <a:pPr lvl="1"/>
            <a:endParaRPr lang="en-US" dirty="0"/>
          </a:p>
          <a:p>
            <a:r>
              <a:rPr lang="en-US" dirty="0"/>
              <a:t>Work with Databases:</a:t>
            </a:r>
          </a:p>
          <a:p>
            <a:pPr lvl="1"/>
            <a:r>
              <a:rPr lang="en-US" dirty="0"/>
              <a:t>Connect to databases.</a:t>
            </a:r>
          </a:p>
          <a:p>
            <a:pPr lvl="1"/>
            <a:r>
              <a:rPr lang="en-US" dirty="0"/>
              <a:t>Add, delete, modify data in your database.</a:t>
            </a:r>
          </a:p>
          <a:p>
            <a:pPr lvl="1"/>
            <a:endParaRPr lang="en-US" dirty="0"/>
          </a:p>
          <a:p>
            <a:r>
              <a:rPr lang="en-US" dirty="0"/>
              <a:t>Generate dynamic page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701E-AD89-4FDB-9D3D-932B3719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4E01-E694-4129-AFA8-94DF767B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01EB393-D239-4D84-AAAA-264C42BC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t="4854" r="9581" b="3881"/>
          <a:stretch/>
        </p:blipFill>
        <p:spPr bwMode="auto">
          <a:xfrm>
            <a:off x="6096000" y="1825625"/>
            <a:ext cx="5672932" cy="35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481-5D06-4A88-98D8-D2322F62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Server-Based Web Apps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420C-C277-4BBC-A551-4114250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EE13-F376-4F49-A866-F1BE0DD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7A79FB0-EA70-4CBE-9D96-9BC6513D4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49" y="1825625"/>
            <a:ext cx="8556302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51F-5A3E-4C10-9334-6224BD70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Alternatives to Node.js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F240-BB52-4D6C-AE16-3C18CCD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947A-F797-4E1A-9609-CAD775B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7D643C2-8E55-4ECB-B0BC-1F5F79F1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081373" cy="20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EA66D9-D55B-4EF3-89C2-CA7A8D2E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67" y="1690687"/>
            <a:ext cx="1936833" cy="20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89D95F6-53D6-4537-BFEE-8D6A5CA7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7" y="1933734"/>
            <a:ext cx="2676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9D68BE8-A3BD-481F-A335-D5E46AE48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5" r="30254"/>
          <a:stretch/>
        </p:blipFill>
        <p:spPr bwMode="auto">
          <a:xfrm>
            <a:off x="2919572" y="3772059"/>
            <a:ext cx="1571554" cy="20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ee the source image">
            <a:extLst>
              <a:ext uri="{FF2B5EF4-FFF2-40B4-BE49-F238E27FC236}">
                <a16:creationId xmlns:a16="http://schemas.microsoft.com/office/drawing/2014/main" id="{F8145E94-1033-446A-83D1-93C92F521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7912" r="22331" b="7818"/>
          <a:stretch/>
        </p:blipFill>
        <p:spPr bwMode="auto">
          <a:xfrm>
            <a:off x="7361993" y="4015105"/>
            <a:ext cx="1910435" cy="164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3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1AA1-713F-4BD0-AFDD-E660F0B0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choose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9839-8085-4A42-84FB-F65A3253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many alternatives: python, java, php, ruby, C#.</a:t>
            </a:r>
          </a:p>
          <a:p>
            <a:endParaRPr lang="en-CA" dirty="0"/>
          </a:p>
          <a:p>
            <a:r>
              <a:rPr lang="en-CA" dirty="0"/>
              <a:t>Advantages</a:t>
            </a:r>
          </a:p>
          <a:p>
            <a:pPr lvl="1"/>
            <a:r>
              <a:rPr lang="en-US" dirty="0"/>
              <a:t>You only need to learn one language.</a:t>
            </a:r>
          </a:p>
          <a:p>
            <a:pPr lvl="1"/>
            <a:r>
              <a:rPr lang="en-US" dirty="0"/>
              <a:t>Use JavaScript to code both the Front-End and Back-End of a web application.</a:t>
            </a:r>
          </a:p>
          <a:p>
            <a:pPr lvl="1"/>
            <a:r>
              <a:rPr lang="en-US" dirty="0"/>
              <a:t>It supports Asynchronous programming and non-blocking code.</a:t>
            </a:r>
          </a:p>
          <a:p>
            <a:pPr lvl="1"/>
            <a:r>
              <a:rPr lang="en-US" dirty="0"/>
              <a:t>Great performance / fast execution.</a:t>
            </a:r>
          </a:p>
          <a:p>
            <a:pPr lvl="1"/>
            <a:r>
              <a:rPr lang="en-US" dirty="0"/>
              <a:t>Code sharing and reuse.</a:t>
            </a:r>
          </a:p>
          <a:p>
            <a:pPr lvl="1"/>
            <a:r>
              <a:rPr lang="en-US" dirty="0"/>
              <a:t>Trendy and high demand, many jobs on the market.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71C9-12A5-460D-86B2-C2B576F2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449B3-17DC-4C7F-B325-AEBCDA7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7407-DA40-4C9D-A8DF-F3B848EF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Install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9B6C-B4EA-47FD-933D-6A8D514D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Node.js: https://nodejs.org/en/download/</a:t>
            </a:r>
          </a:p>
          <a:p>
            <a:r>
              <a:rPr lang="en-US" dirty="0"/>
              <a:t>When you install Node on your machine, NPM is also installed.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50BED-5174-4D06-80B4-11A4CC09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E89CB-38D4-4142-B47B-A341974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06466-6E32-482E-9FD5-5094FE85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14" y="3072110"/>
            <a:ext cx="7955571" cy="2832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6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EAD9-F68E-4AA1-98E4-3F6E5FD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Objects 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1066-F2BD-4E22-88F1-9E17024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In Node.js, you have access to various global objects and variables.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console</a:t>
            </a:r>
          </a:p>
          <a:p>
            <a:pPr lvl="1"/>
            <a:r>
              <a:rPr lang="en-CA" dirty="0"/>
              <a:t>Debugging console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process</a:t>
            </a:r>
          </a:p>
          <a:p>
            <a:pPr lvl="1"/>
            <a:r>
              <a:rPr lang="en-CA" dirty="0"/>
              <a:t>Provides information about the current Node.js process.</a:t>
            </a:r>
          </a:p>
          <a:p>
            <a:pPr lvl="1"/>
            <a:r>
              <a:rPr lang="en-CA" dirty="0"/>
              <a:t>Exposes properties, methods and events for controlling system interactions.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_</a:t>
            </a:r>
            <a:r>
              <a:rPr lang="en-CA" dirty="0" err="1">
                <a:solidFill>
                  <a:srgbClr val="C00000"/>
                </a:solidFill>
              </a:rPr>
              <a:t>dirname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The name of the directory executing script resides in.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_filename</a:t>
            </a:r>
          </a:p>
          <a:p>
            <a:pPr lvl="1"/>
            <a:r>
              <a:rPr lang="en-CA" dirty="0"/>
              <a:t>The executing file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BB1AD-B385-4B86-93E6-9146EF8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EFC4-EBEC-48F8-B66D-E75C268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EAD9-F68E-4AA1-98E4-3F6E5FD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Global Objects 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1066-F2BD-4E22-88F1-9E17024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setTimeout</a:t>
            </a:r>
            <a:r>
              <a:rPr lang="en-CA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CA" dirty="0"/>
              <a:t>Execute a piece of code after a certain delay.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setInterval</a:t>
            </a:r>
            <a:r>
              <a:rPr lang="en-CA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CA" dirty="0"/>
              <a:t>Execute a piece of code repeatedly, after a certain delay.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require()</a:t>
            </a:r>
          </a:p>
          <a:p>
            <a:pPr lvl="1"/>
            <a:r>
              <a:rPr lang="en-CA" dirty="0"/>
              <a:t>Easiest way to include modules (contained in </a:t>
            </a:r>
            <a:r>
              <a:rPr lang="en-CA" dirty="0" err="1"/>
              <a:t>seperate</a:t>
            </a:r>
            <a:r>
              <a:rPr lang="en-CA" dirty="0"/>
              <a:t> files).</a:t>
            </a:r>
          </a:p>
          <a:p>
            <a:pPr lvl="1"/>
            <a:r>
              <a:rPr lang="en-CA" dirty="0"/>
              <a:t>Reads a JavaScript file, executes the file, then returns the “exported”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BB1AD-B385-4B86-93E6-9146EF8E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EFC4-EBEC-48F8-B66D-E75C268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59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B9F2-510C-46D9-B7AF-ED39149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D696-188E-4F66-AE41-075D988B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readline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Input and output mechanism.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util</a:t>
            </a:r>
          </a:p>
          <a:p>
            <a:pPr lvl="1"/>
            <a:r>
              <a:rPr lang="en-CA" dirty="0"/>
              <a:t>Helper utility module used to support the Node.js internals.</a:t>
            </a:r>
          </a:p>
          <a:p>
            <a:pPr lvl="1"/>
            <a:r>
              <a:rPr lang="en-CA" dirty="0"/>
              <a:t>Also contains useful functions for programmers such as formatting, encoding and decoding, and more.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path</a:t>
            </a:r>
          </a:p>
          <a:p>
            <a:pPr lvl="1"/>
            <a:r>
              <a:rPr lang="en-CA" dirty="0"/>
              <a:t>Utilities for working with file and folder paths.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events</a:t>
            </a:r>
          </a:p>
          <a:p>
            <a:pPr lvl="1"/>
            <a:r>
              <a:rPr lang="en-CA" dirty="0"/>
              <a:t>Register event listeners, act on events and emit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73459-9C9A-4AF8-87EB-7BE57920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0089-B002-4D2D-A1B9-0F937D72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66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6E6E-771D-4807-ADEB-340AC825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C9BC-A238-4858-A9F2-BE8392AF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fs</a:t>
            </a:r>
          </a:p>
          <a:p>
            <a:pPr lvl="1"/>
            <a:r>
              <a:rPr lang="en-CA" dirty="0"/>
              <a:t>Working with the file system to read and write files.</a:t>
            </a:r>
          </a:p>
          <a:p>
            <a:pPr lvl="1"/>
            <a:r>
              <a:rPr lang="en-CA" dirty="0"/>
              <a:t>Supports asynchronous operation to avoid blocking.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url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Methods for parsing and working with a </a:t>
            </a:r>
            <a:r>
              <a:rPr lang="en-CA" dirty="0" err="1"/>
              <a:t>url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C00000"/>
                </a:solidFill>
              </a:rPr>
              <a:t>queryString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Methods for parsing and working with the query string part of a </a:t>
            </a:r>
            <a:r>
              <a:rPr lang="en-CA" dirty="0" err="1"/>
              <a:t>url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Conversion between query string and object (key value pairs).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91994-FA39-42CA-A82A-F7D3244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F8D4-43E1-430F-AFDC-520BA854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2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AB9C-6D55-47B7-A5E4-DBBE1A8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Package Manager (NPM)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4FE-0CC6-405E-ABD8-B91B5C5F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Installed by default when you install Node.js.</a:t>
            </a:r>
          </a:p>
          <a:p>
            <a:r>
              <a:rPr lang="en-CA" dirty="0"/>
              <a:t>Allows creation of reusable modules shared with the community.</a:t>
            </a:r>
          </a:p>
          <a:p>
            <a:r>
              <a:rPr lang="en-CA" dirty="0"/>
              <a:t>Download modules and use them in your projects.</a:t>
            </a:r>
          </a:p>
          <a:p>
            <a:r>
              <a:rPr lang="en-CA" dirty="0"/>
              <a:t>Command-line tool: </a:t>
            </a:r>
            <a:r>
              <a:rPr lang="en-CA" dirty="0" err="1"/>
              <a:t>npm</a:t>
            </a:r>
            <a:endParaRPr lang="en-CA" dirty="0"/>
          </a:p>
          <a:p>
            <a:r>
              <a:rPr lang="en-CA" dirty="0"/>
              <a:t>Global Modules</a:t>
            </a:r>
          </a:p>
          <a:p>
            <a:pPr lvl="1"/>
            <a:r>
              <a:rPr lang="en-CA" dirty="0"/>
              <a:t>Installed like a command-line application on your computer.</a:t>
            </a:r>
          </a:p>
          <a:p>
            <a:pPr lvl="1"/>
            <a:r>
              <a:rPr lang="en-CA" dirty="0"/>
              <a:t>Not for use in your own application.</a:t>
            </a:r>
          </a:p>
          <a:p>
            <a:pPr lvl="1"/>
            <a:r>
              <a:rPr lang="en-CA" dirty="0"/>
              <a:t>Example, tools that can be used for your development.</a:t>
            </a:r>
          </a:p>
          <a:p>
            <a:pPr lvl="1"/>
            <a:r>
              <a:rPr lang="en-CA" dirty="0"/>
              <a:t>Do not install into your </a:t>
            </a:r>
            <a:r>
              <a:rPr lang="en-CA" dirty="0" err="1"/>
              <a:t>node_modules</a:t>
            </a:r>
            <a:r>
              <a:rPr lang="en-CA" dirty="0"/>
              <a:t> folder.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E3080-FF0A-469B-A26D-A2A8148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90B44-EC08-419B-9396-AF87A63C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22530" name="Picture 2" descr="See the source image">
            <a:extLst>
              <a:ext uri="{FF2B5EF4-FFF2-40B4-BE49-F238E27FC236}">
                <a16:creationId xmlns:a16="http://schemas.microsoft.com/office/drawing/2014/main" id="{EF719B6B-B03A-42FF-879E-B312FF19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520072"/>
            <a:ext cx="2609850" cy="10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2352-F7E7-42AA-8666-A63F26C4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JavaScript?  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5E07-EBB5-4C20-9EE0-AAE616DA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9193" cy="4192839"/>
          </a:xfrm>
        </p:spPr>
        <p:txBody>
          <a:bodyPr/>
          <a:lstStyle/>
          <a:p>
            <a:r>
              <a:rPr lang="en-US" dirty="0"/>
              <a:t>JavaScript is a programming language.</a:t>
            </a:r>
          </a:p>
          <a:p>
            <a:r>
              <a:rPr lang="en-US" dirty="0"/>
              <a:t>High-level language.</a:t>
            </a:r>
          </a:p>
          <a:p>
            <a:r>
              <a:rPr lang="en-US" dirty="0"/>
              <a:t>It is a loosely-typed language.</a:t>
            </a:r>
          </a:p>
          <a:p>
            <a:endParaRPr lang="en-US" dirty="0"/>
          </a:p>
          <a:p>
            <a:r>
              <a:rPr lang="en-US" dirty="0"/>
              <a:t>Today, it is one of the most used and most learned programming languages in the world.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BE25-9F7A-48D5-A57C-DAA62A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57CAF-82C8-43F0-901B-92116F3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36447-4E92-429F-882C-A84A100E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96" y="1825625"/>
            <a:ext cx="3679004" cy="36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D73D-3089-4DD5-AB0C-6F7A39E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DD0D-A806-4DB3-A2AD-C5B3E6E1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listing of all the packages your application requires.</a:t>
            </a:r>
          </a:p>
          <a:p>
            <a:r>
              <a:rPr lang="en-CA" dirty="0"/>
              <a:t>Contains version information for each package.</a:t>
            </a:r>
          </a:p>
          <a:p>
            <a:r>
              <a:rPr lang="en-CA" dirty="0"/>
              <a:t>Run </a:t>
            </a:r>
            <a:r>
              <a:rPr lang="en-CA" b="1" dirty="0" err="1"/>
              <a:t>npm</a:t>
            </a:r>
            <a:r>
              <a:rPr lang="en-CA" b="1" dirty="0"/>
              <a:t> </a:t>
            </a:r>
            <a:r>
              <a:rPr lang="en-CA" b="1" dirty="0" err="1"/>
              <a:t>init</a:t>
            </a:r>
            <a:r>
              <a:rPr lang="en-CA" dirty="0"/>
              <a:t> to create an empty </a:t>
            </a:r>
            <a:r>
              <a:rPr lang="en-CA" dirty="0" err="1"/>
              <a:t>package.json</a:t>
            </a:r>
            <a:r>
              <a:rPr lang="en-CA" dirty="0"/>
              <a:t> file.</a:t>
            </a:r>
          </a:p>
          <a:p>
            <a:r>
              <a:rPr lang="en-CA" dirty="0"/>
              <a:t>Add packages by running </a:t>
            </a:r>
            <a:r>
              <a:rPr lang="en-CA" b="1" dirty="0" err="1"/>
              <a:t>npm</a:t>
            </a:r>
            <a:r>
              <a:rPr lang="en-CA" b="1" dirty="0"/>
              <a:t> install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09916-946A-4993-B944-2269D617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8901-AE60-48FF-AAA2-B01B693E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F383F-24D2-46D8-8348-3B866FCA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57" y="3891016"/>
            <a:ext cx="5762344" cy="2127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59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14E-856A-40D4-950B-34411FA8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DE8-C0CB-47CD-A8BA-D0BF2441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1957-E8BC-4425-B627-165B230B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C8C43-9C0C-4D37-B48A-65CB72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2E9C6616-6C4E-4391-A419-94364A9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0"/>
            <a:ext cx="12192000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3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015B-8161-4870-A4A2-EACA28F5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you do with JavaScript?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B780-9FCD-4E74-AF3C-6AEAB6D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938C-B7AD-4C67-9CF2-E1042E33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DAFDFE-AFDD-4B1C-83CE-6E0C39544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685970"/>
            <a:ext cx="6477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5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C053-8859-4BFD-87EA-B8BA712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in the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F844-36CA-43EB-91F7-ACD3846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290" cy="4192839"/>
          </a:xfrm>
        </p:spPr>
        <p:txBody>
          <a:bodyPr>
            <a:normAutofit/>
          </a:bodyPr>
          <a:lstStyle/>
          <a:p>
            <a:r>
              <a:rPr lang="en-US" dirty="0"/>
              <a:t>Initially, JavaScript was used to add interactivity to a web page.</a:t>
            </a:r>
          </a:p>
          <a:p>
            <a:r>
              <a:rPr lang="en-US" dirty="0"/>
              <a:t>Was referred to, by many, as a “toy” language.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094A7-54DF-499A-9A4C-27D83CE0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5BA9-FDC3-4309-BE52-44FEB64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0CF740-10E5-4661-A6CF-D83BC841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8600" y="365125"/>
            <a:ext cx="5055094" cy="30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53F7D8-251B-4F06-BB22-7C8A1B09BBF3}"/>
              </a:ext>
            </a:extLst>
          </p:cNvPr>
          <p:cNvSpPr txBox="1">
            <a:spLocks/>
          </p:cNvSpPr>
          <p:nvPr/>
        </p:nvSpPr>
        <p:spPr>
          <a:xfrm>
            <a:off x="838200" y="3593762"/>
            <a:ext cx="10853791" cy="242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a browser to run using a JavaScript engine (a component) of the browser. </a:t>
            </a:r>
          </a:p>
          <a:p>
            <a:r>
              <a:rPr lang="en-US" dirty="0"/>
              <a:t>Often referred to as a “Client-Side language” because it was executed within the browser (client) and not server, thus limiting its capabilities.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07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CB2836F-D7C1-4CA8-9193-A2A1530E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703764"/>
            <a:ext cx="6115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3E266-630D-41A5-A8C6-52B30799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AEB7-C993-4C3D-A379-50BF2196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modern development, JavaScript can build:</a:t>
            </a:r>
          </a:p>
          <a:p>
            <a:pPr lvl="1"/>
            <a:r>
              <a:rPr lang="en-CA" dirty="0"/>
              <a:t>Web Apps</a:t>
            </a:r>
          </a:p>
          <a:p>
            <a:pPr lvl="1"/>
            <a:r>
              <a:rPr lang="en-CA" dirty="0"/>
              <a:t>Mobile Apps</a:t>
            </a:r>
          </a:p>
          <a:p>
            <a:pPr lvl="1"/>
            <a:r>
              <a:rPr lang="en-CA" dirty="0"/>
              <a:t>Real-Time Networking Apps </a:t>
            </a:r>
            <a:br>
              <a:rPr lang="en-CA" dirty="0"/>
            </a:br>
            <a:r>
              <a:rPr lang="en-CA" dirty="0"/>
              <a:t>(like chat apps)</a:t>
            </a:r>
          </a:p>
          <a:p>
            <a:pPr lvl="1"/>
            <a:r>
              <a:rPr lang="en-CA" dirty="0"/>
              <a:t>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E6F0-08B2-4692-A8EC-535830B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2BAA-AAB2-4071-ABA2-6630CAC5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21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AA85-7CA7-4886-BDF4-88D1A82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does JavaScript code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47479-6B14-4349-B141-FDB2263F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0DB6-94DE-4C65-B84A-F5DFEB17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10DEB5-7E3F-4F92-B0C2-86289449E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44" y="1690688"/>
            <a:ext cx="8993112" cy="35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AB438-80F3-45A5-AEA5-6ED3AC21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16" y="5325572"/>
            <a:ext cx="3266667" cy="61904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D3B7AA3-1F3E-42D4-8A0E-3AA5048B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57" y="5013688"/>
            <a:ext cx="2273593" cy="11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9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304C-C054-446C-A188-627B2530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622F-003A-4F49-87C3-1E58EA8D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command-line JavaScript runtime (written in C++).</a:t>
            </a:r>
          </a:p>
          <a:p>
            <a:r>
              <a:rPr lang="en-US" dirty="0"/>
              <a:t>Allows you to run JavaScript </a:t>
            </a:r>
            <a:r>
              <a:rPr lang="en-US" u="sng" dirty="0"/>
              <a:t>outside</a:t>
            </a:r>
            <a:r>
              <a:rPr lang="en-US" dirty="0"/>
              <a:t> of a browser.  On your machine and/or a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E1C-F158-4530-96AE-681605D4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DF5BE-B15B-4649-B039-665D798E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9F562FD-637B-4F3F-96AD-04A4B93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3" b="18109"/>
          <a:stretch/>
        </p:blipFill>
        <p:spPr bwMode="auto">
          <a:xfrm>
            <a:off x="9080207" y="587153"/>
            <a:ext cx="2273593" cy="72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2E844DA-E8BF-44CB-84E4-6228EDEEF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3640" r="6528"/>
          <a:stretch/>
        </p:blipFill>
        <p:spPr bwMode="auto">
          <a:xfrm>
            <a:off x="6688476" y="3045753"/>
            <a:ext cx="5116530" cy="28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C1B1C2-EFA1-4E9B-8D4A-DE989E15574B}"/>
              </a:ext>
            </a:extLst>
          </p:cNvPr>
          <p:cNvSpPr txBox="1">
            <a:spLocks/>
          </p:cNvSpPr>
          <p:nvPr/>
        </p:nvSpPr>
        <p:spPr>
          <a:xfrm>
            <a:off x="838201" y="3161427"/>
            <a:ext cx="5737260" cy="2857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Released in 2009, it uses the Chrome V8 JavaScript engine.</a:t>
            </a:r>
          </a:p>
          <a:p>
            <a:r>
              <a:rPr lang="en-US" dirty="0"/>
              <a:t>Adds additional capabilities to JavaScript, beyond what traditional JavaScript can do.</a:t>
            </a:r>
          </a:p>
          <a:p>
            <a:r>
              <a:rPr lang="en-US" dirty="0"/>
              <a:t>It supports asynchronous programming.</a:t>
            </a:r>
          </a:p>
        </p:txBody>
      </p:sp>
    </p:spTree>
    <p:extLst>
      <p:ext uri="{BB962C8B-B14F-4D97-AF65-F5344CB8AC3E}">
        <p14:creationId xmlns:p14="http://schemas.microsoft.com/office/powerpoint/2010/main" val="41493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FA0D-0000-493D-A996-B0A30DA9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Node.js Lifecycle and the Event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EF23-1224-41A8-963B-CD494F47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AC79-16C9-4B4B-ABCE-F47DFD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B118BD-EC2C-4A94-83F7-7C978FF6D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8" y="1825625"/>
            <a:ext cx="10133143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0C42-7081-4431-B5FB-4188F71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Node.js is </a:t>
            </a:r>
            <a:r>
              <a:rPr lang="en-CA" u="sng" dirty="0"/>
              <a:t>not</a:t>
            </a:r>
            <a:r>
              <a:rPr lang="en-CA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A5B6-3252-466C-9802-C280CDA7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programming language.</a:t>
            </a:r>
          </a:p>
          <a:p>
            <a:r>
              <a:rPr lang="en-CA" dirty="0"/>
              <a:t>A server-side </a:t>
            </a:r>
            <a:r>
              <a:rPr lang="en-CA"/>
              <a:t>scripting language.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7694-280D-44E4-BA9E-291D1C0A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Introduction to Node.js and Express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23381-9766-4AF7-91FE-387BC26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9952D63E-EB3F-4D93-994A-6CFD2EF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38" y="1825625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51392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965</TotalTime>
  <Words>1006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Seneca College Theme</vt:lpstr>
      <vt:lpstr>WEB 322 WEB PROGRAMMING TOOLS AND FRAMEWORKS </vt:lpstr>
      <vt:lpstr>What is JavaScript?  Quick Review</vt:lpstr>
      <vt:lpstr>What can you do with JavaScript?</vt:lpstr>
      <vt:lpstr>JavaScript in the Past</vt:lpstr>
      <vt:lpstr>JavaScript Today</vt:lpstr>
      <vt:lpstr>Where does JavaScript code run?</vt:lpstr>
      <vt:lpstr>What is Node.js</vt:lpstr>
      <vt:lpstr>Node.js Lifecycle and the Event Loop</vt:lpstr>
      <vt:lpstr>Node.js is not …</vt:lpstr>
      <vt:lpstr>Roles of Node.js / What can we do with it?</vt:lpstr>
      <vt:lpstr>How do Server-Based Web Apps Work?</vt:lpstr>
      <vt:lpstr>Alternatives to Node.js</vt:lpstr>
      <vt:lpstr>Why choose Node.js?</vt:lpstr>
      <vt:lpstr>How to Install Node.js</vt:lpstr>
      <vt:lpstr>Global Objects / Variables</vt:lpstr>
      <vt:lpstr>More Global Objects / Variables</vt:lpstr>
      <vt:lpstr>Included Modules</vt:lpstr>
      <vt:lpstr>More Modules</vt:lpstr>
      <vt:lpstr>Node Package Manager (NPM)</vt:lpstr>
      <vt:lpstr>package.json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2021-01-18T12:44:28Z</dcterms:modified>
</cp:coreProperties>
</file>