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92"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65" r:id="rId19"/>
    <p:sldId id="264" r:id="rId20"/>
    <p:sldId id="287" r:id="rId21"/>
    <p:sldId id="288" r:id="rId22"/>
    <p:sldId id="289" r:id="rId23"/>
    <p:sldId id="290" r:id="rId24"/>
    <p:sldId id="291" r:id="rId25"/>
    <p:sldId id="276"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2020-10-21</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2020-10-21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2020-10-21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2020-10-21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2020-10-21</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2020-10-21</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102936"/>
            <a:ext cx="9418320" cy="3073138"/>
          </a:xfrm>
        </p:spPr>
        <p:txBody>
          <a:bodyPr>
            <a:normAutofit/>
          </a:bodyPr>
          <a:lstStyle/>
          <a:p>
            <a:pPr algn="ctr"/>
            <a:r>
              <a:rPr lang="en-US" altLang="en-US" dirty="0"/>
              <a:t>Stored Procedures</a:t>
            </a:r>
            <a:br>
              <a:rPr lang="en-US" altLang="en-US" dirty="0"/>
            </a:br>
            <a:r>
              <a:rPr lang="en-US" altLang="en-US" dirty="0"/>
              <a:t>PL/SQL</a:t>
            </a:r>
            <a:endParaRPr lang="en-CA" dirty="0"/>
          </a:p>
        </p:txBody>
      </p:sp>
      <p:sp>
        <p:nvSpPr>
          <p:cNvPr id="3" name="Subtitle 2"/>
          <p:cNvSpPr>
            <a:spLocks noGrp="1"/>
          </p:cNvSpPr>
          <p:nvPr>
            <p:ph type="subTitle" idx="1"/>
          </p:nvPr>
        </p:nvSpPr>
        <p:spPr/>
        <p:txBody>
          <a:bodyPr/>
          <a:lstStyle/>
          <a:p>
            <a:pPr algn="ctr"/>
            <a:r>
              <a:rPr lang="en-US" dirty="0"/>
              <a:t>Lecture 07</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91DA-3D5A-4871-9194-65D4EAFE9074}"/>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562F0488-F0E6-4A22-A2C6-49C2515A9E10}"/>
              </a:ext>
            </a:extLst>
          </p:cNvPr>
          <p:cNvSpPr>
            <a:spLocks noGrp="1"/>
          </p:cNvSpPr>
          <p:nvPr>
            <p:ph idx="1"/>
          </p:nvPr>
        </p:nvSpPr>
        <p:spPr>
          <a:xfrm>
            <a:off x="1261872" y="1828800"/>
            <a:ext cx="8595360" cy="893135"/>
          </a:xfrm>
        </p:spPr>
        <p:txBody>
          <a:bodyPr/>
          <a:lstStyle/>
          <a:p>
            <a:r>
              <a:rPr lang="en-US" dirty="0"/>
              <a:t>Using DECLARE keyword, we can define variables and constants.</a:t>
            </a:r>
          </a:p>
          <a:p>
            <a:pPr lvl="1"/>
            <a:r>
              <a:rPr lang="en-US" dirty="0"/>
              <a:t>See the following code:</a:t>
            </a:r>
          </a:p>
        </p:txBody>
      </p:sp>
      <p:sp>
        <p:nvSpPr>
          <p:cNvPr id="4" name="TextBox 3">
            <a:extLst>
              <a:ext uri="{FF2B5EF4-FFF2-40B4-BE49-F238E27FC236}">
                <a16:creationId xmlns:a16="http://schemas.microsoft.com/office/drawing/2014/main" id="{2D63D0F9-36B5-4F59-9769-DA87F75D27A2}"/>
              </a:ext>
            </a:extLst>
          </p:cNvPr>
          <p:cNvSpPr txBox="1"/>
          <p:nvPr/>
        </p:nvSpPr>
        <p:spPr>
          <a:xfrm>
            <a:off x="1431998" y="2456122"/>
            <a:ext cx="7424928" cy="3139321"/>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DECLARE</a:t>
            </a:r>
          </a:p>
          <a:p>
            <a:r>
              <a:rPr lang="en-US" sz="1100" dirty="0">
                <a:latin typeface="Courier New" panose="02070309020205020404" pitchFamily="49" charset="0"/>
                <a:cs typeface="Courier New" panose="02070309020205020404" pitchFamily="49" charset="0"/>
              </a:rPr>
              <a:t>  value_1 NUMBER := 20;</a:t>
            </a:r>
          </a:p>
          <a:p>
            <a:r>
              <a:rPr lang="en-US" sz="1100" dirty="0">
                <a:latin typeface="Courier New" panose="02070309020205020404" pitchFamily="49" charset="0"/>
                <a:cs typeface="Courier New" panose="02070309020205020404" pitchFamily="49" charset="0"/>
              </a:rPr>
              <a:t>  value_2 NUMBER := 5;</a:t>
            </a:r>
          </a:p>
          <a:p>
            <a:r>
              <a:rPr lang="en-US" sz="1100" dirty="0">
                <a:latin typeface="Courier New" panose="02070309020205020404" pitchFamily="49" charset="0"/>
                <a:cs typeface="Courier New" panose="02070309020205020404" pitchFamily="49" charset="0"/>
              </a:rPr>
              <a:t>  addition NUMBER;</a:t>
            </a:r>
          </a:p>
          <a:p>
            <a:r>
              <a:rPr lang="en-US" sz="1100" dirty="0">
                <a:latin typeface="Courier New" panose="02070309020205020404" pitchFamily="49" charset="0"/>
                <a:cs typeface="Courier New" panose="02070309020205020404" pitchFamily="49" charset="0"/>
              </a:rPr>
              <a:t>  subtraction NUMBER;</a:t>
            </a:r>
          </a:p>
          <a:p>
            <a:r>
              <a:rPr lang="en-US" sz="1100" dirty="0">
                <a:latin typeface="Courier New" panose="02070309020205020404" pitchFamily="49" charset="0"/>
                <a:cs typeface="Courier New" panose="02070309020205020404" pitchFamily="49" charset="0"/>
              </a:rPr>
              <a:t>  multiplication NUMBER;</a:t>
            </a:r>
          </a:p>
          <a:p>
            <a:r>
              <a:rPr lang="en-US" sz="1100" dirty="0">
                <a:latin typeface="Courier New" panose="02070309020205020404" pitchFamily="49" charset="0"/>
                <a:cs typeface="Courier New" panose="02070309020205020404" pitchFamily="49" charset="0"/>
              </a:rPr>
              <a:t>  division FLOAT;</a:t>
            </a:r>
          </a:p>
          <a:p>
            <a:r>
              <a:rPr lang="en-US" sz="1100" dirty="0">
                <a:latin typeface="Courier New" panose="02070309020205020404" pitchFamily="49" charset="0"/>
                <a:cs typeface="Courier New" panose="02070309020205020404" pitchFamily="49" charset="0"/>
              </a:rPr>
              <a:t>BEGIN</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addition := value_1 + value_2;</a:t>
            </a:r>
          </a:p>
          <a:p>
            <a:r>
              <a:rPr lang="en-US" sz="1100" dirty="0">
                <a:latin typeface="Courier New" panose="02070309020205020404" pitchFamily="49" charset="0"/>
                <a:cs typeface="Courier New" panose="02070309020205020404" pitchFamily="49" charset="0"/>
              </a:rPr>
              <a:t>  subtraction := value_1 - value_2;</a:t>
            </a:r>
          </a:p>
          <a:p>
            <a:r>
              <a:rPr lang="en-US" sz="1100" dirty="0">
                <a:latin typeface="Courier New" panose="02070309020205020404" pitchFamily="49" charset="0"/>
                <a:cs typeface="Courier New" panose="02070309020205020404" pitchFamily="49" charset="0"/>
              </a:rPr>
              <a:t>  multiplication := value_1 * value_2;</a:t>
            </a:r>
          </a:p>
          <a:p>
            <a:r>
              <a:rPr lang="en-US" sz="1100" dirty="0">
                <a:latin typeface="Courier New" panose="02070309020205020404" pitchFamily="49" charset="0"/>
                <a:cs typeface="Courier New" panose="02070309020205020404" pitchFamily="49" charset="0"/>
              </a:rPr>
              <a:t>  division := value_1 / value_2;</a:t>
            </a:r>
          </a:p>
          <a:p>
            <a:r>
              <a:rPr lang="en-US" sz="1100" dirty="0">
                <a:latin typeface="Courier New" panose="02070309020205020404" pitchFamily="49" charset="0"/>
                <a:cs typeface="Courier New" panose="02070309020205020404" pitchFamily="49" charset="0"/>
              </a:rPr>
              <a:t>  DBMS_OUTPUT.PUT_LINE ('addition: ' || addition);</a:t>
            </a:r>
          </a:p>
          <a:p>
            <a:r>
              <a:rPr lang="en-US" sz="1100" dirty="0">
                <a:latin typeface="Courier New" panose="02070309020205020404" pitchFamily="49" charset="0"/>
                <a:cs typeface="Courier New" panose="02070309020205020404" pitchFamily="49" charset="0"/>
              </a:rPr>
              <a:t>  DBMS_OUTPUT.PUT_LINE ('subtraction: ' || subtraction);</a:t>
            </a:r>
          </a:p>
          <a:p>
            <a:r>
              <a:rPr lang="en-US" sz="1100" dirty="0">
                <a:latin typeface="Courier New" panose="02070309020205020404" pitchFamily="49" charset="0"/>
                <a:cs typeface="Courier New" panose="02070309020205020404" pitchFamily="49" charset="0"/>
              </a:rPr>
              <a:t>  DBMS_OUTPUT.PUT_LINE (‘multiplication: ' || multiplication);</a:t>
            </a:r>
          </a:p>
          <a:p>
            <a:r>
              <a:rPr lang="en-US" sz="1100" dirty="0">
                <a:latin typeface="Courier New" panose="02070309020205020404" pitchFamily="49" charset="0"/>
                <a:cs typeface="Courier New" panose="02070309020205020404" pitchFamily="49" charset="0"/>
              </a:rPr>
              <a:t>  DBMS_OUTPUT.PUT_LINE ('division: ' || division);</a:t>
            </a:r>
          </a:p>
          <a:p>
            <a:r>
              <a:rPr lang="en-US" sz="11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91A19E7-0239-4961-9E0E-3E38B9B6B20F}"/>
              </a:ext>
            </a:extLst>
          </p:cNvPr>
          <p:cNvSpPr txBox="1">
            <a:spLocks/>
          </p:cNvSpPr>
          <p:nvPr/>
        </p:nvSpPr>
        <p:spPr>
          <a:xfrm>
            <a:off x="1261872" y="5571469"/>
            <a:ext cx="8595360" cy="4571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38DBB5C-9947-4AA5-9556-2E5887D47C00}"/>
              </a:ext>
            </a:extLst>
          </p:cNvPr>
          <p:cNvSpPr txBox="1"/>
          <p:nvPr/>
        </p:nvSpPr>
        <p:spPr>
          <a:xfrm>
            <a:off x="2764465" y="5595443"/>
            <a:ext cx="5720316" cy="1015663"/>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addition: 25</a:t>
            </a:r>
          </a:p>
          <a:p>
            <a:r>
              <a:rPr lang="en-US" sz="1200" dirty="0">
                <a:latin typeface="Courier New" panose="02070309020205020404" pitchFamily="49" charset="0"/>
                <a:cs typeface="Courier New" panose="02070309020205020404" pitchFamily="49" charset="0"/>
              </a:rPr>
              <a:t>subtraction: 15</a:t>
            </a:r>
          </a:p>
          <a:p>
            <a:r>
              <a:rPr lang="en-US" sz="1200" dirty="0">
                <a:latin typeface="Courier New" panose="02070309020205020404" pitchFamily="49" charset="0"/>
                <a:cs typeface="Courier New" panose="02070309020205020404" pitchFamily="49" charset="0"/>
              </a:rPr>
              <a:t>multiplication: 100</a:t>
            </a:r>
          </a:p>
          <a:p>
            <a:r>
              <a:rPr lang="en-US" sz="1200" dirty="0">
                <a:latin typeface="Courier New" panose="02070309020205020404" pitchFamily="49" charset="0"/>
                <a:cs typeface="Courier New" panose="02070309020205020404" pitchFamily="49" charset="0"/>
              </a:rPr>
              <a:t>division: 4</a:t>
            </a:r>
          </a:p>
        </p:txBody>
      </p:sp>
    </p:spTree>
    <p:extLst>
      <p:ext uri="{BB962C8B-B14F-4D97-AF65-F5344CB8AC3E}">
        <p14:creationId xmlns:p14="http://schemas.microsoft.com/office/powerpoint/2010/main" val="55270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9785-DF87-41A7-8F0E-54302F307AA3}"/>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161E23DD-0C77-4CB0-A7CB-00A00B917A87}"/>
              </a:ext>
            </a:extLst>
          </p:cNvPr>
          <p:cNvSpPr>
            <a:spLocks noGrp="1"/>
          </p:cNvSpPr>
          <p:nvPr>
            <p:ph idx="1"/>
          </p:nvPr>
        </p:nvSpPr>
        <p:spPr>
          <a:xfrm>
            <a:off x="1261872" y="1828801"/>
            <a:ext cx="8595360" cy="1073887"/>
          </a:xfrm>
        </p:spPr>
        <p:txBody>
          <a:bodyPr/>
          <a:lstStyle/>
          <a:p>
            <a:r>
              <a:rPr lang="en-US" dirty="0"/>
              <a:t>Exception part handles the errors occurred during the execution of a PL/SQL block.</a:t>
            </a:r>
          </a:p>
          <a:p>
            <a:pPr lvl="1"/>
            <a:r>
              <a:rPr lang="en-US" dirty="0"/>
              <a:t>See the following PL/SQL block:</a:t>
            </a:r>
          </a:p>
        </p:txBody>
      </p:sp>
      <p:sp>
        <p:nvSpPr>
          <p:cNvPr id="4" name="TextBox 3">
            <a:extLst>
              <a:ext uri="{FF2B5EF4-FFF2-40B4-BE49-F238E27FC236}">
                <a16:creationId xmlns:a16="http://schemas.microsoft.com/office/drawing/2014/main" id="{C9A48695-8246-4D13-AB79-8FE082FA15A5}"/>
              </a:ext>
            </a:extLst>
          </p:cNvPr>
          <p:cNvSpPr txBox="1"/>
          <p:nvPr/>
        </p:nvSpPr>
        <p:spPr>
          <a:xfrm>
            <a:off x="1463893" y="2759151"/>
            <a:ext cx="6138388" cy="2462213"/>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NUMBER := 20;</a:t>
            </a:r>
          </a:p>
          <a:p>
            <a:r>
              <a:rPr lang="en-US" sz="1400" dirty="0">
                <a:latin typeface="Courier New" panose="02070309020205020404" pitchFamily="49" charset="0"/>
                <a:cs typeface="Courier New" panose="02070309020205020404" pitchFamily="49" charset="0"/>
              </a:rPr>
              <a:t>  value_2 NUMBER := 0;</a:t>
            </a:r>
          </a:p>
          <a:p>
            <a:r>
              <a:rPr lang="en-US" sz="1400" dirty="0">
                <a:latin typeface="Courier New" panose="02070309020205020404" pitchFamily="49" charset="0"/>
                <a:cs typeface="Courier New" panose="02070309020205020404" pitchFamily="49" charset="0"/>
              </a:rPr>
              <a:t>  division NUMBER;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('division: ' || division);</a:t>
            </a:r>
          </a:p>
          <a:p>
            <a:r>
              <a:rPr lang="en-US" sz="14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E44A487-0C8C-4131-89A9-C3D7E5F48157}"/>
              </a:ext>
            </a:extLst>
          </p:cNvPr>
          <p:cNvSpPr txBox="1">
            <a:spLocks/>
          </p:cNvSpPr>
          <p:nvPr/>
        </p:nvSpPr>
        <p:spPr>
          <a:xfrm>
            <a:off x="1265413" y="5139082"/>
            <a:ext cx="8595360" cy="411113"/>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execution of the above code stops with an error. See the following output:</a:t>
            </a:r>
          </a:p>
        </p:txBody>
      </p:sp>
      <p:sp>
        <p:nvSpPr>
          <p:cNvPr id="6" name="TextBox 5">
            <a:extLst>
              <a:ext uri="{FF2B5EF4-FFF2-40B4-BE49-F238E27FC236}">
                <a16:creationId xmlns:a16="http://schemas.microsoft.com/office/drawing/2014/main" id="{D1C30BE3-305E-4140-AE23-C26C12271698}"/>
              </a:ext>
            </a:extLst>
          </p:cNvPr>
          <p:cNvSpPr txBox="1"/>
          <p:nvPr/>
        </p:nvSpPr>
        <p:spPr>
          <a:xfrm>
            <a:off x="1477924" y="5539562"/>
            <a:ext cx="7038754" cy="120032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Error report:</a:t>
            </a:r>
          </a:p>
          <a:p>
            <a:r>
              <a:rPr lang="en-US" sz="1200" dirty="0">
                <a:latin typeface="Courier New" panose="02070309020205020404" pitchFamily="49" charset="0"/>
                <a:cs typeface="Courier New" panose="02070309020205020404" pitchFamily="49" charset="0"/>
              </a:rPr>
              <a:t>ORA-01476: divisor is equal to zero</a:t>
            </a:r>
          </a:p>
          <a:p>
            <a:r>
              <a:rPr lang="en-US" sz="1200" dirty="0">
                <a:latin typeface="Courier New" panose="02070309020205020404" pitchFamily="49" charset="0"/>
                <a:cs typeface="Courier New" panose="02070309020205020404" pitchFamily="49" charset="0"/>
              </a:rPr>
              <a:t>ORA-06512: at line 8</a:t>
            </a:r>
          </a:p>
          <a:p>
            <a:r>
              <a:rPr lang="en-US" sz="1200" dirty="0">
                <a:latin typeface="Courier New" panose="02070309020205020404" pitchFamily="49" charset="0"/>
                <a:cs typeface="Courier New" panose="02070309020205020404" pitchFamily="49" charset="0"/>
              </a:rPr>
              <a:t>01476. 00000 -  "divisor is equal to zero"</a:t>
            </a:r>
          </a:p>
          <a:p>
            <a:r>
              <a:rPr lang="en-US" sz="1200" dirty="0">
                <a:latin typeface="Courier New" panose="02070309020205020404" pitchFamily="49" charset="0"/>
                <a:cs typeface="Courier New" panose="02070309020205020404" pitchFamily="49" charset="0"/>
              </a:rPr>
              <a:t>*Cause:    </a:t>
            </a:r>
          </a:p>
          <a:p>
            <a:r>
              <a:rPr lang="en-US" sz="1200" dirty="0">
                <a:latin typeface="Courier New" panose="02070309020205020404" pitchFamily="49" charset="0"/>
                <a:cs typeface="Courier New" panose="02070309020205020404" pitchFamily="49" charset="0"/>
              </a:rPr>
              <a:t>*Action:</a:t>
            </a:r>
          </a:p>
        </p:txBody>
      </p:sp>
    </p:spTree>
    <p:extLst>
      <p:ext uri="{BB962C8B-B14F-4D97-AF65-F5344CB8AC3E}">
        <p14:creationId xmlns:p14="http://schemas.microsoft.com/office/powerpoint/2010/main" val="46578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C0E8-D76C-4EC4-BA4B-6597AC10025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431FBA42-569D-4AD8-8B9C-733B6725BD3E}"/>
              </a:ext>
            </a:extLst>
          </p:cNvPr>
          <p:cNvSpPr>
            <a:spLocks noGrp="1"/>
          </p:cNvSpPr>
          <p:nvPr>
            <p:ph idx="1"/>
          </p:nvPr>
        </p:nvSpPr>
        <p:spPr>
          <a:xfrm>
            <a:off x="1261872" y="1828801"/>
            <a:ext cx="8595360" cy="680484"/>
          </a:xfrm>
        </p:spPr>
        <p:txBody>
          <a:bodyPr/>
          <a:lstStyle/>
          <a:p>
            <a:r>
              <a:rPr lang="en-US" dirty="0"/>
              <a:t>To handle the exception errors, we use EXCEPTION section. WE add this section to handle the error in the code from previous slide:</a:t>
            </a:r>
          </a:p>
        </p:txBody>
      </p:sp>
      <p:sp>
        <p:nvSpPr>
          <p:cNvPr id="4" name="TextBox 3">
            <a:extLst>
              <a:ext uri="{FF2B5EF4-FFF2-40B4-BE49-F238E27FC236}">
                <a16:creationId xmlns:a16="http://schemas.microsoft.com/office/drawing/2014/main" id="{45578DA9-F9ED-4671-8DA4-8C1D34E7D373}"/>
              </a:ext>
            </a:extLst>
          </p:cNvPr>
          <p:cNvSpPr txBox="1"/>
          <p:nvPr/>
        </p:nvSpPr>
        <p:spPr>
          <a:xfrm>
            <a:off x="1431996" y="2529801"/>
            <a:ext cx="6744444"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20;</a:t>
            </a:r>
          </a:p>
          <a:p>
            <a:r>
              <a:rPr lang="en-US" sz="1400" dirty="0">
                <a:latin typeface="Courier New" panose="02070309020205020404" pitchFamily="49" charset="0"/>
                <a:cs typeface="Courier New" panose="02070309020205020404" pitchFamily="49" charset="0"/>
              </a:rPr>
              <a:t>  value_2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division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DBMS_OUTPUT.PUT_LINE ('division: ' || division);</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b="1" dirty="0">
                <a:latin typeface="Courier New" panose="02070309020205020404" pitchFamily="49" charset="0"/>
                <a:cs typeface="Courier New" panose="02070309020205020404" pitchFamily="49" charset="0"/>
              </a:rPr>
              <a:t>  THEN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6FA6B77-781A-45B4-B3E9-ACEEBF6A4315}"/>
              </a:ext>
            </a:extLst>
          </p:cNvPr>
          <p:cNvSpPr txBox="1">
            <a:spLocks/>
          </p:cNvSpPr>
          <p:nvPr/>
        </p:nvSpPr>
        <p:spPr>
          <a:xfrm>
            <a:off x="1265413" y="5117812"/>
            <a:ext cx="8595360" cy="68048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See the output with exception handling:</a:t>
            </a:r>
          </a:p>
          <a:p>
            <a:r>
              <a:rPr lang="en-US" dirty="0"/>
              <a:t>You can also check the following exception:</a:t>
            </a:r>
          </a:p>
        </p:txBody>
      </p:sp>
      <p:sp>
        <p:nvSpPr>
          <p:cNvPr id="6" name="TextBox 5">
            <a:extLst>
              <a:ext uri="{FF2B5EF4-FFF2-40B4-BE49-F238E27FC236}">
                <a16:creationId xmlns:a16="http://schemas.microsoft.com/office/drawing/2014/main" id="{CCA7DCCE-1829-478E-B0FC-0D7851CEBF99}"/>
              </a:ext>
            </a:extLst>
          </p:cNvPr>
          <p:cNvSpPr txBox="1"/>
          <p:nvPr/>
        </p:nvSpPr>
        <p:spPr>
          <a:xfrm>
            <a:off x="6336155" y="5122113"/>
            <a:ext cx="704215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Error!</a:t>
            </a:r>
          </a:p>
        </p:txBody>
      </p:sp>
      <p:sp>
        <p:nvSpPr>
          <p:cNvPr id="7" name="TextBox 6">
            <a:extLst>
              <a:ext uri="{FF2B5EF4-FFF2-40B4-BE49-F238E27FC236}">
                <a16:creationId xmlns:a16="http://schemas.microsoft.com/office/drawing/2014/main" id="{E9D6E618-325B-4EF5-B7DD-EC5AFFB1BB91}"/>
              </a:ext>
            </a:extLst>
          </p:cNvPr>
          <p:cNvSpPr txBox="1"/>
          <p:nvPr/>
        </p:nvSpPr>
        <p:spPr>
          <a:xfrm>
            <a:off x="1431996" y="5798296"/>
            <a:ext cx="5730949"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ZERO_DIVIDE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('Divider is zero!');</a:t>
            </a:r>
          </a:p>
        </p:txBody>
      </p:sp>
    </p:spTree>
    <p:extLst>
      <p:ext uri="{BB962C8B-B14F-4D97-AF65-F5344CB8AC3E}">
        <p14:creationId xmlns:p14="http://schemas.microsoft.com/office/powerpoint/2010/main" val="346451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A5B-03F5-4DB0-BDAC-B7F31D11E6C7}"/>
              </a:ext>
            </a:extLst>
          </p:cNvPr>
          <p:cNvSpPr>
            <a:spLocks noGrp="1"/>
          </p:cNvSpPr>
          <p:nvPr>
            <p:ph type="title"/>
          </p:nvPr>
        </p:nvSpPr>
        <p:spPr/>
        <p:txBody>
          <a:bodyPr/>
          <a:lstStyle/>
          <a:p>
            <a:r>
              <a:rPr lang="en-US" dirty="0"/>
              <a:t>SELECT INTO</a:t>
            </a:r>
          </a:p>
        </p:txBody>
      </p:sp>
      <p:sp>
        <p:nvSpPr>
          <p:cNvPr id="3" name="Content Placeholder 2">
            <a:extLst>
              <a:ext uri="{FF2B5EF4-FFF2-40B4-BE49-F238E27FC236}">
                <a16:creationId xmlns:a16="http://schemas.microsoft.com/office/drawing/2014/main" id="{15693DD8-5F21-48FF-AB71-2F7859ABCD9C}"/>
              </a:ext>
            </a:extLst>
          </p:cNvPr>
          <p:cNvSpPr>
            <a:spLocks noGrp="1"/>
          </p:cNvSpPr>
          <p:nvPr>
            <p:ph idx="1"/>
          </p:nvPr>
        </p:nvSpPr>
        <p:spPr>
          <a:xfrm>
            <a:off x="1261872" y="1828800"/>
            <a:ext cx="8595360" cy="850605"/>
          </a:xfrm>
        </p:spPr>
        <p:txBody>
          <a:bodyPr/>
          <a:lstStyle/>
          <a:p>
            <a:r>
              <a:rPr lang="en-US" dirty="0"/>
              <a:t>IN PL/SQL, you can use SELECT INTO statement to store data from a </a:t>
            </a:r>
            <a:r>
              <a:rPr lang="en-US" b="1" dirty="0"/>
              <a:t>single row </a:t>
            </a:r>
            <a:r>
              <a:rPr lang="en-US" dirty="0"/>
              <a:t>fetched by a SELECT statement. </a:t>
            </a:r>
          </a:p>
        </p:txBody>
      </p:sp>
      <p:sp>
        <p:nvSpPr>
          <p:cNvPr id="4" name="TextBox 3">
            <a:extLst>
              <a:ext uri="{FF2B5EF4-FFF2-40B4-BE49-F238E27FC236}">
                <a16:creationId xmlns:a16="http://schemas.microsoft.com/office/drawing/2014/main" id="{4710A8B5-471C-4459-A4EF-3E74AA47A2B2}"/>
              </a:ext>
            </a:extLst>
          </p:cNvPr>
          <p:cNvSpPr txBox="1"/>
          <p:nvPr/>
        </p:nvSpPr>
        <p:spPr>
          <a:xfrm>
            <a:off x="1446028" y="2573072"/>
            <a:ext cx="6783572" cy="1169551"/>
          </a:xfrm>
          <a:prstGeom prst="rect">
            <a:avLst/>
          </a:prstGeom>
          <a:noFill/>
        </p:spPr>
        <p:txBody>
          <a:bodyPr wrap="square" rtlCol="0">
            <a:spAutoFit/>
          </a:bodyPr>
          <a:lstStyle/>
          <a:p>
            <a:pPr latinLnBrk="1"/>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column_list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variable_list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condition(s); </a:t>
            </a:r>
          </a:p>
          <a:p>
            <a:endParaRPr lang="en-US"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127F92FC-7802-4A5C-929A-222874F95A3B}"/>
              </a:ext>
            </a:extLst>
          </p:cNvPr>
          <p:cNvSpPr txBox="1">
            <a:spLocks/>
          </p:cNvSpPr>
          <p:nvPr/>
        </p:nvSpPr>
        <p:spPr>
          <a:xfrm>
            <a:off x="1261872" y="3763143"/>
            <a:ext cx="8595360" cy="149997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TOO_MANY_ROWS exception</a:t>
            </a:r>
          </a:p>
          <a:p>
            <a:pPr lvl="1"/>
            <a:r>
              <a:rPr lang="en-US" dirty="0"/>
              <a:t>An exception will occur if the SELECT statement returns more than one row.</a:t>
            </a:r>
          </a:p>
          <a:p>
            <a:r>
              <a:rPr lang="en-US" dirty="0"/>
              <a:t>NO_DATA_FOUND exception</a:t>
            </a:r>
          </a:p>
          <a:p>
            <a:pPr lvl="1"/>
            <a:r>
              <a:rPr lang="en-US" dirty="0"/>
              <a:t>An exception will occur if the SELECT statement returns no rows. </a:t>
            </a:r>
          </a:p>
        </p:txBody>
      </p:sp>
    </p:spTree>
    <p:extLst>
      <p:ext uri="{BB962C8B-B14F-4D97-AF65-F5344CB8AC3E}">
        <p14:creationId xmlns:p14="http://schemas.microsoft.com/office/powerpoint/2010/main" val="418138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30C0-4390-4ED8-97D5-CF52A10AA5D8}"/>
              </a:ext>
            </a:extLst>
          </p:cNvPr>
          <p:cNvSpPr>
            <a:spLocks noGrp="1"/>
          </p:cNvSpPr>
          <p:nvPr>
            <p:ph type="title"/>
          </p:nvPr>
        </p:nvSpPr>
        <p:spPr/>
        <p:txBody>
          <a:bodyPr/>
          <a:lstStyle/>
          <a:p>
            <a:r>
              <a:rPr lang="en-US" dirty="0"/>
              <a:t>SELECT INTO (Example)</a:t>
            </a:r>
          </a:p>
        </p:txBody>
      </p:sp>
      <p:sp>
        <p:nvSpPr>
          <p:cNvPr id="3" name="Content Placeholder 2">
            <a:extLst>
              <a:ext uri="{FF2B5EF4-FFF2-40B4-BE49-F238E27FC236}">
                <a16:creationId xmlns:a16="http://schemas.microsoft.com/office/drawing/2014/main" id="{0FFF7A6C-8E5A-4070-A163-A3AEE777C240}"/>
              </a:ext>
            </a:extLst>
          </p:cNvPr>
          <p:cNvSpPr>
            <a:spLocks noGrp="1"/>
          </p:cNvSpPr>
          <p:nvPr>
            <p:ph idx="1"/>
          </p:nvPr>
        </p:nvSpPr>
        <p:spPr>
          <a:xfrm>
            <a:off x="1261872" y="1828801"/>
            <a:ext cx="8595360" cy="797441"/>
          </a:xfrm>
        </p:spPr>
        <p:txBody>
          <a:bodyPr/>
          <a:lstStyle/>
          <a:p>
            <a:r>
              <a:rPr lang="en-US" dirty="0"/>
              <a:t>The following PL/SQL code searches for a specific product by its product ID and displays the product ID and the product name for that product.</a:t>
            </a:r>
          </a:p>
        </p:txBody>
      </p:sp>
      <p:sp>
        <p:nvSpPr>
          <p:cNvPr id="4" name="TextBox 3">
            <a:extLst>
              <a:ext uri="{FF2B5EF4-FFF2-40B4-BE49-F238E27FC236}">
                <a16:creationId xmlns:a16="http://schemas.microsoft.com/office/drawing/2014/main" id="{C445E58D-C8C1-469A-BE37-56414A27E5C0}"/>
              </a:ext>
            </a:extLst>
          </p:cNvPr>
          <p:cNvSpPr txBox="1"/>
          <p:nvPr/>
        </p:nvSpPr>
        <p:spPr>
          <a:xfrm>
            <a:off x="1435397" y="2498646"/>
            <a:ext cx="7495954"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pPr algn="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4BE92B22-CC06-453B-8B33-915C7AAA81FF}"/>
              </a:ext>
            </a:extLst>
          </p:cNvPr>
          <p:cNvSpPr txBox="1">
            <a:spLocks/>
          </p:cNvSpPr>
          <p:nvPr/>
        </p:nvSpPr>
        <p:spPr>
          <a:xfrm>
            <a:off x="1265415" y="4915792"/>
            <a:ext cx="8595360" cy="47491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087C21F-5083-4566-9CA5-8644E82478D2}"/>
              </a:ext>
            </a:extLst>
          </p:cNvPr>
          <p:cNvSpPr txBox="1"/>
          <p:nvPr/>
        </p:nvSpPr>
        <p:spPr>
          <a:xfrm>
            <a:off x="1435397" y="5295010"/>
            <a:ext cx="656369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Product Name: Intel Xeon E5-2697 V4</a:t>
            </a:r>
          </a:p>
          <a:p>
            <a:r>
              <a:rPr lang="en-US" sz="1400" dirty="0">
                <a:latin typeface="Courier New" panose="02070309020205020404" pitchFamily="49" charset="0"/>
                <a:cs typeface="Courier New" panose="02070309020205020404" pitchFamily="49" charset="0"/>
              </a:rPr>
              <a:t>Product Price: 2554.99</a:t>
            </a:r>
          </a:p>
        </p:txBody>
      </p:sp>
    </p:spTree>
    <p:extLst>
      <p:ext uri="{BB962C8B-B14F-4D97-AF65-F5344CB8AC3E}">
        <p14:creationId xmlns:p14="http://schemas.microsoft.com/office/powerpoint/2010/main" val="98795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D7FD-5A49-44C0-9F57-7C25279AD53F}"/>
              </a:ext>
            </a:extLst>
          </p:cNvPr>
          <p:cNvSpPr>
            <a:spLocks noGrp="1"/>
          </p:cNvSpPr>
          <p:nvPr>
            <p:ph type="title"/>
          </p:nvPr>
        </p:nvSpPr>
        <p:spPr/>
        <p:txBody>
          <a:bodyPr/>
          <a:lstStyle/>
          <a:p>
            <a:r>
              <a:rPr lang="en-US" dirty="0"/>
              <a:t>TOO_MANY_ROWS Exception</a:t>
            </a:r>
          </a:p>
        </p:txBody>
      </p:sp>
      <p:sp>
        <p:nvSpPr>
          <p:cNvPr id="3" name="Content Placeholder 2">
            <a:extLst>
              <a:ext uri="{FF2B5EF4-FFF2-40B4-BE49-F238E27FC236}">
                <a16:creationId xmlns:a16="http://schemas.microsoft.com/office/drawing/2014/main" id="{A3FD49F2-B2E5-4F5C-BA9F-E8998FE04239}"/>
              </a:ext>
            </a:extLst>
          </p:cNvPr>
          <p:cNvSpPr>
            <a:spLocks noGrp="1"/>
          </p:cNvSpPr>
          <p:nvPr>
            <p:ph idx="1"/>
          </p:nvPr>
        </p:nvSpPr>
        <p:spPr>
          <a:xfrm>
            <a:off x="1261872" y="1828800"/>
            <a:ext cx="8595360" cy="1325562"/>
          </a:xfrm>
        </p:spPr>
        <p:txBody>
          <a:bodyPr>
            <a:normAutofit fontScale="92500" lnSpcReduction="20000"/>
          </a:bodyPr>
          <a:lstStyle/>
          <a:p>
            <a:r>
              <a:rPr lang="en-US" dirty="0"/>
              <a:t>In SELECT INTO statement, an exception occurs if the result of the fetched data includes more than one row.</a:t>
            </a:r>
          </a:p>
          <a:p>
            <a:r>
              <a:rPr lang="en-US" dirty="0"/>
              <a:t>We change the condition to search for products with category 2. Since, we have many products in this category, the SELECT INTO statement fetches more than one row and raised an exception. See the following code</a:t>
            </a:r>
          </a:p>
        </p:txBody>
      </p:sp>
      <p:sp>
        <p:nvSpPr>
          <p:cNvPr id="4" name="TextBox 3">
            <a:extLst>
              <a:ext uri="{FF2B5EF4-FFF2-40B4-BE49-F238E27FC236}">
                <a16:creationId xmlns:a16="http://schemas.microsoft.com/office/drawing/2014/main" id="{DC869010-B6AE-4BB0-89D4-015144AD7A09}"/>
              </a:ext>
            </a:extLst>
          </p:cNvPr>
          <p:cNvSpPr txBox="1"/>
          <p:nvPr/>
        </p:nvSpPr>
        <p:spPr>
          <a:xfrm>
            <a:off x="1360967" y="3115332"/>
            <a:ext cx="7155712" cy="212365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VARCHAR2</a:t>
            </a:r>
            <a:r>
              <a:rPr lang="en-US" sz="1200" dirty="0">
                <a:latin typeface="Courier New" panose="02070309020205020404" pitchFamily="49" charset="0"/>
                <a:cs typeface="Courier New" panose="02070309020205020404" pitchFamily="49" charset="0"/>
              </a:rPr>
              <a:t>(255 BYTE);</a:t>
            </a:r>
          </a:p>
          <a:p>
            <a:r>
              <a:rPr lang="en-US" sz="1200" dirty="0">
                <a:latin typeface="Courier New" panose="02070309020205020404" pitchFamily="49" charset="0"/>
                <a:cs typeface="Courier New" panose="02070309020205020404" pitchFamily="49" charset="0"/>
              </a:rPr>
              <a:t>  price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(9,2);</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List_price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price</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products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Name: ' ||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Price: ' || price);</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2EDBD6A6-DABB-4C00-BA41-CE4E0AFDCCD9}"/>
              </a:ext>
            </a:extLst>
          </p:cNvPr>
          <p:cNvSpPr txBox="1">
            <a:spLocks/>
          </p:cNvSpPr>
          <p:nvPr/>
        </p:nvSpPr>
        <p:spPr>
          <a:xfrm>
            <a:off x="1265414" y="5252473"/>
            <a:ext cx="8595360" cy="4146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0ED340BD-5498-4BD3-9464-213CC38394BE}"/>
              </a:ext>
            </a:extLst>
          </p:cNvPr>
          <p:cNvSpPr txBox="1"/>
          <p:nvPr/>
        </p:nvSpPr>
        <p:spPr>
          <a:xfrm>
            <a:off x="2636873" y="5166673"/>
            <a:ext cx="4476307" cy="1631216"/>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Error report:</a:t>
            </a:r>
          </a:p>
          <a:p>
            <a:r>
              <a:rPr lang="en-US" sz="1000" dirty="0">
                <a:latin typeface="Courier New" panose="02070309020205020404" pitchFamily="49" charset="0"/>
                <a:cs typeface="Courier New" panose="02070309020205020404" pitchFamily="49" charset="0"/>
              </a:rPr>
              <a:t>ORA-01422: exact fetch returns more than requested number of rows</a:t>
            </a:r>
          </a:p>
          <a:p>
            <a:r>
              <a:rPr lang="en-US" sz="1000" dirty="0">
                <a:latin typeface="Courier New" panose="02070309020205020404" pitchFamily="49" charset="0"/>
                <a:cs typeface="Courier New" panose="02070309020205020404" pitchFamily="49" charset="0"/>
              </a:rPr>
              <a:t>ORA-06512: at line 6</a:t>
            </a:r>
          </a:p>
          <a:p>
            <a:r>
              <a:rPr lang="en-US" sz="1000" dirty="0">
                <a:latin typeface="Courier New" panose="02070309020205020404" pitchFamily="49" charset="0"/>
                <a:cs typeface="Courier New" panose="02070309020205020404" pitchFamily="49" charset="0"/>
              </a:rPr>
              <a:t>01422. 00000 -  "</a:t>
            </a:r>
            <a:r>
              <a:rPr lang="en-US" sz="1000" b="1" dirty="0">
                <a:solidFill>
                  <a:srgbClr val="FF0000"/>
                </a:solidFill>
                <a:latin typeface="Courier New" panose="02070309020205020404" pitchFamily="49" charset="0"/>
                <a:cs typeface="Courier New" panose="02070309020205020404" pitchFamily="49" charset="0"/>
              </a:rPr>
              <a:t>exact fetch returns more than requested number of rows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*Cause:    The number specified in exact fetch is less than the rows returned.</a:t>
            </a:r>
          </a:p>
          <a:p>
            <a:r>
              <a:rPr lang="en-US" sz="1000" dirty="0">
                <a:latin typeface="Courier New" panose="02070309020205020404" pitchFamily="49" charset="0"/>
                <a:cs typeface="Courier New" panose="02070309020205020404" pitchFamily="49" charset="0"/>
              </a:rPr>
              <a:t>*Action:   Rewrite the query or change number of rows requested</a:t>
            </a:r>
          </a:p>
        </p:txBody>
      </p:sp>
    </p:spTree>
    <p:extLst>
      <p:ext uri="{BB962C8B-B14F-4D97-AF65-F5344CB8AC3E}">
        <p14:creationId xmlns:p14="http://schemas.microsoft.com/office/powerpoint/2010/main" val="372411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537-DA50-477E-ABAE-322FE130C88B}"/>
              </a:ext>
            </a:extLst>
          </p:cNvPr>
          <p:cNvSpPr>
            <a:spLocks noGrp="1"/>
          </p:cNvSpPr>
          <p:nvPr>
            <p:ph type="title"/>
          </p:nvPr>
        </p:nvSpPr>
        <p:spPr/>
        <p:txBody>
          <a:bodyPr>
            <a:normAutofit/>
          </a:bodyPr>
          <a:lstStyle/>
          <a:p>
            <a:r>
              <a:rPr lang="en-US" sz="4000" dirty="0"/>
              <a:t>TOO_MANY_ROWS Exception Handling</a:t>
            </a:r>
          </a:p>
        </p:txBody>
      </p:sp>
      <p:sp>
        <p:nvSpPr>
          <p:cNvPr id="3" name="Content Placeholder 2">
            <a:extLst>
              <a:ext uri="{FF2B5EF4-FFF2-40B4-BE49-F238E27FC236}">
                <a16:creationId xmlns:a16="http://schemas.microsoft.com/office/drawing/2014/main" id="{8B519502-7537-46D1-8CF0-C0FA75785A8A}"/>
              </a:ext>
            </a:extLst>
          </p:cNvPr>
          <p:cNvSpPr>
            <a:spLocks noGrp="1"/>
          </p:cNvSpPr>
          <p:nvPr>
            <p:ph idx="1"/>
          </p:nvPr>
        </p:nvSpPr>
        <p:spPr>
          <a:xfrm>
            <a:off x="1261872" y="1828800"/>
            <a:ext cx="8595360" cy="818707"/>
          </a:xfrm>
        </p:spPr>
        <p:txBody>
          <a:bodyPr/>
          <a:lstStyle/>
          <a:p>
            <a:r>
              <a:rPr lang="en-US" dirty="0"/>
              <a:t>We use the EXCEPTION section to handle the error of the PL/SQL block from the previous slide.</a:t>
            </a:r>
          </a:p>
        </p:txBody>
      </p:sp>
      <p:sp>
        <p:nvSpPr>
          <p:cNvPr id="4" name="TextBox 3">
            <a:extLst>
              <a:ext uri="{FF2B5EF4-FFF2-40B4-BE49-F238E27FC236}">
                <a16:creationId xmlns:a16="http://schemas.microsoft.com/office/drawing/2014/main" id="{6724D8A0-FE54-4F08-BC3A-A5D95B88B7B7}"/>
              </a:ext>
            </a:extLst>
          </p:cNvPr>
          <p:cNvSpPr txBox="1"/>
          <p:nvPr/>
        </p:nvSpPr>
        <p:spPr>
          <a:xfrm>
            <a:off x="1442628" y="2498645"/>
            <a:ext cx="7924658"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TOO_MANY_ROWS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('Too Many Products Returned!');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DB881AB-0837-40C3-934A-6F7A8CBE43A7}"/>
              </a:ext>
            </a:extLst>
          </p:cNvPr>
          <p:cNvSpPr txBox="1">
            <a:spLocks/>
          </p:cNvSpPr>
          <p:nvPr/>
        </p:nvSpPr>
        <p:spPr>
          <a:xfrm>
            <a:off x="1265410" y="5691972"/>
            <a:ext cx="8595360" cy="37921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FAE6A5D7-0347-49CD-8A6E-6C6745DA9704}"/>
              </a:ext>
            </a:extLst>
          </p:cNvPr>
          <p:cNvSpPr txBox="1"/>
          <p:nvPr/>
        </p:nvSpPr>
        <p:spPr>
          <a:xfrm>
            <a:off x="2546925" y="5851463"/>
            <a:ext cx="471022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Too Many Products Returned!</a:t>
            </a:r>
          </a:p>
        </p:txBody>
      </p:sp>
    </p:spTree>
    <p:extLst>
      <p:ext uri="{BB962C8B-B14F-4D97-AF65-F5344CB8AC3E}">
        <p14:creationId xmlns:p14="http://schemas.microsoft.com/office/powerpoint/2010/main" val="56592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C99C-944D-4172-B74D-C324176F14A3}"/>
              </a:ext>
            </a:extLst>
          </p:cNvPr>
          <p:cNvSpPr>
            <a:spLocks noGrp="1"/>
          </p:cNvSpPr>
          <p:nvPr>
            <p:ph type="title"/>
          </p:nvPr>
        </p:nvSpPr>
        <p:spPr/>
        <p:txBody>
          <a:bodyPr/>
          <a:lstStyle/>
          <a:p>
            <a:r>
              <a:rPr lang="en-US" dirty="0"/>
              <a:t>NO_DATA_FOUND Exception</a:t>
            </a:r>
          </a:p>
        </p:txBody>
      </p:sp>
      <p:sp>
        <p:nvSpPr>
          <p:cNvPr id="3" name="Content Placeholder 2">
            <a:extLst>
              <a:ext uri="{FF2B5EF4-FFF2-40B4-BE49-F238E27FC236}">
                <a16:creationId xmlns:a16="http://schemas.microsoft.com/office/drawing/2014/main" id="{EFCBBC4F-04C8-466B-BFEC-06B428452A6B}"/>
              </a:ext>
            </a:extLst>
          </p:cNvPr>
          <p:cNvSpPr>
            <a:spLocks noGrp="1"/>
          </p:cNvSpPr>
          <p:nvPr>
            <p:ph idx="1"/>
          </p:nvPr>
        </p:nvSpPr>
        <p:spPr>
          <a:xfrm>
            <a:off x="1261872" y="1828801"/>
            <a:ext cx="8595360" cy="765543"/>
          </a:xfrm>
        </p:spPr>
        <p:txBody>
          <a:bodyPr/>
          <a:lstStyle/>
          <a:p>
            <a:r>
              <a:rPr lang="en-US" dirty="0"/>
              <a:t>IF the SELECT INTO does not fetch any data, the NO_DATA_FOUND exception is raised. The following PL/SQL block handles the exception. </a:t>
            </a:r>
          </a:p>
        </p:txBody>
      </p:sp>
      <p:sp>
        <p:nvSpPr>
          <p:cNvPr id="4" name="TextBox 3">
            <a:extLst>
              <a:ext uri="{FF2B5EF4-FFF2-40B4-BE49-F238E27FC236}">
                <a16:creationId xmlns:a16="http://schemas.microsoft.com/office/drawing/2014/main" id="{2AFEB91E-48BE-4A89-90EF-4BA16CF46D69}"/>
              </a:ext>
            </a:extLst>
          </p:cNvPr>
          <p:cNvSpPr txBox="1"/>
          <p:nvPr/>
        </p:nvSpPr>
        <p:spPr>
          <a:xfrm>
            <a:off x="1446027" y="2488014"/>
            <a:ext cx="8595360"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NO_DATA_FOUND</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(‘No Product has this Id');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6B372BDE-408F-4D55-BE27-15D21964269C}"/>
              </a:ext>
            </a:extLst>
          </p:cNvPr>
          <p:cNvSpPr txBox="1">
            <a:spLocks/>
          </p:cNvSpPr>
          <p:nvPr/>
        </p:nvSpPr>
        <p:spPr>
          <a:xfrm>
            <a:off x="1265412" y="5691972"/>
            <a:ext cx="8595360" cy="76554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6" name="TextBox 5">
            <a:extLst>
              <a:ext uri="{FF2B5EF4-FFF2-40B4-BE49-F238E27FC236}">
                <a16:creationId xmlns:a16="http://schemas.microsoft.com/office/drawing/2014/main" id="{0E3643C6-C7C0-4094-8845-F3B32EEFB977}"/>
              </a:ext>
            </a:extLst>
          </p:cNvPr>
          <p:cNvSpPr txBox="1"/>
          <p:nvPr/>
        </p:nvSpPr>
        <p:spPr>
          <a:xfrm>
            <a:off x="2331228" y="5962362"/>
            <a:ext cx="430618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No Product has this Id!</a:t>
            </a:r>
          </a:p>
        </p:txBody>
      </p:sp>
    </p:spTree>
    <p:extLst>
      <p:ext uri="{BB962C8B-B14F-4D97-AF65-F5344CB8AC3E}">
        <p14:creationId xmlns:p14="http://schemas.microsoft.com/office/powerpoint/2010/main" val="383687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49C3-D5C1-4019-8CF7-1C0C851C12E8}"/>
              </a:ext>
            </a:extLst>
          </p:cNvPr>
          <p:cNvSpPr>
            <a:spLocks noGrp="1"/>
          </p:cNvSpPr>
          <p:nvPr>
            <p:ph type="title"/>
          </p:nvPr>
        </p:nvSpPr>
        <p:spPr>
          <a:xfrm>
            <a:off x="1261872" y="365760"/>
            <a:ext cx="9692640" cy="1115517"/>
          </a:xfrm>
        </p:spPr>
        <p:txBody>
          <a:bodyPr/>
          <a:lstStyle/>
          <a:p>
            <a:r>
              <a:rPr lang="en-US" dirty="0"/>
              <a:t>Your First Procedure</a:t>
            </a:r>
          </a:p>
        </p:txBody>
      </p:sp>
      <p:sp>
        <p:nvSpPr>
          <p:cNvPr id="3" name="Content Placeholder 2">
            <a:extLst>
              <a:ext uri="{FF2B5EF4-FFF2-40B4-BE49-F238E27FC236}">
                <a16:creationId xmlns:a16="http://schemas.microsoft.com/office/drawing/2014/main" id="{A7615F92-F53F-4EE1-82EA-F47926DAD7F5}"/>
              </a:ext>
            </a:extLst>
          </p:cNvPr>
          <p:cNvSpPr>
            <a:spLocks noGrp="1"/>
          </p:cNvSpPr>
          <p:nvPr>
            <p:ph idx="1"/>
          </p:nvPr>
        </p:nvSpPr>
        <p:spPr>
          <a:xfrm>
            <a:off x="1261872" y="1913861"/>
            <a:ext cx="8595360" cy="2711302"/>
          </a:xfrm>
        </p:spPr>
        <p:txBody>
          <a:bodyPr>
            <a:normAutofit fontScale="85000" lnSpcReduction="10000"/>
          </a:bodyPr>
          <a:lstStyle/>
          <a:p>
            <a:r>
              <a:rPr lang="en-US" dirty="0"/>
              <a:t>So far, we create and execute anonymous PL/SQL blocks. If a code is used from multiple programs or applications, you need to store them in your database. Stored PL/SQL blocks are known as stored procedures or stored functions.</a:t>
            </a:r>
          </a:p>
          <a:p>
            <a:r>
              <a:rPr lang="en-US" dirty="0"/>
              <a:t>The following simple procedure displays a text after execution. This stored procedure </a:t>
            </a:r>
          </a:p>
          <a:p>
            <a:endParaRPr lang="en-US" dirty="0"/>
          </a:p>
          <a:p>
            <a:endParaRPr lang="en-US" dirty="0"/>
          </a:p>
          <a:p>
            <a:endParaRPr lang="en-US" dirty="0"/>
          </a:p>
          <a:p>
            <a:r>
              <a:rPr lang="en-US" dirty="0"/>
              <a:t>To call the procedure you can execute the following code:</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EDE571F-735D-4EF9-9C6D-43F88B50C3D0}"/>
              </a:ext>
            </a:extLst>
          </p:cNvPr>
          <p:cNvSpPr txBox="1"/>
          <p:nvPr/>
        </p:nvSpPr>
        <p:spPr>
          <a:xfrm>
            <a:off x="1261872" y="3115361"/>
            <a:ext cx="8349961"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CREATE OR REPLACE PROCEDURE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 AS</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DBMS_OUTPUT.PUT_LINE ('Hello World!...');</a:t>
            </a:r>
          </a:p>
          <a:p>
            <a:r>
              <a:rPr lang="en-US" sz="1600" b="1" dirty="0">
                <a:latin typeface="Courier New" panose="02070309020205020404" pitchFamily="49" charset="0"/>
                <a:cs typeface="Courier New" panose="02070309020205020404" pitchFamily="49" charset="0"/>
              </a:rPr>
              <a:t>END;</a:t>
            </a:r>
          </a:p>
        </p:txBody>
      </p:sp>
      <p:sp>
        <p:nvSpPr>
          <p:cNvPr id="5" name="TextBox 4">
            <a:extLst>
              <a:ext uri="{FF2B5EF4-FFF2-40B4-BE49-F238E27FC236}">
                <a16:creationId xmlns:a16="http://schemas.microsoft.com/office/drawing/2014/main" id="{937396BF-6B86-4DD5-90E9-A43AEBF1DB89}"/>
              </a:ext>
            </a:extLst>
          </p:cNvPr>
          <p:cNvSpPr txBox="1"/>
          <p:nvPr/>
        </p:nvSpPr>
        <p:spPr>
          <a:xfrm>
            <a:off x="1261872" y="4625164"/>
            <a:ext cx="7180379"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                            or if in SQLPLUS then</a:t>
            </a:r>
          </a:p>
          <a:p>
            <a:r>
              <a:rPr lang="en-US" sz="1600" b="1" dirty="0">
                <a:latin typeface="Courier New" panose="02070309020205020404" pitchFamily="49" charset="0"/>
                <a:cs typeface="Courier New" panose="02070309020205020404" pitchFamily="49" charset="0"/>
              </a:rPr>
              <a:t>SQL&gt; execute </a:t>
            </a:r>
            <a:r>
              <a:rPr lang="en-US" sz="1600" b="1" dirty="0" err="1">
                <a:latin typeface="Courier New" panose="02070309020205020404" pitchFamily="49" charset="0"/>
                <a:cs typeface="Courier New" panose="02070309020205020404" pitchFamily="49" charset="0"/>
              </a:rPr>
              <a:t>my_procedure</a:t>
            </a:r>
            <a:r>
              <a:rPr lang="en-US" sz="1600" b="1" dirty="0">
                <a:latin typeface="Courier New" panose="02070309020205020404" pitchFamily="49" charset="0"/>
                <a:cs typeface="Courier New" panose="02070309020205020404" pitchFamily="49" charset="0"/>
              </a:rPr>
              <a:t>;</a:t>
            </a:r>
          </a:p>
        </p:txBody>
      </p:sp>
      <p:sp>
        <p:nvSpPr>
          <p:cNvPr id="6" name="Content Placeholder 2">
            <a:extLst>
              <a:ext uri="{FF2B5EF4-FFF2-40B4-BE49-F238E27FC236}">
                <a16:creationId xmlns:a16="http://schemas.microsoft.com/office/drawing/2014/main" id="{811F7996-DCC4-4471-BC25-4AE14E04DA47}"/>
              </a:ext>
            </a:extLst>
          </p:cNvPr>
          <p:cNvSpPr txBox="1">
            <a:spLocks/>
          </p:cNvSpPr>
          <p:nvPr/>
        </p:nvSpPr>
        <p:spPr>
          <a:xfrm>
            <a:off x="1139172" y="5702382"/>
            <a:ext cx="8595360" cy="65128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stored procedure/function can be called in an application or in another PL/SQL procedure/function.</a:t>
            </a:r>
          </a:p>
        </p:txBody>
      </p:sp>
    </p:spTree>
    <p:extLst>
      <p:ext uri="{BB962C8B-B14F-4D97-AF65-F5344CB8AC3E}">
        <p14:creationId xmlns:p14="http://schemas.microsoft.com/office/powerpoint/2010/main" val="2615188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21B5-7221-48F7-BA7F-E2E66928CD5B}"/>
              </a:ext>
            </a:extLst>
          </p:cNvPr>
          <p:cNvSpPr>
            <a:spLocks noGrp="1"/>
          </p:cNvSpPr>
          <p:nvPr>
            <p:ph type="title"/>
          </p:nvPr>
        </p:nvSpPr>
        <p:spPr/>
        <p:txBody>
          <a:bodyPr/>
          <a:lstStyle/>
          <a:p>
            <a:r>
              <a:rPr lang="en-US" dirty="0"/>
              <a:t>CREATE PROCEDURE Example 2</a:t>
            </a:r>
          </a:p>
        </p:txBody>
      </p:sp>
      <p:sp>
        <p:nvSpPr>
          <p:cNvPr id="3" name="Content Placeholder 2">
            <a:extLst>
              <a:ext uri="{FF2B5EF4-FFF2-40B4-BE49-F238E27FC236}">
                <a16:creationId xmlns:a16="http://schemas.microsoft.com/office/drawing/2014/main" id="{E4A8EBF8-BC19-4036-B5AA-729B353FDCEF}"/>
              </a:ext>
            </a:extLst>
          </p:cNvPr>
          <p:cNvSpPr>
            <a:spLocks noGrp="1"/>
          </p:cNvSpPr>
          <p:nvPr>
            <p:ph idx="1"/>
          </p:nvPr>
        </p:nvSpPr>
        <p:spPr>
          <a:xfrm>
            <a:off x="1261872" y="1945759"/>
            <a:ext cx="8595360" cy="637958"/>
          </a:xfrm>
        </p:spPr>
        <p:txBody>
          <a:bodyPr/>
          <a:lstStyle/>
          <a:p>
            <a:r>
              <a:rPr lang="en-US" dirty="0"/>
              <a:t>Create a new table named </a:t>
            </a:r>
            <a:r>
              <a:rPr lang="en-US" dirty="0" err="1"/>
              <a:t>new_employee</a:t>
            </a:r>
            <a:r>
              <a:rPr lang="en-US" dirty="0"/>
              <a:t> from the employees table. Execute the following procedure: </a:t>
            </a:r>
          </a:p>
        </p:txBody>
      </p:sp>
      <p:sp>
        <p:nvSpPr>
          <p:cNvPr id="4" name="TextBox 3">
            <a:extLst>
              <a:ext uri="{FF2B5EF4-FFF2-40B4-BE49-F238E27FC236}">
                <a16:creationId xmlns:a16="http://schemas.microsoft.com/office/drawing/2014/main" id="{329BD5A0-6D21-4BA1-8777-4FB98F5F2022}"/>
              </a:ext>
            </a:extLst>
          </p:cNvPr>
          <p:cNvSpPr txBox="1"/>
          <p:nvPr/>
        </p:nvSpPr>
        <p:spPr>
          <a:xfrm>
            <a:off x="1414137" y="2583716"/>
            <a:ext cx="8484781"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CREATE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 REPLACE PROCEDURE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 1080;</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DELETE FROM </a:t>
            </a:r>
            <a:r>
              <a:rPr lang="en-US" sz="1400" dirty="0" err="1">
                <a:latin typeface="Courier New" panose="02070309020205020404" pitchFamily="49" charset="0"/>
                <a:cs typeface="Courier New" panose="02070309020205020404" pitchFamily="49" charset="0"/>
              </a:rPr>
              <a:t>new_employee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F9012D25-C7A9-4BD1-9E23-ACF5B8E19154}"/>
              </a:ext>
            </a:extLst>
          </p:cNvPr>
          <p:cNvSpPr txBox="1"/>
          <p:nvPr/>
        </p:nvSpPr>
        <p:spPr>
          <a:xfrm>
            <a:off x="2491418" y="6098480"/>
            <a:ext cx="6507125"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p:txBody>
      </p:sp>
      <p:sp>
        <p:nvSpPr>
          <p:cNvPr id="7" name="Content Placeholder 2">
            <a:extLst>
              <a:ext uri="{FF2B5EF4-FFF2-40B4-BE49-F238E27FC236}">
                <a16:creationId xmlns:a16="http://schemas.microsoft.com/office/drawing/2014/main" id="{F804D8A5-65D7-47FB-AF7A-64939C2EF80E}"/>
              </a:ext>
            </a:extLst>
          </p:cNvPr>
          <p:cNvSpPr txBox="1">
            <a:spLocks/>
          </p:cNvSpPr>
          <p:nvPr/>
        </p:nvSpPr>
        <p:spPr>
          <a:xfrm>
            <a:off x="1261872" y="4954781"/>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a:t>
            </a:r>
          </a:p>
        </p:txBody>
      </p:sp>
      <p:sp>
        <p:nvSpPr>
          <p:cNvPr id="9" name="TextBox 8">
            <a:extLst>
              <a:ext uri="{FF2B5EF4-FFF2-40B4-BE49-F238E27FC236}">
                <a16:creationId xmlns:a16="http://schemas.microsoft.com/office/drawing/2014/main" id="{B42043C3-7C13-4F86-BF47-EB896040A419}"/>
              </a:ext>
            </a:extLst>
          </p:cNvPr>
          <p:cNvSpPr txBox="1"/>
          <p:nvPr/>
        </p:nvSpPr>
        <p:spPr>
          <a:xfrm>
            <a:off x="2959246" y="5162887"/>
            <a:ext cx="432745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p>
        </p:txBody>
      </p:sp>
      <p:sp>
        <p:nvSpPr>
          <p:cNvPr id="10" name="Content Placeholder 2">
            <a:extLst>
              <a:ext uri="{FF2B5EF4-FFF2-40B4-BE49-F238E27FC236}">
                <a16:creationId xmlns:a16="http://schemas.microsoft.com/office/drawing/2014/main" id="{F3EB4377-748D-4EE8-A8BF-CE35CCC36589}"/>
              </a:ext>
            </a:extLst>
          </p:cNvPr>
          <p:cNvSpPr txBox="1">
            <a:spLocks/>
          </p:cNvSpPr>
          <p:nvPr/>
        </p:nvSpPr>
        <p:spPr>
          <a:xfrm>
            <a:off x="1265415" y="5777026"/>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Tree>
    <p:extLst>
      <p:ext uri="{BB962C8B-B14F-4D97-AF65-F5344CB8AC3E}">
        <p14:creationId xmlns:p14="http://schemas.microsoft.com/office/powerpoint/2010/main" val="341713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a:xfrm>
            <a:off x="1092190" y="2432115"/>
            <a:ext cx="8595360" cy="2912882"/>
          </a:xfrm>
        </p:spPr>
        <p:txBody>
          <a:bodyPr>
            <a:normAutofit fontScale="92500" lnSpcReduction="10000"/>
          </a:bodyPr>
          <a:lstStyle/>
          <a:p>
            <a:r>
              <a:rPr lang="en-US" dirty="0"/>
              <a:t>PL/SQL Overview</a:t>
            </a:r>
          </a:p>
          <a:p>
            <a:r>
              <a:rPr lang="en-US" dirty="0"/>
              <a:t>Block Sections and Keywords</a:t>
            </a:r>
          </a:p>
          <a:p>
            <a:r>
              <a:rPr lang="en-US" dirty="0"/>
              <a:t>Creating Standalone Procedures (and Functions) </a:t>
            </a:r>
          </a:p>
          <a:p>
            <a:r>
              <a:rPr lang="en-US" dirty="0"/>
              <a:t>Exceptions  </a:t>
            </a:r>
            <a:r>
              <a:rPr lang="en-US" dirty="0">
                <a:sym typeface="Wingdings" panose="05000000000000000000" pitchFamily="2" charset="2"/>
              </a:rPr>
              <a:t></a:t>
            </a:r>
            <a:r>
              <a:rPr lang="en-US" dirty="0"/>
              <a:t> Purpose and Types</a:t>
            </a:r>
          </a:p>
          <a:p>
            <a:r>
              <a:rPr lang="en-US" dirty="0"/>
              <a:t>Exception Handling</a:t>
            </a:r>
          </a:p>
          <a:p>
            <a:r>
              <a:rPr lang="en-US" dirty="0"/>
              <a:t>Parameter Modes in Procedures </a:t>
            </a:r>
          </a:p>
          <a:p>
            <a:r>
              <a:rPr lang="en-US" dirty="0"/>
              <a:t>IF-THEN-ELSE- END IF conditional construct</a:t>
            </a:r>
          </a:p>
          <a:p>
            <a:endParaRPr lang="en-US" dirty="0"/>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with Parameters</a:t>
            </a:r>
            <a:endParaRPr lang="en-CA" dirty="0"/>
          </a:p>
        </p:txBody>
      </p:sp>
      <p:sp>
        <p:nvSpPr>
          <p:cNvPr id="3" name="Content Placeholder 2"/>
          <p:cNvSpPr>
            <a:spLocks noGrp="1"/>
          </p:cNvSpPr>
          <p:nvPr>
            <p:ph idx="1"/>
          </p:nvPr>
        </p:nvSpPr>
        <p:spPr/>
        <p:txBody>
          <a:bodyPr>
            <a:normAutofit/>
          </a:bodyPr>
          <a:lstStyle/>
          <a:p>
            <a:r>
              <a:rPr lang="en-US" dirty="0"/>
              <a:t>In PL/SQL, we can pass parameters to stored procedures and functions.</a:t>
            </a:r>
          </a:p>
          <a:p>
            <a:r>
              <a:rPr lang="en-US" dirty="0"/>
              <a:t>See the following syntax </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par1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p_emp_id</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p_emp_id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67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in Stored Procedures</a:t>
            </a:r>
            <a:endParaRPr lang="en-CA" dirty="0"/>
          </a:p>
        </p:txBody>
      </p:sp>
      <p:sp>
        <p:nvSpPr>
          <p:cNvPr id="3" name="Content Placeholder 2"/>
          <p:cNvSpPr>
            <a:spLocks noGrp="1"/>
          </p:cNvSpPr>
          <p:nvPr>
            <p:ph idx="1"/>
          </p:nvPr>
        </p:nvSpPr>
        <p:spPr>
          <a:xfrm>
            <a:off x="1261872" y="1828800"/>
            <a:ext cx="8595360" cy="2733773"/>
          </a:xfrm>
        </p:spPr>
        <p:txBody>
          <a:bodyPr/>
          <a:lstStyle/>
          <a:p>
            <a:r>
              <a:rPr lang="en-US" dirty="0"/>
              <a:t>There are three types of parameters:</a:t>
            </a:r>
          </a:p>
          <a:p>
            <a:pPr lvl="1"/>
            <a:r>
              <a:rPr lang="en-US" dirty="0"/>
              <a:t>IN parameter</a:t>
            </a:r>
          </a:p>
          <a:p>
            <a:pPr lvl="2"/>
            <a:r>
              <a:rPr lang="en-US" dirty="0"/>
              <a:t>to send values to a stored procedures</a:t>
            </a:r>
          </a:p>
          <a:p>
            <a:pPr lvl="1"/>
            <a:r>
              <a:rPr lang="en-US" dirty="0"/>
              <a:t>OUT parameter</a:t>
            </a:r>
          </a:p>
          <a:p>
            <a:pPr lvl="2"/>
            <a:r>
              <a:rPr lang="en-US" dirty="0"/>
              <a:t>to get values from stored procedures</a:t>
            </a:r>
          </a:p>
          <a:p>
            <a:pPr lvl="1"/>
            <a:r>
              <a:rPr lang="en-US" dirty="0"/>
              <a:t>IN OUT parameter</a:t>
            </a:r>
          </a:p>
          <a:p>
            <a:pPr lvl="2"/>
            <a:r>
              <a:rPr lang="en-US" dirty="0"/>
              <a:t>to send and get values from stored procedures.</a:t>
            </a:r>
          </a:p>
          <a:p>
            <a:r>
              <a:rPr lang="en-US" dirty="0"/>
              <a:t>By default, a parameter is an IN parameter in stored procedures.</a:t>
            </a:r>
            <a:endParaRPr lang="en-CA" dirty="0"/>
          </a:p>
        </p:txBody>
      </p:sp>
    </p:spTree>
    <p:extLst>
      <p:ext uri="{BB962C8B-B14F-4D97-AF65-F5344CB8AC3E}">
        <p14:creationId xmlns:p14="http://schemas.microsoft.com/office/powerpoint/2010/main" val="1019832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Parameters</a:t>
            </a:r>
            <a:endParaRPr lang="en-CA" dirty="0"/>
          </a:p>
        </p:txBody>
      </p:sp>
      <p:sp>
        <p:nvSpPr>
          <p:cNvPr id="3" name="Content Placeholder 2"/>
          <p:cNvSpPr>
            <a:spLocks noGrp="1"/>
          </p:cNvSpPr>
          <p:nvPr>
            <p:ph idx="1"/>
          </p:nvPr>
        </p:nvSpPr>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p_emp_id</a:t>
            </a:r>
            <a:r>
              <a:rPr lang="en-US" b="1" dirty="0">
                <a:latin typeface="Courier New" panose="02070309020205020404" pitchFamily="49" charset="0"/>
                <a:cs typeface="Courier New" panose="02070309020205020404" pitchFamily="49" charset="0"/>
              </a:rPr>
              <a:t> IN</a:t>
            </a:r>
            <a:r>
              <a:rPr lang="en-US" dirty="0">
                <a:latin typeface="Courier New" panose="02070309020205020404" pitchFamily="49" charset="0"/>
                <a:cs typeface="Courier New" panose="02070309020205020404" pitchFamily="49" charset="0"/>
              </a:rPr>
              <a:t> 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p_emp_id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CA" dirty="0"/>
          </a:p>
        </p:txBody>
      </p:sp>
    </p:spTree>
    <p:extLst>
      <p:ext uri="{BB962C8B-B14F-4D97-AF65-F5344CB8AC3E}">
        <p14:creationId xmlns:p14="http://schemas.microsoft.com/office/powerpoint/2010/main" val="8708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Parameters</a:t>
            </a:r>
            <a:endParaRPr lang="en-CA" dirty="0"/>
          </a:p>
        </p:txBody>
      </p:sp>
      <p:sp>
        <p:nvSpPr>
          <p:cNvPr id="3" name="Content Placeholder 2"/>
          <p:cNvSpPr>
            <a:spLocks noGrp="1"/>
          </p:cNvSpPr>
          <p:nvPr>
            <p:ph idx="1"/>
          </p:nvPr>
        </p:nvSpPr>
        <p:spPr>
          <a:xfrm>
            <a:off x="1261872" y="1828800"/>
            <a:ext cx="9969548" cy="4351337"/>
          </a:xfrm>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finds the number of employees and stores it in the output parameter </a:t>
            </a:r>
            <a:r>
              <a:rPr lang="en-US" dirty="0" err="1"/>
              <a:t>p_emp_count</a:t>
            </a:r>
            <a:r>
              <a:rPr lang="en-US" dirty="0"/>
              <a:t>:</a:t>
            </a:r>
          </a:p>
        </p:txBody>
      </p:sp>
      <p:sp>
        <p:nvSpPr>
          <p:cNvPr id="4" name="TextBox 3"/>
          <p:cNvSpPr txBox="1"/>
          <p:nvPr/>
        </p:nvSpPr>
        <p:spPr>
          <a:xfrm>
            <a:off x="193968" y="4498109"/>
            <a:ext cx="6954982" cy="1384995"/>
          </a:xfrm>
          <a:prstGeom prst="rect">
            <a:avLst/>
          </a:prstGeom>
          <a:noFill/>
          <a:ln>
            <a:solidFill>
              <a:schemeClr val="tx1"/>
            </a:solidFill>
          </a:ln>
        </p:spPr>
        <p:txBody>
          <a:bodyPr wrap="square" rtlCol="0">
            <a:spAutoFit/>
          </a:bodyPr>
          <a:lstStyle/>
          <a:p>
            <a:pPr marL="274320" lvl="1" indent="0">
              <a:buNone/>
            </a:pPr>
            <a:r>
              <a:rPr lang="en-US" sz="1400" dirty="0">
                <a:latin typeface="Courier New" panose="02070309020205020404" pitchFamily="49" charset="0"/>
                <a:cs typeface="Courier New" panose="02070309020205020404" pitchFamily="49" charset="0"/>
              </a:rPr>
              <a:t>CREATE PROCEDURE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p_emp_count</a:t>
            </a:r>
            <a:r>
              <a:rPr lang="en-US" sz="1400" dirty="0">
                <a:latin typeface="Courier New" panose="02070309020205020404" pitchFamily="49" charset="0"/>
                <a:cs typeface="Courier New" panose="02070309020205020404" pitchFamily="49" charset="0"/>
              </a:rPr>
              <a:t> OUT NUMBER) AS</a:t>
            </a:r>
          </a:p>
          <a:p>
            <a:pPr marL="274320" lvl="1" indent="0">
              <a:buNone/>
            </a:pPr>
            <a:r>
              <a:rPr lang="en-US" sz="1400" dirty="0">
                <a:latin typeface="Courier New" panose="02070309020205020404" pitchFamily="49" charset="0"/>
                <a:cs typeface="Courier New" panose="02070309020205020404" pitchFamily="49" charset="0"/>
              </a:rPr>
              <a:t>BEGIN</a:t>
            </a:r>
          </a:p>
          <a:p>
            <a:pPr marL="274320" lvl="1" indent="0">
              <a:buNone/>
            </a:pPr>
            <a:r>
              <a:rPr lang="en-US" sz="1400" dirty="0">
                <a:latin typeface="Courier New" panose="02070309020205020404" pitchFamily="49" charset="0"/>
                <a:cs typeface="Courier New" panose="02070309020205020404" pitchFamily="49" charset="0"/>
              </a:rPr>
              <a:t>    select count(*) INTO </a:t>
            </a:r>
            <a:r>
              <a:rPr lang="en-US" sz="1400" dirty="0" err="1">
                <a:latin typeface="Courier New" panose="02070309020205020404" pitchFamily="49" charset="0"/>
                <a:cs typeface="Courier New" panose="02070309020205020404" pitchFamily="49" charset="0"/>
              </a:rPr>
              <a:t>p_emp_count</a:t>
            </a: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from employees;</a:t>
            </a:r>
          </a:p>
          <a:p>
            <a:pPr marL="274320" lvl="1" indent="0">
              <a:buNone/>
            </a:pPr>
            <a:r>
              <a:rPr lang="en-US" sz="1400" dirty="0">
                <a:latin typeface="Courier New" panose="02070309020205020404" pitchFamily="49" charset="0"/>
                <a:cs typeface="Courier New" panose="02070309020205020404" pitchFamily="49" charset="0"/>
              </a:rPr>
              <a:t>END;</a:t>
            </a:r>
            <a:endParaRPr lang="en-US" sz="1400" dirty="0"/>
          </a:p>
          <a:p>
            <a:endParaRPr lang="en-CA" sz="1400" dirty="0"/>
          </a:p>
        </p:txBody>
      </p:sp>
      <p:sp>
        <p:nvSpPr>
          <p:cNvPr id="5" name="TextBox 4"/>
          <p:cNvSpPr txBox="1"/>
          <p:nvPr/>
        </p:nvSpPr>
        <p:spPr>
          <a:xfrm>
            <a:off x="7232074" y="4498109"/>
            <a:ext cx="3999346" cy="1600438"/>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 := 0;</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493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OUT Parameters</a:t>
            </a:r>
            <a:endParaRPr lang="en-CA" dirty="0"/>
          </a:p>
        </p:txBody>
      </p:sp>
      <p:sp>
        <p:nvSpPr>
          <p:cNvPr id="3" name="Content Placeholder 2"/>
          <p:cNvSpPr>
            <a:spLocks noGrp="1"/>
          </p:cNvSpPr>
          <p:nvPr>
            <p:ph idx="1"/>
          </p:nvPr>
        </p:nvSpPr>
        <p:spPr>
          <a:xfrm>
            <a:off x="1261872" y="1828801"/>
            <a:ext cx="8595360" cy="2224726"/>
          </a:xfrm>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The following procedure gets a salary and increases the salary by 20%.</a:t>
            </a:r>
            <a:endParaRPr lang="en-CA" dirty="0"/>
          </a:p>
        </p:txBody>
      </p:sp>
      <p:sp>
        <p:nvSpPr>
          <p:cNvPr id="4" name="TextBox 3"/>
          <p:cNvSpPr txBox="1"/>
          <p:nvPr/>
        </p:nvSpPr>
        <p:spPr>
          <a:xfrm>
            <a:off x="738906" y="4350327"/>
            <a:ext cx="6253018" cy="1169551"/>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p_salary</a:t>
            </a:r>
            <a:r>
              <a:rPr lang="en-US" sz="1400" b="1" dirty="0">
                <a:latin typeface="Courier New" panose="02070309020205020404" pitchFamily="49" charset="0"/>
                <a:cs typeface="Courier New" panose="02070309020205020404" pitchFamily="49" charset="0"/>
              </a:rPr>
              <a:t> IN OUT</a:t>
            </a:r>
            <a:r>
              <a:rPr lang="en-US" sz="1400" dirty="0">
                <a:latin typeface="Courier New" panose="02070309020205020404" pitchFamily="49" charset="0"/>
                <a:cs typeface="Courier New" panose="02070309020205020404" pitchFamily="49" charset="0"/>
              </a:rPr>
              <a:t> FLOAT)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p_salary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p_salary</a:t>
            </a:r>
            <a:r>
              <a:rPr lang="en-US" sz="1400" dirty="0">
                <a:latin typeface="Courier New" panose="02070309020205020404" pitchFamily="49" charset="0"/>
                <a:cs typeface="Courier New" panose="02070309020205020404" pitchFamily="49" charset="0"/>
              </a:rPr>
              <a:t> * 1.2; </a:t>
            </a:r>
          </a:p>
          <a:p>
            <a:r>
              <a:rPr lang="en-US" sz="1400" dirty="0">
                <a:latin typeface="Courier New" panose="02070309020205020404" pitchFamily="49" charset="0"/>
                <a:cs typeface="Courier New" panose="02070309020205020404" pitchFamily="49" charset="0"/>
              </a:rPr>
              <a:t>END;</a:t>
            </a:r>
          </a:p>
        </p:txBody>
      </p:sp>
      <p:sp>
        <p:nvSpPr>
          <p:cNvPr id="5" name="TextBox 4"/>
          <p:cNvSpPr txBox="1"/>
          <p:nvPr/>
        </p:nvSpPr>
        <p:spPr>
          <a:xfrm>
            <a:off x="7293219" y="4350327"/>
            <a:ext cx="3086979" cy="2031325"/>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v_salary</a:t>
            </a:r>
            <a:r>
              <a:rPr lang="en-US" sz="1400" dirty="0">
                <a:latin typeface="Courier New" panose="02070309020205020404" pitchFamily="49" charset="0"/>
                <a:cs typeface="Courier New" panose="02070309020205020404" pitchFamily="49" charset="0"/>
              </a:rPr>
              <a:t> FLOAT := 1503;</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v_salary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v_salary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2871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1E6F-128A-4D66-970E-5280E6CFF250}"/>
              </a:ext>
            </a:extLst>
          </p:cNvPr>
          <p:cNvSpPr>
            <a:spLocks noGrp="1"/>
          </p:cNvSpPr>
          <p:nvPr>
            <p:ph type="title"/>
          </p:nvPr>
        </p:nvSpPr>
        <p:spPr>
          <a:xfrm>
            <a:off x="1261872" y="839972"/>
            <a:ext cx="9692640" cy="851349"/>
          </a:xfrm>
        </p:spPr>
        <p:txBody>
          <a:bodyPr>
            <a:normAutofit/>
          </a:bodyPr>
          <a:lstStyle/>
          <a:p>
            <a:r>
              <a:rPr lang="en-US" sz="2400" b="1" dirty="0"/>
              <a:t>UPDATE/DELETE in PL/SQL </a:t>
            </a:r>
          </a:p>
        </p:txBody>
      </p:sp>
      <p:sp>
        <p:nvSpPr>
          <p:cNvPr id="3" name="Content Placeholder 2">
            <a:extLst>
              <a:ext uri="{FF2B5EF4-FFF2-40B4-BE49-F238E27FC236}">
                <a16:creationId xmlns:a16="http://schemas.microsoft.com/office/drawing/2014/main" id="{F316F6FA-033E-4022-AD1F-34E64A6538B1}"/>
              </a:ext>
            </a:extLst>
          </p:cNvPr>
          <p:cNvSpPr>
            <a:spLocks noGrp="1"/>
          </p:cNvSpPr>
          <p:nvPr>
            <p:ph idx="1"/>
          </p:nvPr>
        </p:nvSpPr>
        <p:spPr>
          <a:xfrm>
            <a:off x="1261872" y="1828800"/>
            <a:ext cx="8595360" cy="4355184"/>
          </a:xfrm>
        </p:spPr>
        <p:txBody>
          <a:bodyPr>
            <a:normAutofit lnSpcReduction="10000"/>
          </a:bodyPr>
          <a:lstStyle/>
          <a:p>
            <a:r>
              <a:rPr lang="en-US" dirty="0"/>
              <a:t>When deleting or updating data in database tables, if no error occurs, the output of the procedure/function will be:</a:t>
            </a:r>
          </a:p>
          <a:p>
            <a:pPr lvl="1"/>
            <a:r>
              <a:rPr lang="en-US" dirty="0"/>
              <a:t>Anonymous block complete</a:t>
            </a:r>
          </a:p>
          <a:p>
            <a:r>
              <a:rPr lang="en-US" dirty="0"/>
              <a:t>To check if any rows were updated or deleted, we need conditional statements to see how many rows are affected.</a:t>
            </a:r>
          </a:p>
          <a:p>
            <a:pPr marL="0" indent="0">
              <a:buNone/>
            </a:pPr>
            <a:r>
              <a:rPr lang="en-US" dirty="0"/>
              <a:t>      We use </a:t>
            </a:r>
            <a:r>
              <a:rPr lang="en-US" dirty="0" err="1"/>
              <a:t>Atrribute</a:t>
            </a:r>
            <a:r>
              <a:rPr lang="en-US" dirty="0"/>
              <a:t> called </a:t>
            </a:r>
            <a:r>
              <a:rPr lang="en-US" b="1" dirty="0"/>
              <a:t>SQL%ROWCOUNT</a:t>
            </a:r>
            <a:r>
              <a:rPr lang="en-US" dirty="0"/>
              <a:t>, that returns number of processed rows in the Last SQL statement</a:t>
            </a:r>
          </a:p>
          <a:p>
            <a:r>
              <a:rPr lang="en-US" sz="2400" b="1" dirty="0"/>
              <a:t>Control statements in PL/SQL  </a:t>
            </a:r>
            <a:r>
              <a:rPr lang="en-US" sz="2400" b="1" dirty="0">
                <a:sym typeface="Wingdings" panose="05000000000000000000" pitchFamily="2" charset="2"/>
              </a:rPr>
              <a:t> </a:t>
            </a:r>
            <a:r>
              <a:rPr lang="en-US" sz="2400" b="1" dirty="0">
                <a:solidFill>
                  <a:srgbClr val="FF0000"/>
                </a:solidFill>
                <a:sym typeface="Wingdings" panose="05000000000000000000" pitchFamily="2" charset="2"/>
              </a:rPr>
              <a:t>Next Lecture</a:t>
            </a:r>
            <a:endParaRPr lang="en-US" sz="2400" b="1" dirty="0">
              <a:solidFill>
                <a:srgbClr val="FF0000"/>
              </a:solidFill>
            </a:endParaRPr>
          </a:p>
          <a:p>
            <a:pPr lvl="1"/>
            <a:r>
              <a:rPr lang="en-US" sz="1800" dirty="0"/>
              <a:t>Sequential control statements</a:t>
            </a:r>
          </a:p>
          <a:p>
            <a:pPr lvl="1"/>
            <a:r>
              <a:rPr lang="en-US" sz="1800" dirty="0"/>
              <a:t>Conditional statements</a:t>
            </a:r>
          </a:p>
          <a:p>
            <a:pPr lvl="2"/>
            <a:r>
              <a:rPr lang="en-US" sz="1600" dirty="0"/>
              <a:t>IF ..THEN .. ELSE .. END IF</a:t>
            </a:r>
          </a:p>
          <a:p>
            <a:pPr lvl="2"/>
            <a:r>
              <a:rPr lang="en-US" sz="1600" dirty="0"/>
              <a:t>CASE .. WHEN .. THEN .. END</a:t>
            </a:r>
          </a:p>
          <a:p>
            <a:pPr lvl="1"/>
            <a:r>
              <a:rPr lang="en-US" sz="1800" dirty="0"/>
              <a:t>Loop statements</a:t>
            </a:r>
          </a:p>
        </p:txBody>
      </p:sp>
    </p:spTree>
    <p:extLst>
      <p:ext uri="{BB962C8B-B14F-4D97-AF65-F5344CB8AC3E}">
        <p14:creationId xmlns:p14="http://schemas.microsoft.com/office/powerpoint/2010/main" val="297006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53B5F3-3CAB-4A13-84AD-6648B913B031}"/>
              </a:ext>
            </a:extLst>
          </p:cNvPr>
          <p:cNvSpPr/>
          <p:nvPr/>
        </p:nvSpPr>
        <p:spPr>
          <a:xfrm>
            <a:off x="2196444" y="670816"/>
            <a:ext cx="6834434" cy="5447645"/>
          </a:xfrm>
          <a:prstGeom prst="rect">
            <a:avLst/>
          </a:prstGeom>
        </p:spPr>
        <p:txBody>
          <a:bodyPr wrap="square">
            <a:spAutoFit/>
          </a:bodyPr>
          <a:lstStyle/>
          <a:p>
            <a:endParaRPr lang="en-US" b="1" dirty="0"/>
          </a:p>
          <a:p>
            <a:r>
              <a:rPr lang="en-US" sz="2400" b="1" i="1" dirty="0">
                <a:solidFill>
                  <a:srgbClr val="FF0000"/>
                </a:solidFill>
              </a:rPr>
              <a:t>Syntax of  basic  Conditional Statement</a:t>
            </a:r>
          </a:p>
          <a:p>
            <a:endParaRPr lang="en-US" sz="2400" b="1" dirty="0"/>
          </a:p>
          <a:p>
            <a:r>
              <a:rPr lang="en-US" sz="2400" b="1" dirty="0"/>
              <a:t>IF   condition THEN </a:t>
            </a:r>
          </a:p>
          <a:p>
            <a:r>
              <a:rPr lang="en-US" sz="2400" b="1" dirty="0"/>
              <a:t>        statement1;</a:t>
            </a:r>
          </a:p>
          <a:p>
            <a:r>
              <a:rPr lang="en-US" sz="2400" b="1" dirty="0"/>
              <a:t>         …</a:t>
            </a:r>
          </a:p>
          <a:p>
            <a:r>
              <a:rPr lang="en-US" sz="2400" b="1" dirty="0"/>
              <a:t>ELSE</a:t>
            </a:r>
          </a:p>
          <a:p>
            <a:r>
              <a:rPr lang="en-US" sz="2400" b="1" dirty="0"/>
              <a:t>        statement2;</a:t>
            </a:r>
          </a:p>
          <a:p>
            <a:r>
              <a:rPr lang="en-US" sz="2400" b="1" dirty="0"/>
              <a:t>        …</a:t>
            </a:r>
          </a:p>
          <a:p>
            <a:r>
              <a:rPr lang="en-US" sz="2400" b="1" dirty="0"/>
              <a:t>END IF;</a:t>
            </a:r>
          </a:p>
          <a:p>
            <a:endParaRPr lang="en-US" sz="2400" b="1" dirty="0"/>
          </a:p>
          <a:p>
            <a:r>
              <a:rPr lang="en-US" b="1" dirty="0">
                <a:latin typeface="Arial" panose="020B0604020202020204" pitchFamily="34" charset="0"/>
                <a:cs typeface="Arial" panose="020B0604020202020204" pitchFamily="34" charset="0"/>
              </a:rPr>
              <a:t>If  counter &gt; 0 Then               </a:t>
            </a:r>
            <a:r>
              <a:rPr lang="en-US" b="1" u="sng" dirty="0">
                <a:latin typeface="Arial" panose="020B0604020202020204" pitchFamily="34" charset="0"/>
                <a:cs typeface="Arial" panose="020B0604020202020204" pitchFamily="34" charset="0"/>
              </a:rPr>
              <a:t>Example</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sal</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sal</a:t>
            </a:r>
            <a:r>
              <a:rPr lang="en-US" b="1" dirty="0">
                <a:latin typeface="Arial" panose="020B0604020202020204" pitchFamily="34" charset="0"/>
                <a:cs typeface="Arial" panose="020B0604020202020204" pitchFamily="34" charset="0"/>
              </a:rPr>
              <a:t> *1.1;</a:t>
            </a:r>
          </a:p>
          <a:p>
            <a:r>
              <a:rPr lang="en-US" b="1" dirty="0">
                <a:latin typeface="Arial" panose="020B0604020202020204" pitchFamily="34" charset="0"/>
                <a:cs typeface="Arial" panose="020B0604020202020204" pitchFamily="34" charset="0"/>
              </a:rPr>
              <a:t>Else</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sal</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sal</a:t>
            </a:r>
            <a:r>
              <a:rPr lang="en-US" b="1" dirty="0">
                <a:latin typeface="Arial" panose="020B0604020202020204" pitchFamily="34" charset="0"/>
                <a:cs typeface="Arial" panose="020B0604020202020204" pitchFamily="34" charset="0"/>
              </a:rPr>
              <a:t>*0.9;</a:t>
            </a:r>
          </a:p>
          <a:p>
            <a:r>
              <a:rPr lang="en-US" b="1" dirty="0">
                <a:latin typeface="Arial" panose="020B0604020202020204" pitchFamily="34" charset="0"/>
                <a:cs typeface="Arial" panose="020B0604020202020204" pitchFamily="34" charset="0"/>
              </a:rPr>
              <a:t>End If;</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39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p:txBody>
          <a:bodyPr/>
          <a:lstStyle/>
          <a:p>
            <a:r>
              <a:rPr lang="en-US" dirty="0"/>
              <a:t>PL/SQL Overview</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2" y="1828801"/>
            <a:ext cx="8595360" cy="3657600"/>
          </a:xfrm>
        </p:spPr>
        <p:txBody>
          <a:bodyPr/>
          <a:lstStyle/>
          <a:p>
            <a:r>
              <a:rPr lang="en-US" dirty="0"/>
              <a:t>PL/SQL is a language with a procedural construct integrated with SQL that can be used to build complex application.</a:t>
            </a:r>
          </a:p>
          <a:p>
            <a:r>
              <a:rPr lang="en-US" dirty="0"/>
              <a:t>PL/SQL is executed at the BOTH Server side and Client side</a:t>
            </a:r>
          </a:p>
          <a:p>
            <a:r>
              <a:rPr lang="en-US" dirty="0"/>
              <a:t>PL/SQL can be used to create the following program units:</a:t>
            </a:r>
          </a:p>
          <a:p>
            <a:pPr lvl="1"/>
            <a:r>
              <a:rPr lang="en-US" dirty="0"/>
              <a:t>Anonymous Blocks</a:t>
            </a:r>
          </a:p>
          <a:p>
            <a:pPr lvl="1"/>
            <a:r>
              <a:rPr lang="en-US" dirty="0"/>
              <a:t>Procedures</a:t>
            </a:r>
          </a:p>
          <a:p>
            <a:pPr lvl="1"/>
            <a:r>
              <a:rPr lang="en-US" dirty="0"/>
              <a:t>Functions</a:t>
            </a:r>
          </a:p>
          <a:p>
            <a:pPr lvl="1"/>
            <a:r>
              <a:rPr lang="en-US" dirty="0"/>
              <a:t>Packages</a:t>
            </a:r>
          </a:p>
          <a:p>
            <a:pPr lvl="1"/>
            <a:r>
              <a:rPr lang="en-US" dirty="0"/>
              <a:t>Database Triggers</a:t>
            </a:r>
          </a:p>
        </p:txBody>
      </p:sp>
    </p:spTree>
    <p:extLst>
      <p:ext uri="{BB962C8B-B14F-4D97-AF65-F5344CB8AC3E}">
        <p14:creationId xmlns:p14="http://schemas.microsoft.com/office/powerpoint/2010/main" val="6466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FDDE-B890-4AF6-B9FE-EF8D3FA97F4E}"/>
              </a:ext>
            </a:extLst>
          </p:cNvPr>
          <p:cNvSpPr>
            <a:spLocks noGrp="1"/>
          </p:cNvSpPr>
          <p:nvPr>
            <p:ph type="title"/>
          </p:nvPr>
        </p:nvSpPr>
        <p:spPr/>
        <p:txBody>
          <a:bodyPr/>
          <a:lstStyle/>
          <a:p>
            <a:r>
              <a:rPr lang="en-US" dirty="0"/>
              <a:t>Anonymous Blocks</a:t>
            </a:r>
          </a:p>
        </p:txBody>
      </p:sp>
      <p:sp>
        <p:nvSpPr>
          <p:cNvPr id="3" name="Content Placeholder 2">
            <a:extLst>
              <a:ext uri="{FF2B5EF4-FFF2-40B4-BE49-F238E27FC236}">
                <a16:creationId xmlns:a16="http://schemas.microsoft.com/office/drawing/2014/main" id="{87C969A5-D054-4BBD-AFAD-EBE2E332B086}"/>
              </a:ext>
            </a:extLst>
          </p:cNvPr>
          <p:cNvSpPr>
            <a:spLocks noGrp="1"/>
          </p:cNvSpPr>
          <p:nvPr>
            <p:ph idx="1"/>
          </p:nvPr>
        </p:nvSpPr>
        <p:spPr/>
        <p:txBody>
          <a:bodyPr>
            <a:normAutofit fontScale="92500" lnSpcReduction="10000"/>
          </a:bodyPr>
          <a:lstStyle/>
          <a:p>
            <a:pPr marL="0" indent="0">
              <a:buNone/>
            </a:pPr>
            <a:r>
              <a:rPr lang="en-US" dirty="0"/>
              <a:t>        </a:t>
            </a:r>
            <a:r>
              <a:rPr lang="en-US" b="1" dirty="0"/>
              <a:t>DECLARE</a:t>
            </a:r>
            <a:r>
              <a:rPr lang="en-US" dirty="0"/>
              <a:t>  (optional)</a:t>
            </a:r>
          </a:p>
          <a:p>
            <a:pPr marL="0" indent="0">
              <a:buNone/>
            </a:pPr>
            <a:r>
              <a:rPr lang="en-US" dirty="0"/>
              <a:t>               </a:t>
            </a:r>
            <a:r>
              <a:rPr lang="en-US" dirty="0">
                <a:solidFill>
                  <a:srgbClr val="C00000"/>
                </a:solidFill>
                <a:latin typeface="Calisto MT" panose="02040603050505030304" pitchFamily="18" charset="0"/>
              </a:rPr>
              <a:t>declare here Variables, Constants, Exceptions, Explicit Cursors, User Types  etc.</a:t>
            </a:r>
            <a:endParaRPr lang="en-US" dirty="0">
              <a:solidFill>
                <a:srgbClr val="C00000"/>
              </a:solidFill>
            </a:endParaRPr>
          </a:p>
          <a:p>
            <a:pPr marL="0" indent="0">
              <a:buNone/>
            </a:pPr>
            <a:r>
              <a:rPr lang="en-US" dirty="0"/>
              <a:t>         </a:t>
            </a:r>
            <a:r>
              <a:rPr lang="en-US" b="1" dirty="0"/>
              <a:t>BEGIN</a:t>
            </a:r>
            <a:r>
              <a:rPr lang="en-US" dirty="0"/>
              <a:t>  (mandatory)</a:t>
            </a:r>
          </a:p>
          <a:p>
            <a:pPr marL="0" indent="0">
              <a:buNone/>
            </a:pPr>
            <a:r>
              <a:rPr lang="en-US" dirty="0"/>
              <a:t>	</a:t>
            </a:r>
            <a:r>
              <a:rPr lang="en-US" dirty="0">
                <a:solidFill>
                  <a:srgbClr val="C00000"/>
                </a:solidFill>
              </a:rPr>
              <a:t>place here Executable Statements, that can be </a:t>
            </a:r>
          </a:p>
          <a:p>
            <a:pPr marL="342900" indent="-342900">
              <a:buFont typeface="+mj-lt"/>
              <a:buAutoNum type="arabicPeriod"/>
            </a:pPr>
            <a:r>
              <a:rPr lang="en-US" dirty="0"/>
              <a:t>             SQL statements (SELECT, INSERT, UPDATE, DELETE) etc.</a:t>
            </a:r>
          </a:p>
          <a:p>
            <a:pPr marL="342900" indent="-342900">
              <a:buFont typeface="+mj-lt"/>
              <a:buAutoNum type="arabicPeriod"/>
            </a:pPr>
            <a:r>
              <a:rPr lang="en-US" dirty="0"/>
              <a:t>	   PL/SQL statements like Assigning values, Conditional constructs,</a:t>
            </a:r>
          </a:p>
          <a:p>
            <a:pPr marL="0" indent="0">
              <a:buNone/>
            </a:pPr>
            <a:r>
              <a:rPr lang="en-US" dirty="0"/>
              <a:t>                               Loops, Printing Values, Raising Exceptions etc.</a:t>
            </a:r>
          </a:p>
          <a:p>
            <a:pPr marL="0" indent="0">
              <a:buNone/>
            </a:pPr>
            <a:r>
              <a:rPr lang="en-US" dirty="0"/>
              <a:t>         </a:t>
            </a:r>
            <a:r>
              <a:rPr lang="en-US" b="1" dirty="0"/>
              <a:t>EXCEPTION</a:t>
            </a:r>
            <a:r>
              <a:rPr lang="en-US" dirty="0"/>
              <a:t> (optional)</a:t>
            </a:r>
          </a:p>
          <a:p>
            <a:pPr marL="0" indent="0">
              <a:buNone/>
            </a:pPr>
            <a:r>
              <a:rPr lang="en-US" dirty="0"/>
              <a:t>                </a:t>
            </a:r>
            <a:r>
              <a:rPr lang="en-US" dirty="0">
                <a:solidFill>
                  <a:srgbClr val="C00000"/>
                </a:solidFill>
              </a:rPr>
              <a:t>place here Actions in the case of some error happens</a:t>
            </a:r>
            <a:endParaRPr lang="en-US" dirty="0"/>
          </a:p>
          <a:p>
            <a:pPr marL="0" indent="0">
              <a:buNone/>
            </a:pPr>
            <a:r>
              <a:rPr lang="en-US" dirty="0"/>
              <a:t>          </a:t>
            </a:r>
            <a:r>
              <a:rPr lang="en-US" b="1" dirty="0"/>
              <a:t>END;  </a:t>
            </a:r>
            <a:r>
              <a:rPr lang="en-US" dirty="0"/>
              <a:t>(mandatory)</a:t>
            </a:r>
          </a:p>
        </p:txBody>
      </p:sp>
      <p:graphicFrame>
        <p:nvGraphicFramePr>
          <p:cNvPr id="4" name="Object 3">
            <a:extLst>
              <a:ext uri="{FF2B5EF4-FFF2-40B4-BE49-F238E27FC236}">
                <a16:creationId xmlns:a16="http://schemas.microsoft.com/office/drawing/2014/main" id="{C7B3EC5E-7E45-42D6-8E07-8E3DAE51F3D5}"/>
              </a:ext>
            </a:extLst>
          </p:cNvPr>
          <p:cNvGraphicFramePr>
            <a:graphicFrameLocks noChangeAspect="1"/>
          </p:cNvGraphicFramePr>
          <p:nvPr>
            <p:extLst>
              <p:ext uri="{D42A27DB-BD31-4B8C-83A1-F6EECF244321}">
                <p14:modId xmlns:p14="http://schemas.microsoft.com/office/powerpoint/2010/main" val="2894031026"/>
              </p:ext>
            </p:extLst>
          </p:nvPr>
        </p:nvGraphicFramePr>
        <p:xfrm>
          <a:off x="92075" y="92075"/>
          <a:ext cx="2189163" cy="481013"/>
        </p:xfrm>
        <a:graphic>
          <a:graphicData uri="http://schemas.openxmlformats.org/presentationml/2006/ole">
            <mc:AlternateContent xmlns:mc="http://schemas.openxmlformats.org/markup-compatibility/2006">
              <mc:Choice xmlns:v="urn:schemas-microsoft-com:vml" Requires="v">
                <p:oleObj spid="_x0000_s1048" name="Packager Shell Object" showAsIcon="1" r:id="rId3" imgW="2189880" imgH="481320" progId="Package">
                  <p:embed/>
                </p:oleObj>
              </mc:Choice>
              <mc:Fallback>
                <p:oleObj name="Packager Shell Object" showAsIcon="1" r:id="rId3" imgW="2189880" imgH="481320" progId="Package">
                  <p:embed/>
                  <p:pic>
                    <p:nvPicPr>
                      <p:cNvPr id="0" name=""/>
                      <p:cNvPicPr/>
                      <p:nvPr/>
                    </p:nvPicPr>
                    <p:blipFill>
                      <a:blip r:embed="rId4"/>
                      <a:stretch>
                        <a:fillRect/>
                      </a:stretch>
                    </p:blipFill>
                    <p:spPr>
                      <a:xfrm>
                        <a:off x="92075" y="92075"/>
                        <a:ext cx="2189163" cy="48101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B9F6E54-2724-4002-B705-E41EF4F6F8FF}"/>
              </a:ext>
            </a:extLst>
          </p:cNvPr>
          <p:cNvGraphicFramePr>
            <a:graphicFrameLocks noChangeAspect="1"/>
          </p:cNvGraphicFramePr>
          <p:nvPr>
            <p:extLst>
              <p:ext uri="{D42A27DB-BD31-4B8C-83A1-F6EECF244321}">
                <p14:modId xmlns:p14="http://schemas.microsoft.com/office/powerpoint/2010/main" val="3087593876"/>
              </p:ext>
            </p:extLst>
          </p:nvPr>
        </p:nvGraphicFramePr>
        <p:xfrm>
          <a:off x="92075" y="92075"/>
          <a:ext cx="2189163" cy="481013"/>
        </p:xfrm>
        <a:graphic>
          <a:graphicData uri="http://schemas.openxmlformats.org/presentationml/2006/ole">
            <mc:AlternateContent xmlns:mc="http://schemas.openxmlformats.org/markup-compatibility/2006">
              <mc:Choice xmlns:v="urn:schemas-microsoft-com:vml" Requires="v">
                <p:oleObj spid="_x0000_s1049" name="Packager Shell Object" showAsIcon="1" r:id="rId5" imgW="2189880" imgH="481320" progId="Package">
                  <p:embed/>
                </p:oleObj>
              </mc:Choice>
              <mc:Fallback>
                <p:oleObj name="Packager Shell Object" showAsIcon="1" r:id="rId5" imgW="2189880" imgH="481320" progId="Package">
                  <p:embed/>
                  <p:pic>
                    <p:nvPicPr>
                      <p:cNvPr id="0" name=""/>
                      <p:cNvPicPr/>
                      <p:nvPr/>
                    </p:nvPicPr>
                    <p:blipFill>
                      <a:blip r:embed="rId6"/>
                      <a:stretch>
                        <a:fillRect/>
                      </a:stretch>
                    </p:blipFill>
                    <p:spPr>
                      <a:xfrm>
                        <a:off x="92075" y="92075"/>
                        <a:ext cx="2189163" cy="481013"/>
                      </a:xfrm>
                      <a:prstGeom prst="rect">
                        <a:avLst/>
                      </a:prstGeom>
                    </p:spPr>
                  </p:pic>
                </p:oleObj>
              </mc:Fallback>
            </mc:AlternateContent>
          </a:graphicData>
        </a:graphic>
      </p:graphicFrame>
    </p:spTree>
    <p:extLst>
      <p:ext uri="{BB962C8B-B14F-4D97-AF65-F5344CB8AC3E}">
        <p14:creationId xmlns:p14="http://schemas.microsoft.com/office/powerpoint/2010/main" val="54674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B566-7272-4BB2-A6B3-D077D439BEB8}"/>
              </a:ext>
            </a:extLst>
          </p:cNvPr>
          <p:cNvSpPr>
            <a:spLocks noGrp="1"/>
          </p:cNvSpPr>
          <p:nvPr>
            <p:ph type="title"/>
          </p:nvPr>
        </p:nvSpPr>
        <p:spPr/>
        <p:txBody>
          <a:bodyPr/>
          <a:lstStyle/>
          <a:p>
            <a:r>
              <a:rPr lang="en-US" dirty="0"/>
              <a:t>Creating Procedures/Functions</a:t>
            </a:r>
          </a:p>
        </p:txBody>
      </p:sp>
      <p:sp>
        <p:nvSpPr>
          <p:cNvPr id="3" name="Content Placeholder 2">
            <a:extLst>
              <a:ext uri="{FF2B5EF4-FFF2-40B4-BE49-F238E27FC236}">
                <a16:creationId xmlns:a16="http://schemas.microsoft.com/office/drawing/2014/main" id="{51176A97-5F5A-4B58-B6D2-4E1B040FC1E2}"/>
              </a:ext>
            </a:extLst>
          </p:cNvPr>
          <p:cNvSpPr>
            <a:spLocks noGrp="1"/>
          </p:cNvSpPr>
          <p:nvPr>
            <p:ph idx="1"/>
          </p:nvPr>
        </p:nvSpPr>
        <p:spPr/>
        <p:txBody>
          <a:bodyPr>
            <a:normAutofit/>
          </a:bodyPr>
          <a:lstStyle/>
          <a:p>
            <a:r>
              <a:rPr lang="en-US" dirty="0"/>
              <a:t>In Oracle, a program can be written and stored in the database once and be accessed from any application program.</a:t>
            </a:r>
          </a:p>
          <a:p>
            <a:r>
              <a:rPr lang="en-US" dirty="0"/>
              <a:t>There are two schema level standalone programs:</a:t>
            </a:r>
          </a:p>
          <a:p>
            <a:pPr lvl="1"/>
            <a:r>
              <a:rPr lang="en-US" dirty="0"/>
              <a:t>Procedures</a:t>
            </a:r>
          </a:p>
          <a:p>
            <a:pPr lvl="2"/>
            <a:r>
              <a:rPr lang="en-US" dirty="0"/>
              <a:t>are programs with no returning value or with multiple returning values</a:t>
            </a:r>
          </a:p>
          <a:p>
            <a:pPr lvl="1"/>
            <a:r>
              <a:rPr lang="en-US" dirty="0"/>
              <a:t>Functions</a:t>
            </a:r>
          </a:p>
          <a:p>
            <a:pPr lvl="2"/>
            <a:r>
              <a:rPr lang="en-US" dirty="0"/>
              <a:t>Are programs with a SINGLE returning value</a:t>
            </a:r>
          </a:p>
          <a:p>
            <a:pPr lvl="1"/>
            <a:r>
              <a:rPr lang="en-US" dirty="0"/>
              <a:t>When these programs are written and complied in a database, they become the schema objects called stored procedures or stored functions. </a:t>
            </a:r>
          </a:p>
          <a:p>
            <a:pPr lvl="1"/>
            <a:endParaRPr lang="en-US" dirty="0"/>
          </a:p>
        </p:txBody>
      </p:sp>
    </p:spTree>
    <p:extLst>
      <p:ext uri="{BB962C8B-B14F-4D97-AF65-F5344CB8AC3E}">
        <p14:creationId xmlns:p14="http://schemas.microsoft.com/office/powerpoint/2010/main" val="238533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1974-A6A4-4426-9061-F44BDDE44D4F}"/>
              </a:ext>
            </a:extLst>
          </p:cNvPr>
          <p:cNvSpPr>
            <a:spLocks noGrp="1"/>
          </p:cNvSpPr>
          <p:nvPr>
            <p:ph type="title"/>
          </p:nvPr>
        </p:nvSpPr>
        <p:spPr/>
        <p:txBody>
          <a:bodyPr/>
          <a:lstStyle/>
          <a:p>
            <a:r>
              <a:rPr lang="en-US" dirty="0"/>
              <a:t>Procedure building Block</a:t>
            </a:r>
          </a:p>
        </p:txBody>
      </p:sp>
      <p:sp>
        <p:nvSpPr>
          <p:cNvPr id="3" name="Content Placeholder 2">
            <a:extLst>
              <a:ext uri="{FF2B5EF4-FFF2-40B4-BE49-F238E27FC236}">
                <a16:creationId xmlns:a16="http://schemas.microsoft.com/office/drawing/2014/main" id="{D78E276D-8F30-46AF-AEDD-05179E8C9CC7}"/>
              </a:ext>
            </a:extLst>
          </p:cNvPr>
          <p:cNvSpPr>
            <a:spLocks noGrp="1"/>
          </p:cNvSpPr>
          <p:nvPr>
            <p:ph idx="1"/>
          </p:nvPr>
        </p:nvSpPr>
        <p:spPr>
          <a:xfrm>
            <a:off x="1261872" y="3700130"/>
            <a:ext cx="8595360" cy="2480007"/>
          </a:xfrm>
        </p:spPr>
        <p:txBody>
          <a:bodyPr>
            <a:normAutofit/>
          </a:bodyPr>
          <a:lstStyle/>
          <a:p>
            <a:r>
              <a:rPr lang="en-US" dirty="0"/>
              <a:t>Procedure consists of the following basic PL/SQL block structures:</a:t>
            </a:r>
          </a:p>
          <a:p>
            <a:pPr lvl="2"/>
            <a:r>
              <a:rPr lang="en-US" dirty="0"/>
              <a:t>Declarative (optional)</a:t>
            </a:r>
          </a:p>
          <a:p>
            <a:pPr lvl="3"/>
            <a:r>
              <a:rPr lang="en-US" dirty="0"/>
              <a:t>Variables and constants are identifies by keyword IS or AS</a:t>
            </a:r>
          </a:p>
          <a:p>
            <a:pPr lvl="2"/>
            <a:r>
              <a:rPr lang="en-US" dirty="0"/>
              <a:t>Executable (mandatory)</a:t>
            </a:r>
          </a:p>
          <a:p>
            <a:pPr lvl="3"/>
            <a:r>
              <a:rPr lang="en-US" dirty="0"/>
              <a:t>Contains the application logic. It starts with keyword BEGIN and ends with keyword END.</a:t>
            </a:r>
          </a:p>
          <a:p>
            <a:pPr lvl="2"/>
            <a:r>
              <a:rPr lang="en-US" dirty="0"/>
              <a:t>Exception handling (optional)</a:t>
            </a:r>
          </a:p>
          <a:p>
            <a:pPr lvl="3"/>
            <a:r>
              <a:rPr lang="en-US" dirty="0"/>
              <a:t>Starts with keyword EXCEPTION and handles error conditions that may occur in the executable part.</a:t>
            </a:r>
          </a:p>
          <a:p>
            <a:endParaRPr lang="en-US" dirty="0"/>
          </a:p>
        </p:txBody>
      </p:sp>
      <p:sp>
        <p:nvSpPr>
          <p:cNvPr id="4" name="TextBox 3">
            <a:extLst>
              <a:ext uri="{FF2B5EF4-FFF2-40B4-BE49-F238E27FC236}">
                <a16:creationId xmlns:a16="http://schemas.microsoft.com/office/drawing/2014/main" id="{614F36A5-A559-4E5B-87CB-91F758121610}"/>
              </a:ext>
            </a:extLst>
          </p:cNvPr>
          <p:cNvSpPr txBox="1"/>
          <p:nvPr/>
        </p:nvSpPr>
        <p:spPr>
          <a:xfrm>
            <a:off x="1261872" y="1740788"/>
            <a:ext cx="5776881" cy="181588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Header AS</a:t>
            </a:r>
          </a:p>
          <a:p>
            <a:r>
              <a:rPr lang="en-US" sz="1400" dirty="0">
                <a:latin typeface="Courier New" panose="02070309020205020404" pitchFamily="49" charset="0"/>
                <a:cs typeface="Courier New" panose="02070309020205020404" pitchFamily="49" charset="0"/>
              </a:rPr>
              <a:t>[declaration statements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[EXCEPTION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25232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2034-8692-4E1F-A72D-973471F9E7F1}"/>
              </a:ext>
            </a:extLst>
          </p:cNvPr>
          <p:cNvSpPr>
            <a:spLocks noGrp="1"/>
          </p:cNvSpPr>
          <p:nvPr>
            <p:ph type="title"/>
          </p:nvPr>
        </p:nvSpPr>
        <p:spPr/>
        <p:txBody>
          <a:bodyPr/>
          <a:lstStyle/>
          <a:p>
            <a:r>
              <a:rPr lang="en-US" dirty="0"/>
              <a:t>Create Procedures/Functions </a:t>
            </a:r>
          </a:p>
        </p:txBody>
      </p:sp>
      <p:sp>
        <p:nvSpPr>
          <p:cNvPr id="3" name="Content Placeholder 2">
            <a:extLst>
              <a:ext uri="{FF2B5EF4-FFF2-40B4-BE49-F238E27FC236}">
                <a16:creationId xmlns:a16="http://schemas.microsoft.com/office/drawing/2014/main" id="{1EB4E061-DDD0-44FA-B61F-FBBA69580CF9}"/>
              </a:ext>
            </a:extLst>
          </p:cNvPr>
          <p:cNvSpPr>
            <a:spLocks noGrp="1"/>
          </p:cNvSpPr>
          <p:nvPr>
            <p:ph idx="1"/>
          </p:nvPr>
        </p:nvSpPr>
        <p:spPr>
          <a:xfrm>
            <a:off x="1261872" y="1828800"/>
            <a:ext cx="8595360" cy="1124223"/>
          </a:xfrm>
        </p:spPr>
        <p:txBody>
          <a:bodyPr>
            <a:normAutofit/>
          </a:bodyPr>
          <a:lstStyle/>
          <a:p>
            <a:r>
              <a:rPr lang="en-US" dirty="0"/>
              <a:t>The following is the syntax to create a stored procedure or function:</a:t>
            </a:r>
          </a:p>
          <a:p>
            <a:pPr lvl="1"/>
            <a:r>
              <a:rPr lang="en-US" dirty="0"/>
              <a:t>The keyword OR REPLACE recreates a procedure if it already exists.</a:t>
            </a:r>
          </a:p>
          <a:p>
            <a:pPr lvl="1"/>
            <a:r>
              <a:rPr lang="en-US" dirty="0"/>
              <a:t>Schema is the name of schema that contains the procedure/function.</a:t>
            </a:r>
          </a:p>
          <a:p>
            <a:pPr lvl="1"/>
            <a:endParaRPr lang="en-US" dirty="0"/>
          </a:p>
          <a:p>
            <a:pPr lvl="1"/>
            <a:endParaRPr lang="en-US" dirty="0"/>
          </a:p>
        </p:txBody>
      </p:sp>
      <p:sp>
        <p:nvSpPr>
          <p:cNvPr id="6" name="TextBox 5">
            <a:extLst>
              <a:ext uri="{FF2B5EF4-FFF2-40B4-BE49-F238E27FC236}">
                <a16:creationId xmlns:a16="http://schemas.microsoft.com/office/drawing/2014/main" id="{CB5F0B9B-90AC-4A60-987B-728FE4C05F0C}"/>
              </a:ext>
            </a:extLst>
          </p:cNvPr>
          <p:cNvSpPr txBox="1"/>
          <p:nvPr/>
        </p:nvSpPr>
        <p:spPr>
          <a:xfrm>
            <a:off x="1431850" y="3211032"/>
            <a:ext cx="10185992" cy="116955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schema.procedure_name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procedure_name</a:t>
            </a:r>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1CE86A5F-A5D6-4979-9E03-8FE711C2FB1E}"/>
              </a:ext>
            </a:extLst>
          </p:cNvPr>
          <p:cNvSpPr/>
          <p:nvPr/>
        </p:nvSpPr>
        <p:spPr>
          <a:xfrm>
            <a:off x="1261872" y="3007846"/>
            <a:ext cx="9774723" cy="141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5841C5-21D6-4B45-B025-5A8D2041726D}"/>
              </a:ext>
            </a:extLst>
          </p:cNvPr>
          <p:cNvSpPr/>
          <p:nvPr/>
        </p:nvSpPr>
        <p:spPr>
          <a:xfrm>
            <a:off x="1261873" y="4720856"/>
            <a:ext cx="9803076" cy="1887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53DC7F-C7F7-4437-A11E-812B65BCE9B2}"/>
              </a:ext>
            </a:extLst>
          </p:cNvPr>
          <p:cNvSpPr txBox="1"/>
          <p:nvPr/>
        </p:nvSpPr>
        <p:spPr>
          <a:xfrm>
            <a:off x="1431850" y="4907497"/>
            <a:ext cx="10185992" cy="160043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FUNCTION </a:t>
            </a:r>
            <a:r>
              <a:rPr lang="en-US" sz="1400" dirty="0" err="1">
                <a:latin typeface="Courier New" panose="02070309020205020404" pitchFamily="49" charset="0"/>
                <a:cs typeface="Courier New" panose="02070309020205020404" pitchFamily="49" charset="0"/>
              </a:rPr>
              <a:t>schema.function_name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RETURN datatype AS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RETURN  value</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function_name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524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A75-7527-4604-9D7F-FBC16F945629}"/>
              </a:ext>
            </a:extLst>
          </p:cNvPr>
          <p:cNvSpPr>
            <a:spLocks noGrp="1"/>
          </p:cNvSpPr>
          <p:nvPr>
            <p:ph type="title"/>
          </p:nvPr>
        </p:nvSpPr>
        <p:spPr/>
        <p:txBody>
          <a:bodyPr/>
          <a:lstStyle/>
          <a:p>
            <a:r>
              <a:rPr lang="en-US" dirty="0"/>
              <a:t>Arguments in a Procedure/Function</a:t>
            </a:r>
          </a:p>
        </p:txBody>
      </p:sp>
      <p:sp>
        <p:nvSpPr>
          <p:cNvPr id="3" name="Content Placeholder 2">
            <a:extLst>
              <a:ext uri="{FF2B5EF4-FFF2-40B4-BE49-F238E27FC236}">
                <a16:creationId xmlns:a16="http://schemas.microsoft.com/office/drawing/2014/main" id="{F44EF1AF-362C-49A7-B1D4-EB622AC247EC}"/>
              </a:ext>
            </a:extLst>
          </p:cNvPr>
          <p:cNvSpPr>
            <a:spLocks noGrp="1"/>
          </p:cNvSpPr>
          <p:nvPr>
            <p:ph idx="1"/>
          </p:nvPr>
        </p:nvSpPr>
        <p:spPr/>
        <p:txBody>
          <a:bodyPr/>
          <a:lstStyle/>
          <a:p>
            <a:r>
              <a:rPr lang="en-US" dirty="0"/>
              <a:t>A procedure/function may receive arguments.</a:t>
            </a:r>
          </a:p>
          <a:p>
            <a:r>
              <a:rPr lang="en-US" dirty="0"/>
              <a:t>An argument has the following elements:</a:t>
            </a:r>
          </a:p>
          <a:p>
            <a:pPr lvl="1"/>
            <a:r>
              <a:rPr lang="en-US" dirty="0"/>
              <a:t>Datatype</a:t>
            </a:r>
          </a:p>
          <a:p>
            <a:pPr lvl="2"/>
            <a:r>
              <a:rPr lang="en-US" dirty="0"/>
              <a:t>Can be any datatype supported by PL/SQL.</a:t>
            </a:r>
          </a:p>
          <a:p>
            <a:pPr lvl="1"/>
            <a:r>
              <a:rPr lang="en-US" dirty="0"/>
              <a:t>IN/OUT/IN OUT</a:t>
            </a:r>
          </a:p>
          <a:p>
            <a:pPr lvl="2"/>
            <a:r>
              <a:rPr lang="en-US" dirty="0"/>
              <a:t>IN indicates that the procedure/function has to receive a value for the argument.</a:t>
            </a:r>
          </a:p>
          <a:p>
            <a:pPr lvl="2"/>
            <a:r>
              <a:rPr lang="en-US" dirty="0"/>
              <a:t>OUT indicate that the procedure passes a value for the argument back to the calling program.</a:t>
            </a:r>
          </a:p>
          <a:p>
            <a:pPr lvl="2"/>
            <a:r>
              <a:rPr lang="en-US" dirty="0"/>
              <a:t>IN OUT indicates that procedure must receive a value for the argument and passes a value back to the calling program.</a:t>
            </a:r>
          </a:p>
          <a:p>
            <a:pPr lvl="1"/>
            <a:r>
              <a:rPr lang="en-US" dirty="0"/>
              <a:t>Default</a:t>
            </a:r>
          </a:p>
          <a:p>
            <a:pPr lvl="2"/>
            <a:r>
              <a:rPr lang="en-US" dirty="0"/>
              <a:t>Using DEFAULT keyword, you can define a value for an argument.</a:t>
            </a:r>
          </a:p>
        </p:txBody>
      </p:sp>
    </p:spTree>
    <p:extLst>
      <p:ext uri="{BB962C8B-B14F-4D97-AF65-F5344CB8AC3E}">
        <p14:creationId xmlns:p14="http://schemas.microsoft.com/office/powerpoint/2010/main" val="299897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5AC2-197E-457B-87CF-4296C30C9B97}"/>
              </a:ext>
            </a:extLst>
          </p:cNvPr>
          <p:cNvSpPr>
            <a:spLocks noGrp="1"/>
          </p:cNvSpPr>
          <p:nvPr>
            <p:ph type="title"/>
          </p:nvPr>
        </p:nvSpPr>
        <p:spPr/>
        <p:txBody>
          <a:bodyPr/>
          <a:lstStyle/>
          <a:p>
            <a:r>
              <a:rPr lang="en-US" dirty="0"/>
              <a:t>PL/SQL Anonymous Blocks</a:t>
            </a:r>
          </a:p>
        </p:txBody>
      </p:sp>
      <p:sp>
        <p:nvSpPr>
          <p:cNvPr id="3" name="Content Placeholder 2">
            <a:extLst>
              <a:ext uri="{FF2B5EF4-FFF2-40B4-BE49-F238E27FC236}">
                <a16:creationId xmlns:a16="http://schemas.microsoft.com/office/drawing/2014/main" id="{342FD1B6-4BA7-48E6-9438-189AAECAFA4F}"/>
              </a:ext>
            </a:extLst>
          </p:cNvPr>
          <p:cNvSpPr>
            <a:spLocks noGrp="1"/>
          </p:cNvSpPr>
          <p:nvPr>
            <p:ph idx="1"/>
          </p:nvPr>
        </p:nvSpPr>
        <p:spPr>
          <a:xfrm>
            <a:off x="1261872" y="1828800"/>
            <a:ext cx="8595360" cy="978202"/>
          </a:xfrm>
        </p:spPr>
        <p:txBody>
          <a:bodyPr>
            <a:normAutofit/>
          </a:bodyPr>
          <a:lstStyle/>
          <a:p>
            <a:r>
              <a:rPr lang="en-US" dirty="0"/>
              <a:t>Consider the following simple PL/SQL code:</a:t>
            </a:r>
          </a:p>
          <a:p>
            <a:pPr lvl="1"/>
            <a:r>
              <a:rPr lang="en-US" dirty="0"/>
              <a:t>Function DBMS_OUTPUT.PUT_LINE() prints the given message or values as arguments. </a:t>
            </a:r>
          </a:p>
          <a:p>
            <a:pPr marL="0" indent="0">
              <a:buNone/>
            </a:pPr>
            <a:endParaRPr lang="en-US" dirty="0"/>
          </a:p>
        </p:txBody>
      </p:sp>
      <p:sp>
        <p:nvSpPr>
          <p:cNvPr id="4" name="TextBox 3">
            <a:extLst>
              <a:ext uri="{FF2B5EF4-FFF2-40B4-BE49-F238E27FC236}">
                <a16:creationId xmlns:a16="http://schemas.microsoft.com/office/drawing/2014/main" id="{9DFD1386-17B3-4B65-B5A6-50A9DCE3430E}"/>
              </a:ext>
            </a:extLst>
          </p:cNvPr>
          <p:cNvSpPr txBox="1"/>
          <p:nvPr/>
        </p:nvSpPr>
        <p:spPr>
          <a:xfrm>
            <a:off x="1368202" y="2807002"/>
            <a:ext cx="7903393"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(‘Welcome to DBS311!');</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9033EBCC-79E2-4E88-925F-AFA77E97DD3F}"/>
              </a:ext>
            </a:extLst>
          </p:cNvPr>
          <p:cNvSpPr txBox="1">
            <a:spLocks/>
          </p:cNvSpPr>
          <p:nvPr/>
        </p:nvSpPr>
        <p:spPr>
          <a:xfrm>
            <a:off x="1265410" y="3639871"/>
            <a:ext cx="8595360" cy="97820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see the output:</a:t>
            </a:r>
          </a:p>
          <a:p>
            <a:pPr lvl="1"/>
            <a:r>
              <a:rPr lang="en-US" dirty="0"/>
              <a:t>Execute the following statement first:</a:t>
            </a:r>
          </a:p>
          <a:p>
            <a:pPr lvl="1"/>
            <a:r>
              <a:rPr lang="en-US" b="1" dirty="0">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SERVEROUTPUT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a:t>
            </a:r>
            <a:r>
              <a:rPr lang="en-US" dirty="0"/>
              <a:t> </a:t>
            </a:r>
          </a:p>
          <a:p>
            <a:pPr marL="0" indent="0">
              <a:buFont typeface="Arial" pitchFamily="34" charset="0"/>
              <a:buNone/>
            </a:pPr>
            <a:endParaRPr lang="en-US" dirty="0"/>
          </a:p>
        </p:txBody>
      </p:sp>
      <p:sp>
        <p:nvSpPr>
          <p:cNvPr id="6" name="Content Placeholder 2">
            <a:extLst>
              <a:ext uri="{FF2B5EF4-FFF2-40B4-BE49-F238E27FC236}">
                <a16:creationId xmlns:a16="http://schemas.microsoft.com/office/drawing/2014/main" id="{1B071AF4-281F-4696-9F4C-1B3494BBB337}"/>
              </a:ext>
            </a:extLst>
          </p:cNvPr>
          <p:cNvSpPr txBox="1">
            <a:spLocks/>
          </p:cNvSpPr>
          <p:nvPr/>
        </p:nvSpPr>
        <p:spPr>
          <a:xfrm>
            <a:off x="1258318" y="4642874"/>
            <a:ext cx="8595360" cy="53518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the block, in your SQL developer worksheet, select the block and press the run bottom:</a:t>
            </a:r>
          </a:p>
          <a:p>
            <a:pPr marL="0" indent="0">
              <a:buFont typeface="Arial" pitchFamily="34" charset="0"/>
              <a:buNone/>
            </a:pPr>
            <a:endParaRPr lang="en-US" dirty="0"/>
          </a:p>
        </p:txBody>
      </p:sp>
      <p:sp>
        <p:nvSpPr>
          <p:cNvPr id="7" name="TextBox 6">
            <a:extLst>
              <a:ext uri="{FF2B5EF4-FFF2-40B4-BE49-F238E27FC236}">
                <a16:creationId xmlns:a16="http://schemas.microsoft.com/office/drawing/2014/main" id="{8A537752-90FE-43EC-ACCE-E3A7C8E281C8}"/>
              </a:ext>
            </a:extLst>
          </p:cNvPr>
          <p:cNvSpPr txBox="1"/>
          <p:nvPr/>
        </p:nvSpPr>
        <p:spPr>
          <a:xfrm>
            <a:off x="1382378" y="5170977"/>
            <a:ext cx="7903393" cy="738664"/>
          </a:xfrm>
          <a:prstGeom prst="rect">
            <a:avLst/>
          </a:prstGeom>
          <a:noFill/>
        </p:spPr>
        <p:txBody>
          <a:bodyPr wrap="square" rtlCol="0">
            <a:spAutoFit/>
          </a:bodyPr>
          <a:lstStyle/>
          <a:p>
            <a:r>
              <a:rPr lang="en-US" sz="1400" b="1" dirty="0">
                <a:highlight>
                  <a:srgbClr val="008080"/>
                </a:highlight>
                <a:latin typeface="Courier New" panose="02070309020205020404" pitchFamily="49" charset="0"/>
                <a:cs typeface="Courier New" panose="02070309020205020404" pitchFamily="49" charset="0"/>
              </a:rPr>
              <a:t>BEGIN</a:t>
            </a:r>
          </a:p>
          <a:p>
            <a:r>
              <a:rPr lang="en-US" sz="1400" dirty="0">
                <a:highlight>
                  <a:srgbClr val="008080"/>
                </a:highlight>
                <a:latin typeface="Courier New" panose="02070309020205020404" pitchFamily="49" charset="0"/>
                <a:cs typeface="Courier New" panose="02070309020205020404" pitchFamily="49" charset="0"/>
              </a:rPr>
              <a:t>  DBMS_OUTPUT.PUT_LINE (‘Welcome to DBS311!');</a:t>
            </a:r>
          </a:p>
          <a:p>
            <a:r>
              <a:rPr lang="en-US" sz="1400" b="1" dirty="0">
                <a:highlight>
                  <a:srgbClr val="008080"/>
                </a:highlight>
                <a:latin typeface="Courier New" panose="02070309020205020404" pitchFamily="49" charset="0"/>
                <a:cs typeface="Courier New" panose="02070309020205020404" pitchFamily="49" charset="0"/>
              </a:rPr>
              <a:t>END</a:t>
            </a:r>
            <a:r>
              <a:rPr lang="en-US" sz="1400" dirty="0">
                <a:highlight>
                  <a:srgbClr val="008080"/>
                </a:highlight>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9F336768-7F46-4EC1-B799-BA68FAE06D95}"/>
              </a:ext>
            </a:extLst>
          </p:cNvPr>
          <p:cNvSpPr txBox="1">
            <a:spLocks/>
          </p:cNvSpPr>
          <p:nvPr/>
        </p:nvSpPr>
        <p:spPr>
          <a:xfrm>
            <a:off x="1261861" y="5986115"/>
            <a:ext cx="8595360" cy="5351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a:p>
            <a:pPr marL="0" indent="0">
              <a:buFont typeface="Arial" pitchFamily="34" charset="0"/>
              <a:buNone/>
            </a:pPr>
            <a:endParaRPr lang="en-US" dirty="0"/>
          </a:p>
        </p:txBody>
      </p:sp>
      <p:sp>
        <p:nvSpPr>
          <p:cNvPr id="9" name="TextBox 8">
            <a:extLst>
              <a:ext uri="{FF2B5EF4-FFF2-40B4-BE49-F238E27FC236}">
                <a16:creationId xmlns:a16="http://schemas.microsoft.com/office/drawing/2014/main" id="{FC64CF5E-63E9-4DF1-8392-125F995521FD}"/>
              </a:ext>
            </a:extLst>
          </p:cNvPr>
          <p:cNvSpPr txBox="1"/>
          <p:nvPr/>
        </p:nvSpPr>
        <p:spPr>
          <a:xfrm>
            <a:off x="2803464" y="6058563"/>
            <a:ext cx="447630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Welcome to DBS311</a:t>
            </a:r>
          </a:p>
        </p:txBody>
      </p:sp>
    </p:spTree>
    <p:extLst>
      <p:ext uri="{BB962C8B-B14F-4D97-AF65-F5344CB8AC3E}">
        <p14:creationId xmlns:p14="http://schemas.microsoft.com/office/powerpoint/2010/main" val="2724538763"/>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17095</TotalTime>
  <Words>2692</Words>
  <Application>Microsoft Office PowerPoint</Application>
  <PresentationFormat>Widescreen</PresentationFormat>
  <Paragraphs>392</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Calisto MT</vt:lpstr>
      <vt:lpstr>Century Schoolbook</vt:lpstr>
      <vt:lpstr>Courier New</vt:lpstr>
      <vt:lpstr>Wingdings</vt:lpstr>
      <vt:lpstr>Wingdings 2</vt:lpstr>
      <vt:lpstr>View</vt:lpstr>
      <vt:lpstr>Packager Shell Object</vt:lpstr>
      <vt:lpstr>Stored Procedures PL/SQL</vt:lpstr>
      <vt:lpstr>Agenda</vt:lpstr>
      <vt:lpstr>PL/SQL Overview</vt:lpstr>
      <vt:lpstr>Anonymous Blocks</vt:lpstr>
      <vt:lpstr>Creating Procedures/Functions</vt:lpstr>
      <vt:lpstr>Procedure building Block</vt:lpstr>
      <vt:lpstr>Create Procedures/Functions </vt:lpstr>
      <vt:lpstr>Arguments in a Procedure/Function</vt:lpstr>
      <vt:lpstr>PL/SQL Anonymous Blocks</vt:lpstr>
      <vt:lpstr>Declaration</vt:lpstr>
      <vt:lpstr>Exception</vt:lpstr>
      <vt:lpstr>Exception Handling</vt:lpstr>
      <vt:lpstr>SELECT INTO</vt:lpstr>
      <vt:lpstr>SELECT INTO (Example)</vt:lpstr>
      <vt:lpstr>TOO_MANY_ROWS Exception</vt:lpstr>
      <vt:lpstr>TOO_MANY_ROWS Exception Handling</vt:lpstr>
      <vt:lpstr>NO_DATA_FOUND Exception</vt:lpstr>
      <vt:lpstr>Your First Procedure</vt:lpstr>
      <vt:lpstr>CREATE PROCEDURE Example 2</vt:lpstr>
      <vt:lpstr>Stored Procedures with Parameters</vt:lpstr>
      <vt:lpstr>Parameters in Stored Procedures</vt:lpstr>
      <vt:lpstr>IN Parameters</vt:lpstr>
      <vt:lpstr>OUT Parameters</vt:lpstr>
      <vt:lpstr>IN OUT Parameters</vt:lpstr>
      <vt:lpstr>UPDATE/DELETE in PL/SQL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385</cp:revision>
  <dcterms:created xsi:type="dcterms:W3CDTF">2019-07-08T16:55:16Z</dcterms:created>
  <dcterms:modified xsi:type="dcterms:W3CDTF">2020-10-21T16:09:03Z</dcterms:modified>
</cp:coreProperties>
</file>