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313" r:id="rId4"/>
    <p:sldId id="279" r:id="rId5"/>
    <p:sldId id="280" r:id="rId6"/>
    <p:sldId id="281" r:id="rId7"/>
    <p:sldId id="282" r:id="rId8"/>
    <p:sldId id="283" r:id="rId9"/>
    <p:sldId id="284" r:id="rId10"/>
    <p:sldId id="285" r:id="rId11"/>
    <p:sldId id="286" r:id="rId12"/>
    <p:sldId id="287" r:id="rId13"/>
    <p:sldId id="288" r:id="rId14"/>
    <p:sldId id="289" r:id="rId15"/>
    <p:sldId id="314" r:id="rId16"/>
    <p:sldId id="290" r:id="rId17"/>
    <p:sldId id="291" r:id="rId18"/>
    <p:sldId id="292" r:id="rId19"/>
    <p:sldId id="293" r:id="rId20"/>
    <p:sldId id="294" r:id="rId21"/>
    <p:sldId id="295" r:id="rId22"/>
    <p:sldId id="296" r:id="rId23"/>
    <p:sldId id="297" r:id="rId24"/>
    <p:sldId id="298" r:id="rId25"/>
    <p:sldId id="299" r:id="rId26"/>
    <p:sldId id="30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7"/>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2021-03-14</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2021-03-14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2021-03-14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2021-03-14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2021-03-14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2021-03-14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2021-03-14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2021-03-14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2021-03-14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2021-03-14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2021-03-14</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2021-03-14</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oracle.com/database/121/LNPLS/controlstatements.htm#LNPLS411" TargetMode="External"/><Relationship Id="rId2" Type="http://schemas.openxmlformats.org/officeDocument/2006/relationships/hyperlink" Target="https://docs.oracle.com/cd/B28359_01/appdev.111/b28843/tdddg_procedures.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dirty="0"/>
              <a:t>Stored Procedures</a:t>
            </a:r>
            <a:br>
              <a:rPr lang="en-US" altLang="en-US" dirty="0"/>
            </a:br>
            <a:r>
              <a:rPr lang="en-US" altLang="en-US" dirty="0"/>
              <a:t>PL/SQL</a:t>
            </a:r>
            <a:endParaRPr lang="en-CA" dirty="0"/>
          </a:p>
        </p:txBody>
      </p:sp>
      <p:sp>
        <p:nvSpPr>
          <p:cNvPr id="3" name="Subtitle 2"/>
          <p:cNvSpPr>
            <a:spLocks noGrp="1"/>
          </p:cNvSpPr>
          <p:nvPr>
            <p:ph type="subTitle" idx="1"/>
          </p:nvPr>
        </p:nvSpPr>
        <p:spPr/>
        <p:txBody>
          <a:bodyPr>
            <a:normAutofit lnSpcReduction="10000"/>
          </a:bodyPr>
          <a:lstStyle/>
          <a:p>
            <a:pPr algn="ctr"/>
            <a:r>
              <a:rPr lang="en-US" dirty="0"/>
              <a:t>Lecture 07A</a:t>
            </a:r>
          </a:p>
          <a:p>
            <a:pPr algn="ctr"/>
            <a:r>
              <a:rPr lang="en-US" dirty="0"/>
              <a:t>Part 2</a:t>
            </a:r>
          </a:p>
          <a:p>
            <a:pPr algn="ctr"/>
            <a:r>
              <a:rPr lang="en-US" sz="1600" dirty="0">
                <a:hlinkClick r:id="rId2"/>
              </a:rPr>
              <a:t>https://docs.oracle.com/cd/B28359_01/appdev.111/b28843/tdddg_procedures.htm</a:t>
            </a:r>
            <a:endParaRPr lang="en-US" sz="1600" dirty="0"/>
          </a:p>
          <a:p>
            <a:pPr algn="ctr"/>
            <a:r>
              <a:rPr lang="en-US" sz="1600" dirty="0">
                <a:hlinkClick r:id="rId3"/>
              </a:rPr>
              <a:t>https://docs.oracle.com/database/121/LNPLS/controlstatements.htm#LNPLS411</a:t>
            </a:r>
            <a:endParaRPr lang="en-CA" sz="1600" dirty="0"/>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E6B5-7806-482E-A892-BDE6B03176B1}"/>
              </a:ext>
            </a:extLst>
          </p:cNvPr>
          <p:cNvSpPr>
            <a:spLocks noGrp="1"/>
          </p:cNvSpPr>
          <p:nvPr>
            <p:ph type="title"/>
          </p:nvPr>
        </p:nvSpPr>
        <p:spPr/>
        <p:txBody>
          <a:bodyPr/>
          <a:lstStyle/>
          <a:p>
            <a:r>
              <a:rPr lang="en-US" dirty="0"/>
              <a:t>Simple CASE Example</a:t>
            </a:r>
          </a:p>
        </p:txBody>
      </p:sp>
      <p:sp>
        <p:nvSpPr>
          <p:cNvPr id="3" name="Content Placeholder 2">
            <a:extLst>
              <a:ext uri="{FF2B5EF4-FFF2-40B4-BE49-F238E27FC236}">
                <a16:creationId xmlns:a16="http://schemas.microsoft.com/office/drawing/2014/main" id="{0AF80D77-A9F2-42ED-8093-535AF88AE8CF}"/>
              </a:ext>
            </a:extLst>
          </p:cNvPr>
          <p:cNvSpPr>
            <a:spLocks noGrp="1"/>
          </p:cNvSpPr>
          <p:nvPr>
            <p:ph idx="1"/>
          </p:nvPr>
        </p:nvSpPr>
        <p:spPr>
          <a:xfrm>
            <a:off x="1261872" y="1828800"/>
            <a:ext cx="8595360" cy="691115"/>
          </a:xfrm>
        </p:spPr>
        <p:txBody>
          <a:bodyPr>
            <a:normAutofit/>
          </a:bodyPr>
          <a:lstStyle/>
          <a:p>
            <a:r>
              <a:rPr lang="en-US" dirty="0"/>
              <a:t>The following PL/SQL block prints the proper message based on the given value for the semester variable.</a:t>
            </a:r>
          </a:p>
        </p:txBody>
      </p:sp>
      <p:sp>
        <p:nvSpPr>
          <p:cNvPr id="4" name="TextBox 3">
            <a:extLst>
              <a:ext uri="{FF2B5EF4-FFF2-40B4-BE49-F238E27FC236}">
                <a16:creationId xmlns:a16="http://schemas.microsoft.com/office/drawing/2014/main" id="{DFFFCF87-01E8-4266-A760-6F3C7558B787}"/>
              </a:ext>
            </a:extLst>
          </p:cNvPr>
          <p:cNvSpPr txBox="1"/>
          <p:nvPr/>
        </p:nvSpPr>
        <p:spPr>
          <a:xfrm>
            <a:off x="1444757" y="2525830"/>
            <a:ext cx="8676168" cy="304698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semester </a:t>
            </a:r>
            <a:r>
              <a:rPr lang="en-US" sz="1600" b="1" dirty="0">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(1);</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semester := 'S';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CASE </a:t>
            </a:r>
            <a:r>
              <a:rPr lang="en-US" sz="1600" dirty="0">
                <a:latin typeface="Courier New" panose="02070309020205020404" pitchFamily="49" charset="0"/>
                <a:cs typeface="Courier New" panose="02070309020205020404" pitchFamily="49" charset="0"/>
              </a:rPr>
              <a:t>semester</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'F'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DBMS_OUTPUT.PUT_LINE('Fall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'W'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DBMS_OUTPUT.PUT_LINE('Winter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DBMS_OUTPUT.PUT_LINE('Summer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r>
              <a:rPr lang="en-US" sz="1600" dirty="0">
                <a:latin typeface="Courier New" panose="02070309020205020404" pitchFamily="49" charset="0"/>
                <a:cs typeface="Courier New" panose="02070309020205020404" pitchFamily="49" charset="0"/>
              </a:rPr>
              <a:t> DBMS_OUTPUT.PUT_LINE('Wrong Value');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END CASE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BF280CB9-B7C2-4354-BBE9-F35F41A42A6B}"/>
              </a:ext>
            </a:extLst>
          </p:cNvPr>
          <p:cNvSpPr txBox="1"/>
          <p:nvPr/>
        </p:nvSpPr>
        <p:spPr>
          <a:xfrm>
            <a:off x="1488549" y="5891649"/>
            <a:ext cx="3522921" cy="584775"/>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anonymous block completed</a:t>
            </a:r>
          </a:p>
          <a:p>
            <a:r>
              <a:rPr lang="en-US" sz="1600" dirty="0">
                <a:latin typeface="Courier New" panose="02070309020205020404" pitchFamily="49" charset="0"/>
                <a:cs typeface="Courier New" panose="02070309020205020404" pitchFamily="49" charset="0"/>
              </a:rPr>
              <a:t>Summer Term</a:t>
            </a:r>
          </a:p>
        </p:txBody>
      </p:sp>
      <p:sp>
        <p:nvSpPr>
          <p:cNvPr id="6" name="Content Placeholder 2">
            <a:extLst>
              <a:ext uri="{FF2B5EF4-FFF2-40B4-BE49-F238E27FC236}">
                <a16:creationId xmlns:a16="http://schemas.microsoft.com/office/drawing/2014/main" id="{AC2D22DB-E584-4756-BA9C-1D969F9A7264}"/>
              </a:ext>
            </a:extLst>
          </p:cNvPr>
          <p:cNvSpPr txBox="1">
            <a:spLocks/>
          </p:cNvSpPr>
          <p:nvPr/>
        </p:nvSpPr>
        <p:spPr>
          <a:xfrm>
            <a:off x="1265411" y="5575017"/>
            <a:ext cx="3955175" cy="43238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9" name="Rectangle 8">
            <a:extLst>
              <a:ext uri="{FF2B5EF4-FFF2-40B4-BE49-F238E27FC236}">
                <a16:creationId xmlns:a16="http://schemas.microsoft.com/office/drawing/2014/main" id="{C6BC0F9F-0EB4-453E-802F-C351DE90F9CB}"/>
              </a:ext>
            </a:extLst>
          </p:cNvPr>
          <p:cNvSpPr/>
          <p:nvPr/>
        </p:nvSpPr>
        <p:spPr>
          <a:xfrm>
            <a:off x="1444757" y="2519915"/>
            <a:ext cx="8676168" cy="30529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30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046C-3906-418A-BD44-56EBD14D371B}"/>
              </a:ext>
            </a:extLst>
          </p:cNvPr>
          <p:cNvSpPr>
            <a:spLocks noGrp="1"/>
          </p:cNvSpPr>
          <p:nvPr>
            <p:ph type="title"/>
          </p:nvPr>
        </p:nvSpPr>
        <p:spPr/>
        <p:txBody>
          <a:bodyPr/>
          <a:lstStyle/>
          <a:p>
            <a:r>
              <a:rPr lang="en-US" dirty="0"/>
              <a:t>IF ELSIF and CASE</a:t>
            </a:r>
          </a:p>
        </p:txBody>
      </p:sp>
      <p:sp>
        <p:nvSpPr>
          <p:cNvPr id="3" name="Content Placeholder 2">
            <a:extLst>
              <a:ext uri="{FF2B5EF4-FFF2-40B4-BE49-F238E27FC236}">
                <a16:creationId xmlns:a16="http://schemas.microsoft.com/office/drawing/2014/main" id="{BC60F318-7768-4D03-BCCB-5E9B3B5B9BCC}"/>
              </a:ext>
            </a:extLst>
          </p:cNvPr>
          <p:cNvSpPr>
            <a:spLocks noGrp="1"/>
          </p:cNvSpPr>
          <p:nvPr>
            <p:ph idx="1"/>
          </p:nvPr>
        </p:nvSpPr>
        <p:spPr>
          <a:xfrm>
            <a:off x="1261872" y="1828800"/>
            <a:ext cx="8595360" cy="467833"/>
          </a:xfrm>
        </p:spPr>
        <p:txBody>
          <a:bodyPr/>
          <a:lstStyle/>
          <a:p>
            <a:r>
              <a:rPr lang="en-US" dirty="0"/>
              <a:t>The given codes below do the same task:</a:t>
            </a:r>
          </a:p>
        </p:txBody>
      </p:sp>
      <p:sp>
        <p:nvSpPr>
          <p:cNvPr id="4" name="TextBox 3">
            <a:extLst>
              <a:ext uri="{FF2B5EF4-FFF2-40B4-BE49-F238E27FC236}">
                <a16:creationId xmlns:a16="http://schemas.microsoft.com/office/drawing/2014/main" id="{C8CD5D6C-B325-41F4-95BA-F8F65A78B5EE}"/>
              </a:ext>
            </a:extLst>
          </p:cNvPr>
          <p:cNvSpPr txBox="1"/>
          <p:nvPr/>
        </p:nvSpPr>
        <p:spPr>
          <a:xfrm>
            <a:off x="1444757" y="2504562"/>
            <a:ext cx="8676168" cy="1384995"/>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CASE </a:t>
            </a:r>
            <a:r>
              <a:rPr lang="en-US" sz="1400" dirty="0">
                <a:latin typeface="Courier New" panose="02070309020205020404" pitchFamily="49" charset="0"/>
                <a:cs typeface="Courier New" panose="02070309020205020404" pitchFamily="49" charset="0"/>
              </a:rPr>
              <a:t>semester</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'F'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DBMS_OUTPUT.PUT_LINE('Fall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'W'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DBMS_OUTPUT.PUT_LINE('Winter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'S'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DBMS_OUTPUT.PUT_LINE('Summer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DBMS_OUTPUT.PUT_LINE('Wrong Value');</a:t>
            </a:r>
          </a:p>
          <a:p>
            <a:r>
              <a:rPr lang="en-US" sz="1400" b="1" dirty="0">
                <a:latin typeface="Courier New" panose="02070309020205020404" pitchFamily="49" charset="0"/>
                <a:cs typeface="Courier New" panose="02070309020205020404" pitchFamily="49" charset="0"/>
              </a:rPr>
              <a:t>END CASE</a:t>
            </a:r>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9CB29DBE-78E9-4A87-B522-3B313AEBBFB4}"/>
              </a:ext>
            </a:extLst>
          </p:cNvPr>
          <p:cNvSpPr txBox="1"/>
          <p:nvPr/>
        </p:nvSpPr>
        <p:spPr>
          <a:xfrm>
            <a:off x="1448298" y="4241213"/>
            <a:ext cx="8676168" cy="2031325"/>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semester = 'F'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DBMS_OUTPUT.PUT_LINE('Fall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ELSIF</a:t>
            </a:r>
            <a:r>
              <a:rPr lang="en-US" sz="1400" dirty="0">
                <a:latin typeface="Courier New" panose="02070309020205020404" pitchFamily="49" charset="0"/>
                <a:cs typeface="Courier New" panose="02070309020205020404" pitchFamily="49" charset="0"/>
              </a:rPr>
              <a:t> semester = 'W'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DBMS_OUTPUT.PUT_LINE('Winter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ELSIF</a:t>
            </a:r>
            <a:r>
              <a:rPr lang="en-US" sz="1400" dirty="0">
                <a:latin typeface="Courier New" panose="02070309020205020404" pitchFamily="49" charset="0"/>
                <a:cs typeface="Courier New" panose="02070309020205020404" pitchFamily="49" charset="0"/>
              </a:rPr>
              <a:t> semester = 'S'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DBMS_OUTPUT.PUT_LINE('Summer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DBMS_OUTPUT.PUT_LINE('Wrong Value');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IF</a:t>
            </a:r>
            <a:r>
              <a:rPr lang="en-US" sz="14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455D5319-F890-4C54-A09F-1669C588B6F6}"/>
              </a:ext>
            </a:extLst>
          </p:cNvPr>
          <p:cNvSpPr/>
          <p:nvPr/>
        </p:nvSpPr>
        <p:spPr>
          <a:xfrm>
            <a:off x="1448298" y="2477386"/>
            <a:ext cx="8676168" cy="1446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5E4FD4-E0D9-4780-8186-AAC02460BAB5}"/>
              </a:ext>
            </a:extLst>
          </p:cNvPr>
          <p:cNvSpPr/>
          <p:nvPr/>
        </p:nvSpPr>
        <p:spPr>
          <a:xfrm>
            <a:off x="1444757" y="4241213"/>
            <a:ext cx="8676168" cy="2031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267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21BE-080B-4F7B-9A11-C4C73F2B7C20}"/>
              </a:ext>
            </a:extLst>
          </p:cNvPr>
          <p:cNvSpPr>
            <a:spLocks noGrp="1"/>
          </p:cNvSpPr>
          <p:nvPr>
            <p:ph type="title"/>
          </p:nvPr>
        </p:nvSpPr>
        <p:spPr/>
        <p:txBody>
          <a:bodyPr/>
          <a:lstStyle/>
          <a:p>
            <a:r>
              <a:rPr lang="en-US" dirty="0"/>
              <a:t>Searched CASE Statement</a:t>
            </a:r>
          </a:p>
        </p:txBody>
      </p:sp>
      <p:sp>
        <p:nvSpPr>
          <p:cNvPr id="3" name="Content Placeholder 2">
            <a:extLst>
              <a:ext uri="{FF2B5EF4-FFF2-40B4-BE49-F238E27FC236}">
                <a16:creationId xmlns:a16="http://schemas.microsoft.com/office/drawing/2014/main" id="{39446DF6-B46B-4C7E-82F8-F3DBB82012D7}"/>
              </a:ext>
            </a:extLst>
          </p:cNvPr>
          <p:cNvSpPr>
            <a:spLocks noGrp="1"/>
          </p:cNvSpPr>
          <p:nvPr>
            <p:ph idx="1"/>
          </p:nvPr>
        </p:nvSpPr>
        <p:spPr>
          <a:xfrm>
            <a:off x="1261872" y="1828801"/>
            <a:ext cx="8595360" cy="1073888"/>
          </a:xfrm>
        </p:spPr>
        <p:txBody>
          <a:bodyPr/>
          <a:lstStyle/>
          <a:p>
            <a:r>
              <a:rPr lang="en-US" dirty="0"/>
              <a:t>The search CASE statement executes the statement of the first true condition. The remaining conditions are not evaluated after the first true condition.</a:t>
            </a:r>
          </a:p>
        </p:txBody>
      </p:sp>
      <p:sp>
        <p:nvSpPr>
          <p:cNvPr id="4" name="TextBox 3">
            <a:extLst>
              <a:ext uri="{FF2B5EF4-FFF2-40B4-BE49-F238E27FC236}">
                <a16:creationId xmlns:a16="http://schemas.microsoft.com/office/drawing/2014/main" id="{F0CAADA4-CA7D-4736-B70D-069ABD5E821F}"/>
              </a:ext>
            </a:extLst>
          </p:cNvPr>
          <p:cNvSpPr txBox="1"/>
          <p:nvPr/>
        </p:nvSpPr>
        <p:spPr>
          <a:xfrm>
            <a:off x="1431993" y="3040168"/>
            <a:ext cx="7626947" cy="206210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CASE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condition_1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condition_2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condition_n</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statements; ]</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CASE</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72156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FEA2-7430-45B1-A9AA-DF629032B66E}"/>
              </a:ext>
            </a:extLst>
          </p:cNvPr>
          <p:cNvSpPr>
            <a:spLocks noGrp="1"/>
          </p:cNvSpPr>
          <p:nvPr>
            <p:ph type="title"/>
          </p:nvPr>
        </p:nvSpPr>
        <p:spPr/>
        <p:txBody>
          <a:bodyPr/>
          <a:lstStyle/>
          <a:p>
            <a:r>
              <a:rPr lang="en-US" dirty="0"/>
              <a:t>Searched Case Example</a:t>
            </a:r>
          </a:p>
        </p:txBody>
      </p:sp>
      <p:sp>
        <p:nvSpPr>
          <p:cNvPr id="3" name="Content Placeholder 2">
            <a:extLst>
              <a:ext uri="{FF2B5EF4-FFF2-40B4-BE49-F238E27FC236}">
                <a16:creationId xmlns:a16="http://schemas.microsoft.com/office/drawing/2014/main" id="{B9FBA4EC-6D6E-4481-989F-2C63CA90ECB3}"/>
              </a:ext>
            </a:extLst>
          </p:cNvPr>
          <p:cNvSpPr>
            <a:spLocks noGrp="1"/>
          </p:cNvSpPr>
          <p:nvPr>
            <p:ph idx="1"/>
          </p:nvPr>
        </p:nvSpPr>
        <p:spPr>
          <a:xfrm>
            <a:off x="1261872" y="1828800"/>
            <a:ext cx="8595360" cy="584791"/>
          </a:xfrm>
        </p:spPr>
        <p:txBody>
          <a:bodyPr>
            <a:normAutofit lnSpcReduction="10000"/>
          </a:bodyPr>
          <a:lstStyle/>
          <a:p>
            <a:r>
              <a:rPr lang="en-US" dirty="0"/>
              <a:t>The below PL/SQL block displays the proper message corresponding the given letter representing a semester.</a:t>
            </a:r>
          </a:p>
        </p:txBody>
      </p:sp>
      <p:sp>
        <p:nvSpPr>
          <p:cNvPr id="4" name="TextBox 3">
            <a:extLst>
              <a:ext uri="{FF2B5EF4-FFF2-40B4-BE49-F238E27FC236}">
                <a16:creationId xmlns:a16="http://schemas.microsoft.com/office/drawing/2014/main" id="{D91D8140-4CD7-4329-9025-67C7FE6A0C18}"/>
              </a:ext>
            </a:extLst>
          </p:cNvPr>
          <p:cNvSpPr txBox="1"/>
          <p:nvPr/>
        </p:nvSpPr>
        <p:spPr>
          <a:xfrm>
            <a:off x="1453261" y="2466744"/>
            <a:ext cx="8243632" cy="304698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semester </a:t>
            </a:r>
            <a:r>
              <a:rPr lang="en-US" sz="1600" b="1" dirty="0">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(1);</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semester := 'S’;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CASE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semester = 'F'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DBMS_OUTPUT.PUT_LINE('Fall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semester = 'W'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DBMS_OUTPUT.PUT_LINE('Winter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semester = 'S'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DBMS_OUTPUT.PUT_LINE('Summer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r>
              <a:rPr lang="en-US" sz="1600" dirty="0">
                <a:latin typeface="Courier New" panose="02070309020205020404" pitchFamily="49" charset="0"/>
                <a:cs typeface="Courier New" panose="02070309020205020404" pitchFamily="49" charset="0"/>
              </a:rPr>
              <a:t> DBMS_OUTPUT.PUT_LINE('Wrong Value');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END CASE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5764BC5B-15B5-43F1-A3D3-3AF133813616}"/>
              </a:ext>
            </a:extLst>
          </p:cNvPr>
          <p:cNvSpPr txBox="1">
            <a:spLocks/>
          </p:cNvSpPr>
          <p:nvPr/>
        </p:nvSpPr>
        <p:spPr>
          <a:xfrm>
            <a:off x="1261872" y="5513732"/>
            <a:ext cx="3955175" cy="43238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Rectangle 5">
            <a:extLst>
              <a:ext uri="{FF2B5EF4-FFF2-40B4-BE49-F238E27FC236}">
                <a16:creationId xmlns:a16="http://schemas.microsoft.com/office/drawing/2014/main" id="{2C39D70E-5158-412D-960F-353F99B355F5}"/>
              </a:ext>
            </a:extLst>
          </p:cNvPr>
          <p:cNvSpPr/>
          <p:nvPr/>
        </p:nvSpPr>
        <p:spPr>
          <a:xfrm>
            <a:off x="1453261" y="5845909"/>
            <a:ext cx="6096000" cy="584775"/>
          </a:xfrm>
          <a:prstGeom prst="rect">
            <a:avLst/>
          </a:prstGeom>
        </p:spPr>
        <p:txBody>
          <a:bodyPr>
            <a:spAutoFit/>
          </a:bodyPr>
          <a:lstStyle/>
          <a:p>
            <a:r>
              <a:rPr lang="en-US" sz="1600" dirty="0">
                <a:latin typeface="Courier New" panose="02070309020205020404" pitchFamily="49" charset="0"/>
                <a:cs typeface="Courier New" panose="02070309020205020404" pitchFamily="49" charset="0"/>
              </a:rPr>
              <a:t>anonymous block completed</a:t>
            </a:r>
          </a:p>
          <a:p>
            <a:r>
              <a:rPr lang="en-US" sz="1600" dirty="0">
                <a:latin typeface="Courier New" panose="02070309020205020404" pitchFamily="49" charset="0"/>
                <a:cs typeface="Courier New" panose="02070309020205020404" pitchFamily="49" charset="0"/>
              </a:rPr>
              <a:t>Summer Term</a:t>
            </a:r>
          </a:p>
        </p:txBody>
      </p:sp>
    </p:spTree>
    <p:extLst>
      <p:ext uri="{BB962C8B-B14F-4D97-AF65-F5344CB8AC3E}">
        <p14:creationId xmlns:p14="http://schemas.microsoft.com/office/powerpoint/2010/main" val="1031494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CB11-699B-4606-A6FA-2EA20E931146}"/>
              </a:ext>
            </a:extLst>
          </p:cNvPr>
          <p:cNvSpPr>
            <a:spLocks noGrp="1"/>
          </p:cNvSpPr>
          <p:nvPr>
            <p:ph type="title"/>
          </p:nvPr>
        </p:nvSpPr>
        <p:spPr/>
        <p:txBody>
          <a:bodyPr/>
          <a:lstStyle/>
          <a:p>
            <a:r>
              <a:rPr lang="en-US" dirty="0"/>
              <a:t>EXCEPTION for Case Statement</a:t>
            </a:r>
          </a:p>
        </p:txBody>
      </p:sp>
      <p:sp>
        <p:nvSpPr>
          <p:cNvPr id="3" name="Content Placeholder 2">
            <a:extLst>
              <a:ext uri="{FF2B5EF4-FFF2-40B4-BE49-F238E27FC236}">
                <a16:creationId xmlns:a16="http://schemas.microsoft.com/office/drawing/2014/main" id="{3629B286-9A94-41E1-8208-882E5E065C5B}"/>
              </a:ext>
            </a:extLst>
          </p:cNvPr>
          <p:cNvSpPr>
            <a:spLocks noGrp="1"/>
          </p:cNvSpPr>
          <p:nvPr>
            <p:ph idx="1"/>
          </p:nvPr>
        </p:nvSpPr>
        <p:spPr>
          <a:xfrm>
            <a:off x="1261872" y="1828800"/>
            <a:ext cx="8595360" cy="637953"/>
          </a:xfrm>
        </p:spPr>
        <p:txBody>
          <a:bodyPr/>
          <a:lstStyle/>
          <a:p>
            <a:r>
              <a:rPr lang="en-US" dirty="0"/>
              <a:t>An Exception section can be used instead of an ELSE clause in a CASE statement. See the following Code:</a:t>
            </a:r>
          </a:p>
        </p:txBody>
      </p:sp>
      <p:sp>
        <p:nvSpPr>
          <p:cNvPr id="4" name="TextBox 3">
            <a:extLst>
              <a:ext uri="{FF2B5EF4-FFF2-40B4-BE49-F238E27FC236}">
                <a16:creationId xmlns:a16="http://schemas.microsoft.com/office/drawing/2014/main" id="{816FFEBC-FDA9-4DE2-8051-AA96A674CF32}"/>
              </a:ext>
            </a:extLst>
          </p:cNvPr>
          <p:cNvSpPr txBox="1"/>
          <p:nvPr/>
        </p:nvSpPr>
        <p:spPr>
          <a:xfrm>
            <a:off x="1421360" y="2530549"/>
            <a:ext cx="8849691"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semester CHAR(1);</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semester := 'T';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CASE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semester = 'F'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DBMS_OUTPUT.PUT_LINE('Fall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semester = 'W'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DBMS_OUTPUT.PUT_LINE('Winter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semester = 'S'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DBMS_OUTPUT.PUT_LINE('Summer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DBMS_OUTPUT.PUT_LINE('Wrong Value');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CASE</a:t>
            </a:r>
            <a:r>
              <a:rPr lang="en-US" sz="1400" dirty="0">
                <a:latin typeface="Courier New" panose="02070309020205020404" pitchFamily="49" charset="0"/>
                <a:cs typeface="Courier New" panose="02070309020205020404" pitchFamily="49" charset="0"/>
              </a:rPr>
              <a:t>;</a:t>
            </a:r>
          </a:p>
          <a:p>
            <a:r>
              <a:rPr lang="en-US" sz="1400" b="1" dirty="0">
                <a:solidFill>
                  <a:srgbClr val="009644"/>
                </a:solidFill>
                <a:latin typeface="Courier New" panose="02070309020205020404" pitchFamily="49" charset="0"/>
                <a:cs typeface="Courier New" panose="02070309020205020404" pitchFamily="49" charset="0"/>
              </a:rPr>
              <a:t>EXCEPTION</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WHEN</a:t>
            </a:r>
            <a:r>
              <a:rPr lang="en-US" sz="1400" dirty="0">
                <a:solidFill>
                  <a:srgbClr val="009644"/>
                </a:solidFill>
                <a:latin typeface="Courier New" panose="02070309020205020404" pitchFamily="49" charset="0"/>
                <a:cs typeface="Courier New" panose="02070309020205020404" pitchFamily="49" charset="0"/>
              </a:rPr>
              <a:t> CASE_NOT_FOUND </a:t>
            </a:r>
            <a:r>
              <a:rPr lang="en-US" sz="1400" b="1" dirty="0">
                <a:solidFill>
                  <a:srgbClr val="009644"/>
                </a:solidFill>
                <a:latin typeface="Courier New" panose="02070309020205020404" pitchFamily="49" charset="0"/>
                <a:cs typeface="Courier New" panose="02070309020205020404" pitchFamily="49" charset="0"/>
              </a:rPr>
              <a:t>THEN</a:t>
            </a:r>
          </a:p>
          <a:p>
            <a:r>
              <a:rPr lang="en-US" sz="1400" dirty="0">
                <a:solidFill>
                  <a:srgbClr val="009644"/>
                </a:solidFill>
                <a:latin typeface="Courier New" panose="02070309020205020404" pitchFamily="49" charset="0"/>
                <a:cs typeface="Courier New" panose="02070309020205020404" pitchFamily="49" charset="0"/>
              </a:rPr>
              <a:t>    DBMS_OUTPUT.PUT_LINE('No Semester Found');</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EA61FCA6-AD2F-4F4D-9C5F-69DFBDDC878C}"/>
              </a:ext>
            </a:extLst>
          </p:cNvPr>
          <p:cNvSpPr/>
          <p:nvPr/>
        </p:nvSpPr>
        <p:spPr>
          <a:xfrm>
            <a:off x="1414130" y="2488019"/>
            <a:ext cx="8867554" cy="33811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4B9127A4-E77A-4516-92A6-B71F399547FA}"/>
              </a:ext>
            </a:extLst>
          </p:cNvPr>
          <p:cNvSpPr txBox="1">
            <a:spLocks/>
          </p:cNvSpPr>
          <p:nvPr/>
        </p:nvSpPr>
        <p:spPr>
          <a:xfrm>
            <a:off x="1261872" y="5885872"/>
            <a:ext cx="3955175" cy="37670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7" name="TextBox 6">
            <a:extLst>
              <a:ext uri="{FF2B5EF4-FFF2-40B4-BE49-F238E27FC236}">
                <a16:creationId xmlns:a16="http://schemas.microsoft.com/office/drawing/2014/main" id="{DCE63AAA-C8ED-4E7F-93AB-DA549AE1D42F}"/>
              </a:ext>
            </a:extLst>
          </p:cNvPr>
          <p:cNvSpPr txBox="1"/>
          <p:nvPr/>
        </p:nvSpPr>
        <p:spPr>
          <a:xfrm>
            <a:off x="2328531" y="6142650"/>
            <a:ext cx="4433776"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No Semester Found</a:t>
            </a:r>
          </a:p>
        </p:txBody>
      </p:sp>
    </p:spTree>
    <p:extLst>
      <p:ext uri="{BB962C8B-B14F-4D97-AF65-F5344CB8AC3E}">
        <p14:creationId xmlns:p14="http://schemas.microsoft.com/office/powerpoint/2010/main" val="125925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D859-4DE1-4A26-BDD6-EF8C34DAEC6B}"/>
              </a:ext>
            </a:extLst>
          </p:cNvPr>
          <p:cNvSpPr>
            <a:spLocks noGrp="1"/>
          </p:cNvSpPr>
          <p:nvPr>
            <p:ph type="title"/>
          </p:nvPr>
        </p:nvSpPr>
        <p:spPr/>
        <p:txBody>
          <a:bodyPr/>
          <a:lstStyle/>
          <a:p>
            <a:r>
              <a:rPr lang="en-US" dirty="0"/>
              <a:t>Iteration Statements</a:t>
            </a:r>
          </a:p>
        </p:txBody>
      </p:sp>
      <p:sp>
        <p:nvSpPr>
          <p:cNvPr id="3" name="Text Placeholder 2">
            <a:extLst>
              <a:ext uri="{FF2B5EF4-FFF2-40B4-BE49-F238E27FC236}">
                <a16:creationId xmlns:a16="http://schemas.microsoft.com/office/drawing/2014/main" id="{DD244BC1-C610-4E7F-BCAD-6AE8ED94A6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1114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674CE-7F96-4655-9EFE-6179DC47BE45}"/>
              </a:ext>
            </a:extLst>
          </p:cNvPr>
          <p:cNvSpPr>
            <a:spLocks noGrp="1"/>
          </p:cNvSpPr>
          <p:nvPr>
            <p:ph type="title"/>
          </p:nvPr>
        </p:nvSpPr>
        <p:spPr/>
        <p:txBody>
          <a:bodyPr/>
          <a:lstStyle/>
          <a:p>
            <a:r>
              <a:rPr lang="en-US" dirty="0"/>
              <a:t>LOOP Statements</a:t>
            </a:r>
          </a:p>
        </p:txBody>
      </p:sp>
      <p:sp>
        <p:nvSpPr>
          <p:cNvPr id="3" name="Content Placeholder 2">
            <a:extLst>
              <a:ext uri="{FF2B5EF4-FFF2-40B4-BE49-F238E27FC236}">
                <a16:creationId xmlns:a16="http://schemas.microsoft.com/office/drawing/2014/main" id="{F40966F0-96C4-48BA-A7EE-66523D39A7E4}"/>
              </a:ext>
            </a:extLst>
          </p:cNvPr>
          <p:cNvSpPr>
            <a:spLocks noGrp="1"/>
          </p:cNvSpPr>
          <p:nvPr>
            <p:ph idx="1"/>
          </p:nvPr>
        </p:nvSpPr>
        <p:spPr>
          <a:xfrm>
            <a:off x="1261872" y="1828800"/>
            <a:ext cx="8595360" cy="4199860"/>
          </a:xfrm>
        </p:spPr>
        <p:txBody>
          <a:bodyPr>
            <a:normAutofit lnSpcReduction="10000"/>
          </a:bodyPr>
          <a:lstStyle/>
          <a:p>
            <a:r>
              <a:rPr lang="en-US" dirty="0"/>
              <a:t>A LOOP statements runs a series of statements multiple times.</a:t>
            </a:r>
          </a:p>
          <a:p>
            <a:pPr lvl="1"/>
            <a:r>
              <a:rPr lang="en-US" b="1" dirty="0"/>
              <a:t>Basic</a:t>
            </a:r>
            <a:r>
              <a:rPr lang="en-US" dirty="0"/>
              <a:t> LOOP</a:t>
            </a:r>
          </a:p>
          <a:p>
            <a:pPr lvl="1"/>
            <a:r>
              <a:rPr lang="en-US" b="1" dirty="0"/>
              <a:t>FOR</a:t>
            </a:r>
            <a:r>
              <a:rPr lang="en-US" dirty="0"/>
              <a:t> LOOP</a:t>
            </a:r>
          </a:p>
          <a:p>
            <a:pPr lvl="1"/>
            <a:r>
              <a:rPr lang="en-US" b="1" dirty="0"/>
              <a:t>WHILE</a:t>
            </a:r>
            <a:r>
              <a:rPr lang="en-US" dirty="0"/>
              <a:t> LOOP</a:t>
            </a:r>
          </a:p>
          <a:p>
            <a:pPr lvl="1"/>
            <a:r>
              <a:rPr lang="en-US" b="1" dirty="0"/>
              <a:t>Cursor FOR</a:t>
            </a:r>
            <a:r>
              <a:rPr lang="en-US" dirty="0"/>
              <a:t> LOOP</a:t>
            </a:r>
          </a:p>
          <a:p>
            <a:pPr marL="274320" lvl="1" indent="0">
              <a:buNone/>
            </a:pPr>
            <a:endParaRPr lang="en-US" dirty="0"/>
          </a:p>
          <a:p>
            <a:r>
              <a:rPr lang="en-US" dirty="0"/>
              <a:t>Statement to exit a loop:</a:t>
            </a:r>
          </a:p>
          <a:p>
            <a:pPr lvl="1"/>
            <a:r>
              <a:rPr lang="en-US" dirty="0"/>
              <a:t>EXIT</a:t>
            </a:r>
          </a:p>
          <a:p>
            <a:pPr lvl="1"/>
            <a:r>
              <a:rPr lang="en-US" dirty="0"/>
              <a:t>EXIT WHEN</a:t>
            </a:r>
          </a:p>
          <a:p>
            <a:r>
              <a:rPr lang="en-US" dirty="0"/>
              <a:t>The statements that exit the current iteration of a loop and skip to the next iteration.</a:t>
            </a:r>
          </a:p>
          <a:p>
            <a:pPr lvl="1"/>
            <a:r>
              <a:rPr lang="en-US" dirty="0"/>
              <a:t>CONTINUE</a:t>
            </a:r>
          </a:p>
          <a:p>
            <a:pPr lvl="1"/>
            <a:r>
              <a:rPr lang="en-US" dirty="0"/>
              <a:t>CONTINUE WHEN</a:t>
            </a:r>
          </a:p>
          <a:p>
            <a:pPr lvl="1"/>
            <a:endParaRPr lang="en-US" dirty="0"/>
          </a:p>
        </p:txBody>
      </p:sp>
    </p:spTree>
    <p:extLst>
      <p:ext uri="{BB962C8B-B14F-4D97-AF65-F5344CB8AC3E}">
        <p14:creationId xmlns:p14="http://schemas.microsoft.com/office/powerpoint/2010/main" val="1545915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8F86-BC14-4A13-B7AF-2A54DC6B4C22}"/>
              </a:ext>
            </a:extLst>
          </p:cNvPr>
          <p:cNvSpPr>
            <a:spLocks noGrp="1"/>
          </p:cNvSpPr>
          <p:nvPr>
            <p:ph type="title"/>
          </p:nvPr>
        </p:nvSpPr>
        <p:spPr/>
        <p:txBody>
          <a:bodyPr/>
          <a:lstStyle/>
          <a:p>
            <a:r>
              <a:rPr lang="en-US" dirty="0"/>
              <a:t>Basic LOOP Statements</a:t>
            </a:r>
          </a:p>
        </p:txBody>
      </p:sp>
      <p:sp>
        <p:nvSpPr>
          <p:cNvPr id="3" name="Content Placeholder 2">
            <a:extLst>
              <a:ext uri="{FF2B5EF4-FFF2-40B4-BE49-F238E27FC236}">
                <a16:creationId xmlns:a16="http://schemas.microsoft.com/office/drawing/2014/main" id="{FD067441-14A4-4718-9899-8FDABFDCF788}"/>
              </a:ext>
            </a:extLst>
          </p:cNvPr>
          <p:cNvSpPr>
            <a:spLocks noGrp="1"/>
          </p:cNvSpPr>
          <p:nvPr>
            <p:ph idx="1"/>
          </p:nvPr>
        </p:nvSpPr>
        <p:spPr>
          <a:xfrm>
            <a:off x="1261872" y="1828801"/>
            <a:ext cx="8595360" cy="1208313"/>
          </a:xfrm>
        </p:spPr>
        <p:txBody>
          <a:bodyPr>
            <a:normAutofit fontScale="92500" lnSpcReduction="10000"/>
          </a:bodyPr>
          <a:lstStyle/>
          <a:p>
            <a:r>
              <a:rPr lang="en-US" dirty="0"/>
              <a:t>The loop executes the statements until an EXIT statement terminates the loop execution or an exception is raised.</a:t>
            </a:r>
          </a:p>
          <a:p>
            <a:r>
              <a:rPr lang="en-US" dirty="0"/>
              <a:t>The EXIT statement terminates the loop and transfers the control to the end of the current loop.</a:t>
            </a:r>
          </a:p>
          <a:p>
            <a:endParaRPr lang="en-US" dirty="0"/>
          </a:p>
          <a:p>
            <a:endParaRPr lang="en-US" dirty="0"/>
          </a:p>
        </p:txBody>
      </p:sp>
      <p:sp>
        <p:nvSpPr>
          <p:cNvPr id="4" name="TextBox 3">
            <a:extLst>
              <a:ext uri="{FF2B5EF4-FFF2-40B4-BE49-F238E27FC236}">
                <a16:creationId xmlns:a16="http://schemas.microsoft.com/office/drawing/2014/main" id="{62BAAB43-21A8-450B-984E-83D1E7967349}"/>
              </a:ext>
            </a:extLst>
          </p:cNvPr>
          <p:cNvSpPr txBox="1"/>
          <p:nvPr/>
        </p:nvSpPr>
        <p:spPr>
          <a:xfrm>
            <a:off x="7949248" y="848012"/>
            <a:ext cx="2555465" cy="830997"/>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 label ] </a:t>
            </a:r>
            <a:r>
              <a:rPr lang="en-US" sz="1600" b="1" dirty="0">
                <a:latin typeface="Courier New" panose="02070309020205020404" pitchFamily="49" charset="0"/>
                <a:cs typeface="Courier New" panose="02070309020205020404" pitchFamily="49" charset="0"/>
              </a:rPr>
              <a:t>LOOP</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END LOOP </a:t>
            </a:r>
            <a:r>
              <a:rPr lang="en-US" sz="1600" dirty="0">
                <a:latin typeface="Courier New" panose="02070309020205020404" pitchFamily="49" charset="0"/>
                <a:cs typeface="Courier New" panose="02070309020205020404" pitchFamily="49" charset="0"/>
              </a:rPr>
              <a:t>[ label ];</a:t>
            </a:r>
          </a:p>
        </p:txBody>
      </p:sp>
      <p:sp>
        <p:nvSpPr>
          <p:cNvPr id="7" name="TextBox 6">
            <a:extLst>
              <a:ext uri="{FF2B5EF4-FFF2-40B4-BE49-F238E27FC236}">
                <a16:creationId xmlns:a16="http://schemas.microsoft.com/office/drawing/2014/main" id="{0C279338-A859-478E-85D7-99616BF5DAF1}"/>
              </a:ext>
            </a:extLst>
          </p:cNvPr>
          <p:cNvSpPr txBox="1"/>
          <p:nvPr/>
        </p:nvSpPr>
        <p:spPr>
          <a:xfrm>
            <a:off x="1453767" y="3037107"/>
            <a:ext cx="5698147" cy="2893100"/>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counter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3;</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 Count Down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DBMS_OUTPUT.PUT_LINE ('counter: ' || counter);</a:t>
            </a:r>
          </a:p>
          <a:p>
            <a:r>
              <a:rPr lang="en-US" sz="1400" dirty="0">
                <a:latin typeface="Courier New" panose="02070309020205020404" pitchFamily="49" charset="0"/>
                <a:cs typeface="Courier New" panose="02070309020205020404" pitchFamily="49" charset="0"/>
              </a:rPr>
              <a:t>    counter := counter - 1;</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counter &lt; 1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EXIT;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IF</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LOOP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DBMS_OUTPUT.PUT_LINE('End of the LOOP!');</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8" name="Rectangle 7">
            <a:extLst>
              <a:ext uri="{FF2B5EF4-FFF2-40B4-BE49-F238E27FC236}">
                <a16:creationId xmlns:a16="http://schemas.microsoft.com/office/drawing/2014/main" id="{513C7AE6-AC3C-4B7C-900A-371DE1040B6B}"/>
              </a:ext>
            </a:extLst>
          </p:cNvPr>
          <p:cNvSpPr/>
          <p:nvPr/>
        </p:nvSpPr>
        <p:spPr>
          <a:xfrm>
            <a:off x="7935686" y="838200"/>
            <a:ext cx="2569028" cy="8531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4786E1-8032-4865-96AB-EB5875FC0C27}"/>
              </a:ext>
            </a:extLst>
          </p:cNvPr>
          <p:cNvSpPr/>
          <p:nvPr/>
        </p:nvSpPr>
        <p:spPr>
          <a:xfrm>
            <a:off x="1447800" y="3037114"/>
            <a:ext cx="5704114" cy="289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80B966D-3D8F-41EC-AC59-5301CFD8BECD}"/>
              </a:ext>
            </a:extLst>
          </p:cNvPr>
          <p:cNvSpPr txBox="1"/>
          <p:nvPr/>
        </p:nvSpPr>
        <p:spPr>
          <a:xfrm>
            <a:off x="7304313" y="2939136"/>
            <a:ext cx="3200399" cy="1862048"/>
          </a:xfrm>
          <a:prstGeom prst="rect">
            <a:avLst/>
          </a:prstGeom>
          <a:noFill/>
        </p:spPr>
        <p:txBody>
          <a:bodyPr wrap="square" rtlCol="0">
            <a:spAutoFit/>
          </a:bodyPr>
          <a:lstStyle/>
          <a:p>
            <a:r>
              <a:rPr lang="en-US" sz="1700"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 Count Down -----</a:t>
            </a:r>
          </a:p>
          <a:p>
            <a:r>
              <a:rPr lang="en-US" sz="1400" dirty="0">
                <a:latin typeface="Courier New" panose="02070309020205020404" pitchFamily="49" charset="0"/>
                <a:cs typeface="Courier New" panose="02070309020205020404" pitchFamily="49" charset="0"/>
              </a:rPr>
              <a:t>counter: 3</a:t>
            </a:r>
          </a:p>
          <a:p>
            <a:r>
              <a:rPr lang="en-US" sz="1400" dirty="0">
                <a:latin typeface="Courier New" panose="02070309020205020404" pitchFamily="49" charset="0"/>
                <a:cs typeface="Courier New" panose="02070309020205020404" pitchFamily="49" charset="0"/>
              </a:rPr>
              <a:t>counter: 2</a:t>
            </a:r>
          </a:p>
          <a:p>
            <a:r>
              <a:rPr lang="en-US" sz="1400" dirty="0">
                <a:latin typeface="Courier New" panose="02070309020205020404" pitchFamily="49" charset="0"/>
                <a:cs typeface="Courier New" panose="02070309020205020404" pitchFamily="49" charset="0"/>
              </a:rPr>
              <a:t>counter: 1</a:t>
            </a:r>
          </a:p>
          <a:p>
            <a:r>
              <a:rPr lang="en-US" sz="1400" dirty="0">
                <a:latin typeface="Courier New" panose="02070309020205020404" pitchFamily="49" charset="0"/>
                <a:cs typeface="Courier New" panose="02070309020205020404" pitchFamily="49" charset="0"/>
              </a:rPr>
              <a:t>End of the LOOP!</a:t>
            </a:r>
          </a:p>
        </p:txBody>
      </p:sp>
    </p:spTree>
    <p:extLst>
      <p:ext uri="{BB962C8B-B14F-4D97-AF65-F5344CB8AC3E}">
        <p14:creationId xmlns:p14="http://schemas.microsoft.com/office/powerpoint/2010/main" val="2461726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37B8-36D6-4E2A-B5B7-58FE7D33EDE5}"/>
              </a:ext>
            </a:extLst>
          </p:cNvPr>
          <p:cNvSpPr>
            <a:spLocks noGrp="1"/>
          </p:cNvSpPr>
          <p:nvPr>
            <p:ph type="title"/>
          </p:nvPr>
        </p:nvSpPr>
        <p:spPr/>
        <p:txBody>
          <a:bodyPr/>
          <a:lstStyle/>
          <a:p>
            <a:r>
              <a:rPr lang="en-US" dirty="0"/>
              <a:t>EXIT WHEN Statement</a:t>
            </a:r>
          </a:p>
        </p:txBody>
      </p:sp>
      <p:sp>
        <p:nvSpPr>
          <p:cNvPr id="3" name="Content Placeholder 2">
            <a:extLst>
              <a:ext uri="{FF2B5EF4-FFF2-40B4-BE49-F238E27FC236}">
                <a16:creationId xmlns:a16="http://schemas.microsoft.com/office/drawing/2014/main" id="{2D19BE12-0FA1-4B80-9B96-F4B6AFE57C14}"/>
              </a:ext>
            </a:extLst>
          </p:cNvPr>
          <p:cNvSpPr>
            <a:spLocks noGrp="1"/>
          </p:cNvSpPr>
          <p:nvPr>
            <p:ph idx="1"/>
          </p:nvPr>
        </p:nvSpPr>
        <p:spPr>
          <a:xfrm>
            <a:off x="1261872" y="1828800"/>
            <a:ext cx="8595360" cy="685800"/>
          </a:xfrm>
        </p:spPr>
        <p:txBody>
          <a:bodyPr/>
          <a:lstStyle/>
          <a:p>
            <a:r>
              <a:rPr lang="en-US" dirty="0"/>
              <a:t>When the condition is in the WHEN clause is true, the EXIT statement terminates the current loop.</a:t>
            </a:r>
          </a:p>
        </p:txBody>
      </p:sp>
      <p:sp>
        <p:nvSpPr>
          <p:cNvPr id="4" name="TextBox 3">
            <a:extLst>
              <a:ext uri="{FF2B5EF4-FFF2-40B4-BE49-F238E27FC236}">
                <a16:creationId xmlns:a16="http://schemas.microsoft.com/office/drawing/2014/main" id="{E2241604-76E4-4BA3-87A1-80CA3213B57B}"/>
              </a:ext>
            </a:extLst>
          </p:cNvPr>
          <p:cNvSpPr txBox="1"/>
          <p:nvPr/>
        </p:nvSpPr>
        <p:spPr>
          <a:xfrm>
            <a:off x="1436914" y="2652078"/>
            <a:ext cx="7750629"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counter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3;</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 Count Down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DBMS_OUTPUT.PUT_LINE ('counter: ' || counter);</a:t>
            </a:r>
          </a:p>
          <a:p>
            <a:r>
              <a:rPr lang="en-US" sz="1400" dirty="0">
                <a:latin typeface="Courier New" panose="02070309020205020404" pitchFamily="49" charset="0"/>
                <a:cs typeface="Courier New" panose="02070309020205020404" pitchFamily="49" charset="0"/>
              </a:rPr>
              <a:t>    counter := counter - 1;</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EXIT WHEN</a:t>
            </a:r>
            <a:r>
              <a:rPr lang="en-US" sz="1400" dirty="0">
                <a:latin typeface="Courier New" panose="02070309020205020404" pitchFamily="49" charset="0"/>
                <a:cs typeface="Courier New" panose="02070309020205020404" pitchFamily="49" charset="0"/>
              </a:rPr>
              <a:t> counter &lt; 1;</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LOOP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DBMS_OUTPUT.PUT_LINE('End of the LOOP!');</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38615A9D-B118-4589-AF99-620804C6BDED}"/>
              </a:ext>
            </a:extLst>
          </p:cNvPr>
          <p:cNvSpPr/>
          <p:nvPr/>
        </p:nvSpPr>
        <p:spPr>
          <a:xfrm>
            <a:off x="1426029" y="2652078"/>
            <a:ext cx="7772400" cy="2462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8FAD226-DE89-4044-B799-C7CE5D0ECAB2}"/>
              </a:ext>
            </a:extLst>
          </p:cNvPr>
          <p:cNvSpPr txBox="1"/>
          <p:nvPr/>
        </p:nvSpPr>
        <p:spPr>
          <a:xfrm>
            <a:off x="7949248" y="695608"/>
            <a:ext cx="2980879" cy="107721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 label ] </a:t>
            </a:r>
            <a:r>
              <a:rPr lang="en-US" sz="1600" b="1" dirty="0">
                <a:latin typeface="Courier New" panose="02070309020205020404" pitchFamily="49" charset="0"/>
                <a:cs typeface="Courier New" panose="02070309020205020404" pitchFamily="49" charset="0"/>
              </a:rPr>
              <a:t>LOOP</a:t>
            </a:r>
          </a:p>
          <a:p>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EXIT WHEN</a:t>
            </a:r>
            <a:r>
              <a:rPr lang="en-US" sz="1600" dirty="0">
                <a:latin typeface="Courier New" panose="02070309020205020404" pitchFamily="49" charset="0"/>
                <a:cs typeface="Courier New" panose="02070309020205020404" pitchFamily="49" charset="0"/>
              </a:rPr>
              <a:t> condition;</a:t>
            </a:r>
          </a:p>
          <a:p>
            <a:r>
              <a:rPr lang="en-US" sz="1600" b="1" dirty="0">
                <a:latin typeface="Courier New" panose="02070309020205020404" pitchFamily="49" charset="0"/>
                <a:cs typeface="Courier New" panose="02070309020205020404" pitchFamily="49" charset="0"/>
              </a:rPr>
              <a:t>END LOOP </a:t>
            </a:r>
            <a:r>
              <a:rPr lang="en-US" sz="1600" dirty="0">
                <a:latin typeface="Courier New" panose="02070309020205020404" pitchFamily="49" charset="0"/>
                <a:cs typeface="Courier New" panose="02070309020205020404" pitchFamily="49" charset="0"/>
              </a:rPr>
              <a:t>[ label ];</a:t>
            </a:r>
          </a:p>
        </p:txBody>
      </p:sp>
      <p:sp>
        <p:nvSpPr>
          <p:cNvPr id="8" name="Rectangle 7">
            <a:extLst>
              <a:ext uri="{FF2B5EF4-FFF2-40B4-BE49-F238E27FC236}">
                <a16:creationId xmlns:a16="http://schemas.microsoft.com/office/drawing/2014/main" id="{5243BB43-A0F0-40A2-8C86-B695AA8557F6}"/>
              </a:ext>
            </a:extLst>
          </p:cNvPr>
          <p:cNvSpPr/>
          <p:nvPr/>
        </p:nvSpPr>
        <p:spPr>
          <a:xfrm>
            <a:off x="7935685" y="685796"/>
            <a:ext cx="2841171" cy="1077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1898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0F16-C4B7-48FE-9A90-0A38D2B16AEC}"/>
              </a:ext>
            </a:extLst>
          </p:cNvPr>
          <p:cNvSpPr>
            <a:spLocks noGrp="1"/>
          </p:cNvSpPr>
          <p:nvPr>
            <p:ph type="title"/>
          </p:nvPr>
        </p:nvSpPr>
        <p:spPr/>
        <p:txBody>
          <a:bodyPr/>
          <a:lstStyle/>
          <a:p>
            <a:r>
              <a:rPr lang="en-US" dirty="0"/>
              <a:t>Nested Basic LOOP Statements</a:t>
            </a:r>
          </a:p>
        </p:txBody>
      </p:sp>
      <p:sp>
        <p:nvSpPr>
          <p:cNvPr id="3" name="Content Placeholder 2">
            <a:extLst>
              <a:ext uri="{FF2B5EF4-FFF2-40B4-BE49-F238E27FC236}">
                <a16:creationId xmlns:a16="http://schemas.microsoft.com/office/drawing/2014/main" id="{DA5A8864-2432-401C-960C-D628846AED1F}"/>
              </a:ext>
            </a:extLst>
          </p:cNvPr>
          <p:cNvSpPr>
            <a:spLocks noGrp="1"/>
          </p:cNvSpPr>
          <p:nvPr>
            <p:ph idx="1"/>
          </p:nvPr>
        </p:nvSpPr>
        <p:spPr>
          <a:xfrm>
            <a:off x="1261872" y="1828801"/>
            <a:ext cx="8595360" cy="1031358"/>
          </a:xfrm>
        </p:spPr>
        <p:txBody>
          <a:bodyPr/>
          <a:lstStyle/>
          <a:p>
            <a:r>
              <a:rPr lang="en-US" dirty="0"/>
              <a:t>A LOOP statement can be inside another LOOP statement. The EXIST statement inside the inner LOOP exists the inner LOOP and transfers the control to the outer loop. See the following code:</a:t>
            </a:r>
          </a:p>
        </p:txBody>
      </p:sp>
      <p:sp>
        <p:nvSpPr>
          <p:cNvPr id="4" name="TextBox 3">
            <a:extLst>
              <a:ext uri="{FF2B5EF4-FFF2-40B4-BE49-F238E27FC236}">
                <a16:creationId xmlns:a16="http://schemas.microsoft.com/office/drawing/2014/main" id="{2533236C-EABD-4D96-AE1A-879C5C9D0D28}"/>
              </a:ext>
            </a:extLst>
          </p:cNvPr>
          <p:cNvSpPr txBox="1"/>
          <p:nvPr/>
        </p:nvSpPr>
        <p:spPr>
          <a:xfrm>
            <a:off x="1453262" y="2771588"/>
            <a:ext cx="5170822" cy="3416320"/>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DECLARE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 := 0;</a:t>
            </a:r>
          </a:p>
          <a:p>
            <a:r>
              <a:rPr lang="en-US" sz="1200" dirty="0">
                <a:latin typeface="Courier New" panose="02070309020205020404" pitchFamily="49" charset="0"/>
                <a:cs typeface="Courier New" panose="02070309020205020404" pitchFamily="49" charset="0"/>
              </a:rPr>
              <a:t>  j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 := 2;</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DBMS_OUTPUT.PUT_LINE('</a:t>
            </a:r>
            <a:r>
              <a:rPr lang="en-US" sz="1200" dirty="0" err="1">
                <a:latin typeface="Courier New" panose="02070309020205020404" pitchFamily="49" charset="0"/>
                <a:cs typeface="Courier New" panose="02070309020205020404" pitchFamily="49" charset="0"/>
              </a:rPr>
              <a:t>Begining</a:t>
            </a:r>
            <a:r>
              <a:rPr lang="en-US" sz="1200" dirty="0">
                <a:latin typeface="Courier New" panose="02070309020205020404" pitchFamily="49" charset="0"/>
                <a:cs typeface="Courier New" panose="02070309020205020404" pitchFamily="49" charset="0"/>
              </a:rPr>
              <a:t> of the Code!');</a:t>
            </a:r>
          </a:p>
          <a:p>
            <a:r>
              <a:rPr lang="en-US" sz="1200" dirty="0">
                <a:latin typeface="Courier New" panose="02070309020205020404" pitchFamily="49" charset="0"/>
                <a:cs typeface="Courier New" panose="02070309020205020404" pitchFamily="49" charset="0"/>
              </a:rPr>
              <a:t>  </a:t>
            </a:r>
            <a:r>
              <a:rPr lang="en-US" sz="1200" b="1" dirty="0">
                <a:solidFill>
                  <a:schemeClr val="accent1">
                    <a:lumMod val="75000"/>
                  </a:schemeClr>
                </a:solidFill>
                <a:latin typeface="Courier New" panose="02070309020205020404" pitchFamily="49" charset="0"/>
                <a:cs typeface="Courier New" panose="02070309020205020404" pitchFamily="49" charset="0"/>
              </a:rPr>
              <a:t>LOOP</a:t>
            </a:r>
          </a:p>
          <a:p>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dirty="0" err="1">
                <a:solidFill>
                  <a:schemeClr val="accent1">
                    <a:lumMod val="75000"/>
                  </a:schemeClr>
                </a:solidFill>
                <a:latin typeface="Courier New" panose="02070309020205020404" pitchFamily="49" charset="0"/>
                <a:cs typeface="Courier New" panose="02070309020205020404" pitchFamily="49" charset="0"/>
              </a:rPr>
              <a:t>i</a:t>
            </a:r>
            <a:r>
              <a:rPr lang="en-US" sz="1200" dirty="0">
                <a:solidFill>
                  <a:schemeClr val="accent1">
                    <a:lumMod val="75000"/>
                  </a:schemeClr>
                </a:solidFill>
                <a:latin typeface="Courier New" panose="02070309020205020404" pitchFamily="49" charset="0"/>
                <a:cs typeface="Courier New" panose="02070309020205020404" pitchFamily="49" charset="0"/>
              </a:rPr>
              <a:t> := </a:t>
            </a:r>
            <a:r>
              <a:rPr lang="en-US" sz="1200" dirty="0" err="1">
                <a:solidFill>
                  <a:schemeClr val="accent1">
                    <a:lumMod val="75000"/>
                  </a:schemeClr>
                </a:solidFill>
                <a:latin typeface="Courier New" panose="02070309020205020404" pitchFamily="49" charset="0"/>
                <a:cs typeface="Courier New" panose="02070309020205020404" pitchFamily="49" charset="0"/>
              </a:rPr>
              <a:t>i</a:t>
            </a:r>
            <a:r>
              <a:rPr lang="en-US" sz="1200" dirty="0">
                <a:solidFill>
                  <a:schemeClr val="accent1">
                    <a:lumMod val="75000"/>
                  </a:schemeClr>
                </a:solidFill>
                <a:latin typeface="Courier New" panose="02070309020205020404" pitchFamily="49" charset="0"/>
                <a:cs typeface="Courier New" panose="02070309020205020404" pitchFamily="49" charset="0"/>
              </a:rPr>
              <a:t> + 1;</a:t>
            </a:r>
          </a:p>
          <a:p>
            <a:r>
              <a:rPr lang="en-US" sz="1200" dirty="0">
                <a:solidFill>
                  <a:schemeClr val="accent1">
                    <a:lumMod val="75000"/>
                  </a:schemeClr>
                </a:solidFill>
                <a:latin typeface="Courier New" panose="02070309020205020404" pitchFamily="49" charset="0"/>
                <a:cs typeface="Courier New" panose="02070309020205020404" pitchFamily="49" charset="0"/>
              </a:rPr>
              <a:t>    DBMS_OUTPUT.PUT_LINE ('---- i: ' || </a:t>
            </a:r>
            <a:r>
              <a:rPr lang="en-US" sz="1200" dirty="0" err="1">
                <a:solidFill>
                  <a:schemeClr val="accent1">
                    <a:lumMod val="75000"/>
                  </a:schemeClr>
                </a:solidFill>
                <a:latin typeface="Courier New" panose="02070309020205020404" pitchFamily="49" charset="0"/>
                <a:cs typeface="Courier New" panose="02070309020205020404" pitchFamily="49" charset="0"/>
              </a:rPr>
              <a:t>i</a:t>
            </a:r>
            <a:r>
              <a:rPr 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sz="1200" dirty="0">
                <a:solidFill>
                  <a:schemeClr val="accent1">
                    <a:lumMod val="75000"/>
                  </a:schemeClr>
                </a:solidFill>
                <a:latin typeface="Courier New" panose="02070309020205020404" pitchFamily="49" charset="0"/>
                <a:cs typeface="Courier New" panose="02070309020205020404" pitchFamily="49" charset="0"/>
              </a:rPr>
              <a:t>    j:= 3;</a:t>
            </a:r>
          </a:p>
          <a:p>
            <a:r>
              <a:rPr lang="en-US" sz="1200" dirty="0">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LOOP</a:t>
            </a:r>
          </a:p>
          <a:p>
            <a:r>
              <a:rPr lang="en-US" sz="1200" dirty="0">
                <a:solidFill>
                  <a:srgbClr val="009644"/>
                </a:solidFill>
                <a:latin typeface="Courier New" panose="02070309020205020404" pitchFamily="49" charset="0"/>
                <a:cs typeface="Courier New" panose="02070309020205020404" pitchFamily="49" charset="0"/>
              </a:rPr>
              <a:t>      DBMS_OUTPUT.PUT_LINE ('-- j: ' || j);</a:t>
            </a:r>
          </a:p>
          <a:p>
            <a:r>
              <a:rPr lang="en-US" sz="1200" dirty="0">
                <a:solidFill>
                  <a:srgbClr val="009644"/>
                </a:solidFill>
                <a:latin typeface="Courier New" panose="02070309020205020404" pitchFamily="49" charset="0"/>
                <a:cs typeface="Courier New" panose="02070309020205020404" pitchFamily="49" charset="0"/>
              </a:rPr>
              <a:t>      j := j - 1;</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EXIT WHEN </a:t>
            </a:r>
            <a:r>
              <a:rPr lang="en-US" sz="1200" dirty="0">
                <a:solidFill>
                  <a:srgbClr val="009644"/>
                </a:solidFill>
                <a:latin typeface="Courier New" panose="02070309020205020404" pitchFamily="49" charset="0"/>
                <a:cs typeface="Courier New" panose="02070309020205020404" pitchFamily="49" charset="0"/>
              </a:rPr>
              <a:t>j &lt; 0;</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LOOP</a:t>
            </a:r>
            <a:r>
              <a:rPr lang="en-US" sz="1200" dirty="0">
                <a:solidFill>
                  <a:srgbClr val="009644"/>
                </a:solidFill>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a:solidFill>
                  <a:schemeClr val="accent1">
                    <a:lumMod val="75000"/>
                  </a:schemeClr>
                </a:solidFill>
                <a:latin typeface="Courier New" panose="02070309020205020404" pitchFamily="49" charset="0"/>
                <a:cs typeface="Courier New" panose="02070309020205020404" pitchFamily="49" charset="0"/>
              </a:rPr>
              <a:t>EXIT WHEN </a:t>
            </a:r>
            <a:r>
              <a:rPr lang="en-US" sz="1200" dirty="0" err="1">
                <a:solidFill>
                  <a:schemeClr val="accent1">
                    <a:lumMod val="75000"/>
                  </a:schemeClr>
                </a:solidFill>
                <a:latin typeface="Courier New" panose="02070309020205020404" pitchFamily="49" charset="0"/>
                <a:cs typeface="Courier New" panose="02070309020205020404" pitchFamily="49" charset="0"/>
              </a:rPr>
              <a:t>i</a:t>
            </a:r>
            <a:r>
              <a:rPr lang="en-US" sz="1200" dirty="0">
                <a:solidFill>
                  <a:schemeClr val="accent1">
                    <a:lumMod val="75000"/>
                  </a:schemeClr>
                </a:solidFill>
                <a:latin typeface="Courier New" panose="02070309020205020404" pitchFamily="49" charset="0"/>
                <a:cs typeface="Courier New" panose="02070309020205020404" pitchFamily="49" charset="0"/>
              </a:rPr>
              <a:t> &gt; 1;</a:t>
            </a:r>
          </a:p>
          <a:p>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b="1" dirty="0">
                <a:solidFill>
                  <a:schemeClr val="accent1">
                    <a:lumMod val="75000"/>
                  </a:schemeClr>
                </a:solidFill>
                <a:latin typeface="Courier New" panose="02070309020205020404" pitchFamily="49" charset="0"/>
                <a:cs typeface="Courier New" panose="02070309020205020404" pitchFamily="49" charset="0"/>
              </a:rPr>
              <a:t>END LOOP</a:t>
            </a:r>
            <a:r>
              <a:rPr 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DBMS_OUTPUT.PUT_LINE('End of the Code!');</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5B8453A5-D874-4944-9ED2-660C63D43EAE}"/>
              </a:ext>
            </a:extLst>
          </p:cNvPr>
          <p:cNvSpPr/>
          <p:nvPr/>
        </p:nvSpPr>
        <p:spPr>
          <a:xfrm>
            <a:off x="1446028" y="2764468"/>
            <a:ext cx="5167423" cy="34236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FD0A21A-5DC1-43DB-AE71-08810CDB8D4F}"/>
              </a:ext>
            </a:extLst>
          </p:cNvPr>
          <p:cNvSpPr txBox="1"/>
          <p:nvPr/>
        </p:nvSpPr>
        <p:spPr>
          <a:xfrm>
            <a:off x="6868633" y="2764468"/>
            <a:ext cx="2995833" cy="3385542"/>
          </a:xfrm>
          <a:prstGeom prst="rect">
            <a:avLst/>
          </a:prstGeom>
          <a:noFill/>
        </p:spPr>
        <p:txBody>
          <a:bodyPr wrap="square" rtlCol="0">
            <a:spAutoFit/>
          </a:bodyPr>
          <a:lstStyle/>
          <a:p>
            <a:r>
              <a:rPr lang="en-US"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err="1">
                <a:latin typeface="Courier New" panose="02070309020205020404" pitchFamily="49" charset="0"/>
                <a:cs typeface="Courier New" panose="02070309020205020404" pitchFamily="49" charset="0"/>
              </a:rPr>
              <a:t>Begining</a:t>
            </a:r>
            <a:r>
              <a:rPr lang="en-US" sz="1400" dirty="0">
                <a:latin typeface="Courier New" panose="02070309020205020404" pitchFamily="49" charset="0"/>
                <a:cs typeface="Courier New" panose="02070309020205020404" pitchFamily="49" charset="0"/>
              </a:rPr>
              <a:t> of the Code!</a:t>
            </a:r>
          </a:p>
          <a:p>
            <a:r>
              <a:rPr lang="en-US" sz="1400" dirty="0">
                <a:latin typeface="Courier New" panose="02070309020205020404" pitchFamily="49" charset="0"/>
                <a:cs typeface="Courier New" panose="02070309020205020404" pitchFamily="49" charset="0"/>
              </a:rPr>
              <a:t>---- i: 1</a:t>
            </a:r>
          </a:p>
          <a:p>
            <a:r>
              <a:rPr lang="en-US" sz="1400" dirty="0">
                <a:latin typeface="Courier New" panose="02070309020205020404" pitchFamily="49" charset="0"/>
                <a:cs typeface="Courier New" panose="02070309020205020404" pitchFamily="49" charset="0"/>
              </a:rPr>
              <a:t>-- j: 3</a:t>
            </a:r>
          </a:p>
          <a:p>
            <a:r>
              <a:rPr lang="en-US" sz="1400" dirty="0">
                <a:latin typeface="Courier New" panose="02070309020205020404" pitchFamily="49" charset="0"/>
                <a:cs typeface="Courier New" panose="02070309020205020404" pitchFamily="49" charset="0"/>
              </a:rPr>
              <a:t>-- j: 2</a:t>
            </a:r>
          </a:p>
          <a:p>
            <a:r>
              <a:rPr lang="en-US" sz="1400" dirty="0">
                <a:latin typeface="Courier New" panose="02070309020205020404" pitchFamily="49" charset="0"/>
                <a:cs typeface="Courier New" panose="02070309020205020404" pitchFamily="49" charset="0"/>
              </a:rPr>
              <a:t>-- j: 1</a:t>
            </a:r>
          </a:p>
          <a:p>
            <a:r>
              <a:rPr lang="en-US" sz="1400" dirty="0">
                <a:latin typeface="Courier New" panose="02070309020205020404" pitchFamily="49" charset="0"/>
                <a:cs typeface="Courier New" panose="02070309020205020404" pitchFamily="49" charset="0"/>
              </a:rPr>
              <a:t>-- j: 0</a:t>
            </a:r>
          </a:p>
          <a:p>
            <a:r>
              <a:rPr lang="en-US" sz="1400" dirty="0">
                <a:latin typeface="Courier New" panose="02070309020205020404" pitchFamily="49" charset="0"/>
                <a:cs typeface="Courier New" panose="02070309020205020404" pitchFamily="49" charset="0"/>
              </a:rPr>
              <a:t>---- i: 2</a:t>
            </a:r>
          </a:p>
          <a:p>
            <a:r>
              <a:rPr lang="en-US" sz="1400" dirty="0">
                <a:latin typeface="Courier New" panose="02070309020205020404" pitchFamily="49" charset="0"/>
                <a:cs typeface="Courier New" panose="02070309020205020404" pitchFamily="49" charset="0"/>
              </a:rPr>
              <a:t>-- j: 3</a:t>
            </a:r>
          </a:p>
          <a:p>
            <a:r>
              <a:rPr lang="en-US" sz="1400" dirty="0">
                <a:latin typeface="Courier New" panose="02070309020205020404" pitchFamily="49" charset="0"/>
                <a:cs typeface="Courier New" panose="02070309020205020404" pitchFamily="49" charset="0"/>
              </a:rPr>
              <a:t>-- j: 2</a:t>
            </a:r>
          </a:p>
          <a:p>
            <a:r>
              <a:rPr lang="en-US" sz="1400" dirty="0">
                <a:latin typeface="Courier New" panose="02070309020205020404" pitchFamily="49" charset="0"/>
                <a:cs typeface="Courier New" panose="02070309020205020404" pitchFamily="49" charset="0"/>
              </a:rPr>
              <a:t>-- j: 1</a:t>
            </a:r>
          </a:p>
          <a:p>
            <a:r>
              <a:rPr lang="en-US" sz="1400" dirty="0">
                <a:latin typeface="Courier New" panose="02070309020205020404" pitchFamily="49" charset="0"/>
                <a:cs typeface="Courier New" panose="02070309020205020404" pitchFamily="49" charset="0"/>
              </a:rPr>
              <a:t>-- j: 0</a:t>
            </a:r>
          </a:p>
          <a:p>
            <a:r>
              <a:rPr lang="en-US" sz="1400" dirty="0">
                <a:latin typeface="Courier New" panose="02070309020205020404" pitchFamily="49" charset="0"/>
                <a:cs typeface="Courier New" panose="02070309020205020404" pitchFamily="49" charset="0"/>
              </a:rPr>
              <a:t>End of the Code!</a:t>
            </a:r>
          </a:p>
        </p:txBody>
      </p:sp>
    </p:spTree>
    <p:extLst>
      <p:ext uri="{BB962C8B-B14F-4D97-AF65-F5344CB8AC3E}">
        <p14:creationId xmlns:p14="http://schemas.microsoft.com/office/powerpoint/2010/main" val="94451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US" dirty="0"/>
              <a:t>Conditional Statements</a:t>
            </a:r>
          </a:p>
          <a:p>
            <a:r>
              <a:rPr lang="en-US" dirty="0"/>
              <a:t>Iteration Statements</a:t>
            </a:r>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44A0-AD6F-427E-8636-BBA0A9F21971}"/>
              </a:ext>
            </a:extLst>
          </p:cNvPr>
          <p:cNvSpPr>
            <a:spLocks noGrp="1"/>
          </p:cNvSpPr>
          <p:nvPr>
            <p:ph type="title"/>
          </p:nvPr>
        </p:nvSpPr>
        <p:spPr/>
        <p:txBody>
          <a:bodyPr/>
          <a:lstStyle/>
          <a:p>
            <a:r>
              <a:rPr lang="en-US" dirty="0"/>
              <a:t>CONTINUE Statement</a:t>
            </a:r>
          </a:p>
        </p:txBody>
      </p:sp>
      <p:sp>
        <p:nvSpPr>
          <p:cNvPr id="3" name="Content Placeholder 2">
            <a:extLst>
              <a:ext uri="{FF2B5EF4-FFF2-40B4-BE49-F238E27FC236}">
                <a16:creationId xmlns:a16="http://schemas.microsoft.com/office/drawing/2014/main" id="{436E262C-39CE-4A61-B071-4B2A6FA1CF8F}"/>
              </a:ext>
            </a:extLst>
          </p:cNvPr>
          <p:cNvSpPr>
            <a:spLocks noGrp="1"/>
          </p:cNvSpPr>
          <p:nvPr>
            <p:ph idx="1"/>
          </p:nvPr>
        </p:nvSpPr>
        <p:spPr>
          <a:xfrm>
            <a:off x="1261872" y="1828801"/>
            <a:ext cx="8595360" cy="893134"/>
          </a:xfrm>
        </p:spPr>
        <p:txBody>
          <a:bodyPr/>
          <a:lstStyle/>
          <a:p>
            <a:r>
              <a:rPr lang="en-US" dirty="0"/>
              <a:t>The CONTINURE statement exits the current iteration of the loop and goes to the next iteration. The following code does not output value 2 for the variable counter.</a:t>
            </a:r>
          </a:p>
        </p:txBody>
      </p:sp>
      <p:sp>
        <p:nvSpPr>
          <p:cNvPr id="4" name="TextBox 3">
            <a:extLst>
              <a:ext uri="{FF2B5EF4-FFF2-40B4-BE49-F238E27FC236}">
                <a16:creationId xmlns:a16="http://schemas.microsoft.com/office/drawing/2014/main" id="{8B6322FC-F8D4-4398-A485-B7EDEF651D10}"/>
              </a:ext>
            </a:extLst>
          </p:cNvPr>
          <p:cNvSpPr txBox="1"/>
          <p:nvPr/>
        </p:nvSpPr>
        <p:spPr>
          <a:xfrm>
            <a:off x="1509824" y="2838892"/>
            <a:ext cx="5901070" cy="310854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counter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4;</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 Count Down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counter := counter - 1;</a:t>
            </a:r>
          </a:p>
          <a:p>
            <a:r>
              <a:rPr lang="en-US" sz="1400" dirty="0">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IF</a:t>
            </a:r>
            <a:r>
              <a:rPr lang="en-US" sz="1400" dirty="0">
                <a:solidFill>
                  <a:srgbClr val="009644"/>
                </a:solidFill>
                <a:latin typeface="Courier New" panose="02070309020205020404" pitchFamily="49" charset="0"/>
                <a:cs typeface="Courier New" panose="02070309020205020404" pitchFamily="49" charset="0"/>
              </a:rPr>
              <a:t> counter = 2 </a:t>
            </a:r>
            <a:r>
              <a:rPr lang="en-US" sz="1400" b="1" dirty="0">
                <a:solidFill>
                  <a:srgbClr val="009644"/>
                </a:solidFill>
                <a:latin typeface="Courier New" panose="02070309020205020404" pitchFamily="49" charset="0"/>
                <a:cs typeface="Courier New" panose="02070309020205020404" pitchFamily="49" charset="0"/>
              </a:rPr>
              <a:t>THEN</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CONTINUE</a:t>
            </a:r>
            <a:r>
              <a:rPr lang="en-US" sz="1400" dirty="0">
                <a:solidFill>
                  <a:srgbClr val="009644"/>
                </a:solidFill>
                <a:latin typeface="Courier New" panose="02070309020205020404" pitchFamily="49" charset="0"/>
                <a:cs typeface="Courier New" panose="02070309020205020404" pitchFamily="49" charset="0"/>
              </a:rPr>
              <a:t>;</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END IF</a:t>
            </a:r>
            <a:r>
              <a:rPr lang="en-US" sz="1400" dirty="0">
                <a:solidFill>
                  <a:srgbClr val="009644"/>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('counter: ' || counter);</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EXIT WHEN</a:t>
            </a:r>
            <a:r>
              <a:rPr lang="en-US" sz="1400" dirty="0">
                <a:latin typeface="Courier New" panose="02070309020205020404" pitchFamily="49" charset="0"/>
                <a:cs typeface="Courier New" panose="02070309020205020404" pitchFamily="49" charset="0"/>
              </a:rPr>
              <a:t> counter &lt; 1;</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LOOP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DBMS_OUTPUT.PUT_LINE('End of the LOOP!');</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25CA5628-D2FC-421F-9DEC-A8E0DF00B389}"/>
              </a:ext>
            </a:extLst>
          </p:cNvPr>
          <p:cNvSpPr/>
          <p:nvPr/>
        </p:nvSpPr>
        <p:spPr>
          <a:xfrm>
            <a:off x="1499191" y="2817628"/>
            <a:ext cx="5911702" cy="31259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6FD2942-D5EF-4825-BDF3-8A59DE78AE89}"/>
              </a:ext>
            </a:extLst>
          </p:cNvPr>
          <p:cNvSpPr txBox="1"/>
          <p:nvPr/>
        </p:nvSpPr>
        <p:spPr>
          <a:xfrm>
            <a:off x="7623544" y="2817628"/>
            <a:ext cx="2881423" cy="1877437"/>
          </a:xfrm>
          <a:prstGeom prst="rect">
            <a:avLst/>
          </a:prstGeom>
          <a:noFill/>
        </p:spPr>
        <p:txBody>
          <a:bodyPr wrap="square" rtlCol="0">
            <a:spAutoFit/>
          </a:bodyPr>
          <a:lstStyle/>
          <a:p>
            <a:r>
              <a:rPr lang="en-US"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 Count Down -----</a:t>
            </a:r>
          </a:p>
          <a:p>
            <a:r>
              <a:rPr lang="en-US" sz="1400" dirty="0">
                <a:latin typeface="Courier New" panose="02070309020205020404" pitchFamily="49" charset="0"/>
                <a:cs typeface="Courier New" panose="02070309020205020404" pitchFamily="49" charset="0"/>
              </a:rPr>
              <a:t>counter: 3</a:t>
            </a:r>
          </a:p>
          <a:p>
            <a:r>
              <a:rPr lang="en-US" sz="1400" dirty="0">
                <a:latin typeface="Courier New" panose="02070309020205020404" pitchFamily="49" charset="0"/>
                <a:cs typeface="Courier New" panose="02070309020205020404" pitchFamily="49" charset="0"/>
              </a:rPr>
              <a:t>counter: 1</a:t>
            </a:r>
          </a:p>
          <a:p>
            <a:r>
              <a:rPr lang="en-US" sz="1400" dirty="0">
                <a:latin typeface="Courier New" panose="02070309020205020404" pitchFamily="49" charset="0"/>
                <a:cs typeface="Courier New" panose="02070309020205020404" pitchFamily="49" charset="0"/>
              </a:rPr>
              <a:t>counter: 0</a:t>
            </a:r>
          </a:p>
          <a:p>
            <a:r>
              <a:rPr lang="en-US" sz="1400" dirty="0">
                <a:latin typeface="Courier New" panose="02070309020205020404" pitchFamily="49" charset="0"/>
                <a:cs typeface="Courier New" panose="02070309020205020404" pitchFamily="49" charset="0"/>
              </a:rPr>
              <a:t>End of the LOOP!</a:t>
            </a:r>
          </a:p>
        </p:txBody>
      </p:sp>
    </p:spTree>
    <p:extLst>
      <p:ext uri="{BB962C8B-B14F-4D97-AF65-F5344CB8AC3E}">
        <p14:creationId xmlns:p14="http://schemas.microsoft.com/office/powerpoint/2010/main" val="2625895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D2AD-68AB-4B3D-B6D5-3AF924B7F2E6}"/>
              </a:ext>
            </a:extLst>
          </p:cNvPr>
          <p:cNvSpPr>
            <a:spLocks noGrp="1"/>
          </p:cNvSpPr>
          <p:nvPr>
            <p:ph type="title"/>
          </p:nvPr>
        </p:nvSpPr>
        <p:spPr/>
        <p:txBody>
          <a:bodyPr/>
          <a:lstStyle/>
          <a:p>
            <a:r>
              <a:rPr lang="en-US" dirty="0"/>
              <a:t>CONTINUE WHEN Statement</a:t>
            </a:r>
          </a:p>
        </p:txBody>
      </p:sp>
      <p:sp>
        <p:nvSpPr>
          <p:cNvPr id="3" name="Content Placeholder 2">
            <a:extLst>
              <a:ext uri="{FF2B5EF4-FFF2-40B4-BE49-F238E27FC236}">
                <a16:creationId xmlns:a16="http://schemas.microsoft.com/office/drawing/2014/main" id="{2CA71B92-945B-461B-B0AB-9C463496806F}"/>
              </a:ext>
            </a:extLst>
          </p:cNvPr>
          <p:cNvSpPr>
            <a:spLocks noGrp="1"/>
          </p:cNvSpPr>
          <p:nvPr>
            <p:ph idx="1"/>
          </p:nvPr>
        </p:nvSpPr>
        <p:spPr>
          <a:xfrm>
            <a:off x="1261872" y="1828801"/>
            <a:ext cx="8595360" cy="956929"/>
          </a:xfrm>
        </p:spPr>
        <p:txBody>
          <a:bodyPr/>
          <a:lstStyle/>
          <a:p>
            <a:r>
              <a:rPr lang="en-US" dirty="0"/>
              <a:t>The CONTINUE statement exits the current iteration and transfers the control to the next iteration in the current loop if the condition of the WHEN clause is true.</a:t>
            </a:r>
          </a:p>
        </p:txBody>
      </p:sp>
      <p:sp>
        <p:nvSpPr>
          <p:cNvPr id="4" name="TextBox 3">
            <a:extLst>
              <a:ext uri="{FF2B5EF4-FFF2-40B4-BE49-F238E27FC236}">
                <a16:creationId xmlns:a16="http://schemas.microsoft.com/office/drawing/2014/main" id="{B9D42A7A-3FB9-4BA9-BC13-6577A4EC4D58}"/>
              </a:ext>
            </a:extLst>
          </p:cNvPr>
          <p:cNvSpPr txBox="1"/>
          <p:nvPr/>
        </p:nvSpPr>
        <p:spPr>
          <a:xfrm>
            <a:off x="1499192" y="2881423"/>
            <a:ext cx="5688418" cy="2677656"/>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counter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4;</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 Count Down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counter := counter - 1;</a:t>
            </a:r>
          </a:p>
          <a:p>
            <a:r>
              <a:rPr lang="en-US" sz="1400" dirty="0">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CONTINUE WHEN</a:t>
            </a:r>
            <a:r>
              <a:rPr lang="en-US" sz="1400" dirty="0">
                <a:solidFill>
                  <a:srgbClr val="009644"/>
                </a:solidFill>
                <a:latin typeface="Courier New" panose="02070309020205020404" pitchFamily="49" charset="0"/>
                <a:cs typeface="Courier New" panose="02070309020205020404" pitchFamily="49" charset="0"/>
              </a:rPr>
              <a:t> counter = 2;</a:t>
            </a:r>
          </a:p>
          <a:p>
            <a:r>
              <a:rPr lang="en-US" sz="1400" dirty="0">
                <a:latin typeface="Courier New" panose="02070309020205020404" pitchFamily="49" charset="0"/>
                <a:cs typeface="Courier New" panose="02070309020205020404" pitchFamily="49" charset="0"/>
              </a:rPr>
              <a:t>    DBMS_OUTPUT.PUT_LINE ('counter: ' || counter);</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EXIT WHEN </a:t>
            </a:r>
            <a:r>
              <a:rPr lang="en-US" sz="1400" dirty="0">
                <a:latin typeface="Courier New" panose="02070309020205020404" pitchFamily="49" charset="0"/>
                <a:cs typeface="Courier New" panose="02070309020205020404" pitchFamily="49" charset="0"/>
              </a:rPr>
              <a:t>counter &lt; 1;</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LOOP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DBMS_OUTPUT.PUT_LINE('End of the LOOP!');</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A3F9CEBF-35F8-4CB2-904F-3765C5039FA7}"/>
              </a:ext>
            </a:extLst>
          </p:cNvPr>
          <p:cNvSpPr/>
          <p:nvPr/>
        </p:nvSpPr>
        <p:spPr>
          <a:xfrm>
            <a:off x="1499191" y="2870791"/>
            <a:ext cx="5688418" cy="26900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879C8D0-EF79-4298-AD19-1F0ED4FF347A}"/>
              </a:ext>
            </a:extLst>
          </p:cNvPr>
          <p:cNvSpPr txBox="1"/>
          <p:nvPr/>
        </p:nvSpPr>
        <p:spPr>
          <a:xfrm>
            <a:off x="7410893" y="2870791"/>
            <a:ext cx="2668772" cy="2092881"/>
          </a:xfrm>
          <a:prstGeom prst="rect">
            <a:avLst/>
          </a:prstGeom>
          <a:noFill/>
        </p:spPr>
        <p:txBody>
          <a:bodyPr wrap="square" rtlCol="0">
            <a:spAutoFit/>
          </a:bodyPr>
          <a:lstStyle/>
          <a:p>
            <a:r>
              <a:rPr lang="en-US"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 Count Down -----</a:t>
            </a:r>
          </a:p>
          <a:p>
            <a:r>
              <a:rPr lang="en-US" sz="1400" dirty="0">
                <a:latin typeface="Courier New" panose="02070309020205020404" pitchFamily="49" charset="0"/>
                <a:cs typeface="Courier New" panose="02070309020205020404" pitchFamily="49" charset="0"/>
              </a:rPr>
              <a:t>counter: 3</a:t>
            </a:r>
          </a:p>
          <a:p>
            <a:r>
              <a:rPr lang="en-US" sz="1400" dirty="0">
                <a:latin typeface="Courier New" panose="02070309020205020404" pitchFamily="49" charset="0"/>
                <a:cs typeface="Courier New" panose="02070309020205020404" pitchFamily="49" charset="0"/>
              </a:rPr>
              <a:t>counter: 1</a:t>
            </a:r>
          </a:p>
          <a:p>
            <a:r>
              <a:rPr lang="en-US" sz="1400" dirty="0">
                <a:latin typeface="Courier New" panose="02070309020205020404" pitchFamily="49" charset="0"/>
                <a:cs typeface="Courier New" panose="02070309020205020404" pitchFamily="49" charset="0"/>
              </a:rPr>
              <a:t>counter: 0</a:t>
            </a:r>
          </a:p>
          <a:p>
            <a:r>
              <a:rPr lang="en-US" sz="1400" dirty="0">
                <a:latin typeface="Courier New" panose="02070309020205020404" pitchFamily="49" charset="0"/>
                <a:cs typeface="Courier New" panose="02070309020205020404" pitchFamily="49" charset="0"/>
              </a:rPr>
              <a:t>End of the LOOP!</a:t>
            </a:r>
          </a:p>
        </p:txBody>
      </p:sp>
    </p:spTree>
    <p:extLst>
      <p:ext uri="{BB962C8B-B14F-4D97-AF65-F5344CB8AC3E}">
        <p14:creationId xmlns:p14="http://schemas.microsoft.com/office/powerpoint/2010/main" val="2663856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22E2-33EB-4FC0-A64C-FCDA0A920945}"/>
              </a:ext>
            </a:extLst>
          </p:cNvPr>
          <p:cNvSpPr>
            <a:spLocks noGrp="1"/>
          </p:cNvSpPr>
          <p:nvPr>
            <p:ph type="title"/>
          </p:nvPr>
        </p:nvSpPr>
        <p:spPr/>
        <p:txBody>
          <a:bodyPr/>
          <a:lstStyle/>
          <a:p>
            <a:r>
              <a:rPr lang="en-US" dirty="0"/>
              <a:t>FOR LOOP Statement</a:t>
            </a:r>
          </a:p>
        </p:txBody>
      </p:sp>
      <p:sp>
        <p:nvSpPr>
          <p:cNvPr id="3" name="Content Placeholder 2">
            <a:extLst>
              <a:ext uri="{FF2B5EF4-FFF2-40B4-BE49-F238E27FC236}">
                <a16:creationId xmlns:a16="http://schemas.microsoft.com/office/drawing/2014/main" id="{6B1AE4DB-0980-47B5-B8CD-E6770C8BD3A5}"/>
              </a:ext>
            </a:extLst>
          </p:cNvPr>
          <p:cNvSpPr>
            <a:spLocks noGrp="1"/>
          </p:cNvSpPr>
          <p:nvPr>
            <p:ph idx="1"/>
          </p:nvPr>
        </p:nvSpPr>
        <p:spPr>
          <a:xfrm>
            <a:off x="1261872" y="1828800"/>
            <a:ext cx="8595360" cy="4231758"/>
          </a:xfrm>
        </p:spPr>
        <p:txBody>
          <a:bodyPr>
            <a:normAutofit lnSpcReduction="10000"/>
          </a:bodyPr>
          <a:lstStyle/>
          <a:p>
            <a:r>
              <a:rPr lang="en-US" dirty="0"/>
              <a:t>The FOR LOOP statement executes the statements inside the loop while the value of the loop index is in a given range.</a:t>
            </a:r>
          </a:p>
          <a:p>
            <a:endParaRPr lang="en-US" dirty="0"/>
          </a:p>
          <a:p>
            <a:endParaRPr lang="en-US" dirty="0"/>
          </a:p>
          <a:p>
            <a:r>
              <a:rPr lang="en-US" dirty="0"/>
              <a:t>By default, the value of the index starts from the lower bound value and increases by one until it becomes equal to the upper bound value.</a:t>
            </a:r>
          </a:p>
          <a:p>
            <a:r>
              <a:rPr lang="en-US" dirty="0"/>
              <a:t>IF you include the RESERVE keyword, the value of index starts from the upper bound value and deceases by one until it becomes equal to the lower bound value.</a:t>
            </a:r>
          </a:p>
          <a:p>
            <a:r>
              <a:rPr lang="en-US" dirty="0"/>
              <a:t>The upper bound value must be greater than or equal to the lower bound value.</a:t>
            </a:r>
          </a:p>
          <a:p>
            <a:r>
              <a:rPr lang="en-US" dirty="0"/>
              <a:t>Index is the local variable of the FOR loop and MUST NOT be declared</a:t>
            </a:r>
          </a:p>
          <a:p>
            <a:endParaRPr lang="en-US" dirty="0"/>
          </a:p>
          <a:p>
            <a:endParaRPr lang="en-US" dirty="0"/>
          </a:p>
        </p:txBody>
      </p:sp>
      <p:sp>
        <p:nvSpPr>
          <p:cNvPr id="4" name="TextBox 3">
            <a:extLst>
              <a:ext uri="{FF2B5EF4-FFF2-40B4-BE49-F238E27FC236}">
                <a16:creationId xmlns:a16="http://schemas.microsoft.com/office/drawing/2014/main" id="{D28F2B72-668A-4381-84DB-1E8AE2F489DB}"/>
              </a:ext>
            </a:extLst>
          </p:cNvPr>
          <p:cNvSpPr txBox="1"/>
          <p:nvPr/>
        </p:nvSpPr>
        <p:spPr>
          <a:xfrm>
            <a:off x="1442625" y="2585776"/>
            <a:ext cx="6127756"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index </a:t>
            </a:r>
            <a:r>
              <a:rPr lang="en-US" sz="1400" b="1" dirty="0">
                <a:latin typeface="Courier New" panose="02070309020205020404" pitchFamily="49" charset="0"/>
                <a:cs typeface="Courier New" panose="02070309020205020404" pitchFamily="49" charset="0"/>
              </a:rPr>
              <a:t>IN</a:t>
            </a:r>
            <a:r>
              <a:rPr lang="en-US" sz="1400" dirty="0">
                <a:latin typeface="Courier New" panose="02070309020205020404" pitchFamily="49" charset="0"/>
                <a:cs typeface="Courier New" panose="02070309020205020404" pitchFamily="49" charset="0"/>
              </a:rPr>
              <a:t> [ REVERSE ] </a:t>
            </a:r>
            <a:r>
              <a:rPr lang="en-US" sz="1400" dirty="0" err="1">
                <a:latin typeface="Courier New" panose="02070309020205020404" pitchFamily="49" charset="0"/>
                <a:cs typeface="Courier New" panose="02070309020205020404" pitchFamily="49" charset="0"/>
              </a:rPr>
              <a:t>lower_bound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upper_bound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statements;</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80339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4BCF-A2B4-425A-A3BF-8CA625111EF6}"/>
              </a:ext>
            </a:extLst>
          </p:cNvPr>
          <p:cNvSpPr>
            <a:spLocks noGrp="1"/>
          </p:cNvSpPr>
          <p:nvPr>
            <p:ph type="title"/>
          </p:nvPr>
        </p:nvSpPr>
        <p:spPr/>
        <p:txBody>
          <a:bodyPr/>
          <a:lstStyle/>
          <a:p>
            <a:r>
              <a:rPr lang="en-US" dirty="0"/>
              <a:t>FOR LOOP Example</a:t>
            </a:r>
          </a:p>
        </p:txBody>
      </p:sp>
      <p:sp>
        <p:nvSpPr>
          <p:cNvPr id="3" name="Content Placeholder 2">
            <a:extLst>
              <a:ext uri="{FF2B5EF4-FFF2-40B4-BE49-F238E27FC236}">
                <a16:creationId xmlns:a16="http://schemas.microsoft.com/office/drawing/2014/main" id="{FD507535-0BDC-4C41-912A-9E01A9EFDAD7}"/>
              </a:ext>
            </a:extLst>
          </p:cNvPr>
          <p:cNvSpPr>
            <a:spLocks noGrp="1"/>
          </p:cNvSpPr>
          <p:nvPr>
            <p:ph idx="1"/>
          </p:nvPr>
        </p:nvSpPr>
        <p:spPr>
          <a:xfrm>
            <a:off x="1261872" y="1828801"/>
            <a:ext cx="8595360" cy="893134"/>
          </a:xfrm>
        </p:spPr>
        <p:txBody>
          <a:bodyPr>
            <a:normAutofit/>
          </a:bodyPr>
          <a:lstStyle/>
          <a:p>
            <a:r>
              <a:rPr lang="en-US" dirty="0"/>
              <a:t>The following code counts up from 1 to 4 using a FOR LOOP statement. In each iteration, it compares the value of the loop index to 2 and outputs a proper message.</a:t>
            </a:r>
          </a:p>
        </p:txBody>
      </p:sp>
      <p:sp>
        <p:nvSpPr>
          <p:cNvPr id="4" name="TextBox 3">
            <a:extLst>
              <a:ext uri="{FF2B5EF4-FFF2-40B4-BE49-F238E27FC236}">
                <a16:creationId xmlns:a16="http://schemas.microsoft.com/office/drawing/2014/main" id="{0BAF3541-39FA-4BB3-815A-5A3843D79E1E}"/>
              </a:ext>
            </a:extLst>
          </p:cNvPr>
          <p:cNvSpPr txBox="1"/>
          <p:nvPr/>
        </p:nvSpPr>
        <p:spPr>
          <a:xfrm>
            <a:off x="1446023" y="2860156"/>
            <a:ext cx="6177521"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a:t>
            </a:r>
            <a:r>
              <a:rPr lang="en-US" sz="1400" dirty="0">
                <a:latin typeface="Courier New" panose="02070309020205020404" pitchFamily="49" charset="0"/>
                <a:cs typeface="Courier New" panose="02070309020205020404" pitchFamily="49" charset="0"/>
              </a:rPr>
              <a:t> 1..4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2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 is less than 2');</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&gt; 2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 is greater than 2');</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p>
          <a:p>
            <a:r>
              <a:rPr lang="en-US" sz="1400" dirty="0">
                <a:latin typeface="Courier New" panose="02070309020205020404" pitchFamily="49" charset="0"/>
                <a:cs typeface="Courier New" panose="02070309020205020404" pitchFamily="49" charset="0"/>
              </a:rPr>
              <a:t>      DBMS_OUTPUT.PUT_LINE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 is equal to 2');</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IF</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LOOP</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3192A80-3374-48F3-866A-EFC1CEBA847B}"/>
              </a:ext>
            </a:extLst>
          </p:cNvPr>
          <p:cNvSpPr txBox="1"/>
          <p:nvPr/>
        </p:nvSpPr>
        <p:spPr>
          <a:xfrm>
            <a:off x="7857459" y="2859414"/>
            <a:ext cx="2488019" cy="1877437"/>
          </a:xfrm>
          <a:prstGeom prst="rect">
            <a:avLst/>
          </a:prstGeom>
          <a:noFill/>
        </p:spPr>
        <p:txBody>
          <a:bodyPr wrap="square" rtlCol="0">
            <a:spAutoFit/>
          </a:bodyPr>
          <a:lstStyle/>
          <a:p>
            <a:r>
              <a:rPr lang="en-US"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1 is less than 2</a:t>
            </a:r>
          </a:p>
          <a:p>
            <a:r>
              <a:rPr lang="en-US" sz="1400" dirty="0">
                <a:latin typeface="Courier New" panose="02070309020205020404" pitchFamily="49" charset="0"/>
                <a:cs typeface="Courier New" panose="02070309020205020404" pitchFamily="49" charset="0"/>
              </a:rPr>
              <a:t>2 is equal to 2</a:t>
            </a:r>
          </a:p>
          <a:p>
            <a:r>
              <a:rPr lang="en-US" sz="1400" dirty="0">
                <a:latin typeface="Courier New" panose="02070309020205020404" pitchFamily="49" charset="0"/>
                <a:cs typeface="Courier New" panose="02070309020205020404" pitchFamily="49" charset="0"/>
              </a:rPr>
              <a:t>3 is greater than 2</a:t>
            </a:r>
          </a:p>
          <a:p>
            <a:r>
              <a:rPr lang="en-US" sz="1400" dirty="0">
                <a:latin typeface="Courier New" panose="02070309020205020404" pitchFamily="49" charset="0"/>
                <a:cs typeface="Courier New" panose="02070309020205020404" pitchFamily="49" charset="0"/>
              </a:rPr>
              <a:t>4 is greater than 2</a:t>
            </a:r>
          </a:p>
        </p:txBody>
      </p:sp>
      <p:sp>
        <p:nvSpPr>
          <p:cNvPr id="6" name="Rectangle 5">
            <a:extLst>
              <a:ext uri="{FF2B5EF4-FFF2-40B4-BE49-F238E27FC236}">
                <a16:creationId xmlns:a16="http://schemas.microsoft.com/office/drawing/2014/main" id="{7F91BF3F-9E39-4561-A1CA-60A4DD792995}"/>
              </a:ext>
            </a:extLst>
          </p:cNvPr>
          <p:cNvSpPr/>
          <p:nvPr/>
        </p:nvSpPr>
        <p:spPr>
          <a:xfrm>
            <a:off x="1435395" y="2859414"/>
            <a:ext cx="6198782" cy="2467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964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96BD-7EE2-4529-865F-BE5A1247A481}"/>
              </a:ext>
            </a:extLst>
          </p:cNvPr>
          <p:cNvSpPr>
            <a:spLocks noGrp="1"/>
          </p:cNvSpPr>
          <p:nvPr>
            <p:ph type="title"/>
          </p:nvPr>
        </p:nvSpPr>
        <p:spPr/>
        <p:txBody>
          <a:bodyPr/>
          <a:lstStyle/>
          <a:p>
            <a:r>
              <a:rPr lang="en-US" dirty="0"/>
              <a:t>Nested FOR LOOP Statements</a:t>
            </a:r>
          </a:p>
        </p:txBody>
      </p:sp>
      <p:sp>
        <p:nvSpPr>
          <p:cNvPr id="3" name="Content Placeholder 2">
            <a:extLst>
              <a:ext uri="{FF2B5EF4-FFF2-40B4-BE49-F238E27FC236}">
                <a16:creationId xmlns:a16="http://schemas.microsoft.com/office/drawing/2014/main" id="{5CB31938-2EB9-4103-8483-38E46D094A32}"/>
              </a:ext>
            </a:extLst>
          </p:cNvPr>
          <p:cNvSpPr>
            <a:spLocks noGrp="1"/>
          </p:cNvSpPr>
          <p:nvPr>
            <p:ph idx="1"/>
          </p:nvPr>
        </p:nvSpPr>
        <p:spPr>
          <a:xfrm>
            <a:off x="1261872" y="1828800"/>
            <a:ext cx="8595360" cy="1020726"/>
          </a:xfrm>
        </p:spPr>
        <p:txBody>
          <a:bodyPr>
            <a:normAutofit fontScale="92500" lnSpcReduction="10000"/>
          </a:bodyPr>
          <a:lstStyle/>
          <a:p>
            <a:r>
              <a:rPr lang="en-US" dirty="0"/>
              <a:t>A FOR LOOP (inner loop) statement can be inside another FOR LOOP (outer loop). The inner loop executes until  its index reaches the terminating value or an EXIT statement is executed. The control then will be given to the outer FOR loop. See the following code:</a:t>
            </a:r>
          </a:p>
        </p:txBody>
      </p:sp>
      <p:sp>
        <p:nvSpPr>
          <p:cNvPr id="4" name="TextBox 3">
            <a:extLst>
              <a:ext uri="{FF2B5EF4-FFF2-40B4-BE49-F238E27FC236}">
                <a16:creationId xmlns:a16="http://schemas.microsoft.com/office/drawing/2014/main" id="{9B384E41-50D7-4427-A665-6466BA0A0427}"/>
              </a:ext>
            </a:extLst>
          </p:cNvPr>
          <p:cNvSpPr txBox="1"/>
          <p:nvPr/>
        </p:nvSpPr>
        <p:spPr>
          <a:xfrm>
            <a:off x="1435391" y="2902687"/>
            <a:ext cx="5805382" cy="206210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1..2 </a:t>
            </a:r>
            <a:r>
              <a:rPr lang="en-US" sz="1600" b="1" dirty="0">
                <a:latin typeface="Courier New" panose="02070309020205020404" pitchFamily="49" charset="0"/>
                <a:cs typeface="Courier New" panose="02070309020205020404" pitchFamily="49" charset="0"/>
              </a:rPr>
              <a:t>LOOP</a:t>
            </a:r>
          </a:p>
          <a:p>
            <a:r>
              <a:rPr lang="en-US" sz="1600" dirty="0">
                <a:latin typeface="Courier New" panose="02070309020205020404" pitchFamily="49" charset="0"/>
                <a:cs typeface="Courier New" panose="02070309020205020404" pitchFamily="49" charset="0"/>
              </a:rPr>
              <a:t>    DBMS_OUTPUT.PUT_LINE ('---- i: '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FOR</a:t>
            </a:r>
            <a:r>
              <a:rPr lang="en-US" sz="1600" dirty="0">
                <a:solidFill>
                  <a:srgbClr val="009644"/>
                </a:solidFill>
                <a:latin typeface="Courier New" panose="02070309020205020404" pitchFamily="49" charset="0"/>
                <a:cs typeface="Courier New" panose="02070309020205020404" pitchFamily="49" charset="0"/>
              </a:rPr>
              <a:t> j </a:t>
            </a:r>
            <a:r>
              <a:rPr lang="en-US" sz="1600" b="1" dirty="0">
                <a:solidFill>
                  <a:srgbClr val="009644"/>
                </a:solidFill>
                <a:latin typeface="Courier New" panose="02070309020205020404" pitchFamily="49" charset="0"/>
                <a:cs typeface="Courier New" panose="02070309020205020404" pitchFamily="49" charset="0"/>
              </a:rPr>
              <a:t>IN REVERSE</a:t>
            </a:r>
            <a:r>
              <a:rPr lang="en-US" sz="1600" dirty="0">
                <a:solidFill>
                  <a:srgbClr val="009644"/>
                </a:solidFill>
                <a:latin typeface="Courier New" panose="02070309020205020404" pitchFamily="49" charset="0"/>
                <a:cs typeface="Courier New" panose="02070309020205020404" pitchFamily="49" charset="0"/>
              </a:rPr>
              <a:t> 1..4 </a:t>
            </a:r>
            <a:r>
              <a:rPr lang="en-US" sz="1600" b="1" dirty="0">
                <a:solidFill>
                  <a:srgbClr val="009644"/>
                </a:solidFill>
                <a:latin typeface="Courier New" panose="02070309020205020404" pitchFamily="49" charset="0"/>
                <a:cs typeface="Courier New" panose="02070309020205020404" pitchFamily="49" charset="0"/>
              </a:rPr>
              <a:t>LOOP</a:t>
            </a:r>
            <a:r>
              <a:rPr lang="en-US" sz="1600" dirty="0">
                <a:solidFill>
                  <a:srgbClr val="009644"/>
                </a:solidFill>
                <a:latin typeface="Courier New" panose="02070309020205020404" pitchFamily="49" charset="0"/>
                <a:cs typeface="Courier New" panose="02070309020205020404" pitchFamily="49" charset="0"/>
              </a:rPr>
              <a:t> </a:t>
            </a:r>
          </a:p>
          <a:p>
            <a:r>
              <a:rPr lang="en-US" sz="1600" dirty="0">
                <a:solidFill>
                  <a:srgbClr val="009644"/>
                </a:solidFill>
                <a:latin typeface="Courier New" panose="02070309020205020404" pitchFamily="49" charset="0"/>
                <a:cs typeface="Courier New" panose="02070309020205020404" pitchFamily="49" charset="0"/>
              </a:rPr>
              <a:t>      DBMS_OUTPUT.PUT_LINE ('-- j: ' || j);</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END LOOP</a:t>
            </a:r>
            <a:r>
              <a:rPr lang="en-US" sz="1600" dirty="0">
                <a:solidFill>
                  <a:srgbClr val="009644"/>
                </a:solidFill>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END LOOP</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17348E79-0E67-4BFB-B300-8E3CA71A0BB9}"/>
              </a:ext>
            </a:extLst>
          </p:cNvPr>
          <p:cNvSpPr/>
          <p:nvPr/>
        </p:nvSpPr>
        <p:spPr>
          <a:xfrm>
            <a:off x="1435391" y="2902687"/>
            <a:ext cx="5805381" cy="2062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3CC9373-9E26-42DA-9DEC-53A6E6587622}"/>
              </a:ext>
            </a:extLst>
          </p:cNvPr>
          <p:cNvSpPr txBox="1"/>
          <p:nvPr/>
        </p:nvSpPr>
        <p:spPr>
          <a:xfrm>
            <a:off x="7453423" y="2902687"/>
            <a:ext cx="2690037" cy="3370153"/>
          </a:xfrm>
          <a:prstGeom prst="rect">
            <a:avLst/>
          </a:prstGeom>
          <a:noFill/>
        </p:spPr>
        <p:txBody>
          <a:bodyPr wrap="square" rtlCol="0">
            <a:spAutoFit/>
          </a:bodyPr>
          <a:lstStyle/>
          <a:p>
            <a:r>
              <a:rPr lang="en-US" sz="1700"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 i: 1</a:t>
            </a:r>
          </a:p>
          <a:p>
            <a:r>
              <a:rPr lang="en-US" sz="1400" dirty="0">
                <a:latin typeface="Courier New" panose="02070309020205020404" pitchFamily="49" charset="0"/>
                <a:cs typeface="Courier New" panose="02070309020205020404" pitchFamily="49" charset="0"/>
              </a:rPr>
              <a:t>-- j: 4</a:t>
            </a:r>
          </a:p>
          <a:p>
            <a:r>
              <a:rPr lang="en-US" sz="1400" dirty="0">
                <a:latin typeface="Courier New" panose="02070309020205020404" pitchFamily="49" charset="0"/>
                <a:cs typeface="Courier New" panose="02070309020205020404" pitchFamily="49" charset="0"/>
              </a:rPr>
              <a:t>-- j: 3</a:t>
            </a:r>
          </a:p>
          <a:p>
            <a:r>
              <a:rPr lang="en-US" sz="1400" dirty="0">
                <a:latin typeface="Courier New" panose="02070309020205020404" pitchFamily="49" charset="0"/>
                <a:cs typeface="Courier New" panose="02070309020205020404" pitchFamily="49" charset="0"/>
              </a:rPr>
              <a:t>-- j: 2</a:t>
            </a:r>
          </a:p>
          <a:p>
            <a:r>
              <a:rPr lang="en-US" sz="1400" dirty="0">
                <a:latin typeface="Courier New" panose="02070309020205020404" pitchFamily="49" charset="0"/>
                <a:cs typeface="Courier New" panose="02070309020205020404" pitchFamily="49" charset="0"/>
              </a:rPr>
              <a:t>-- j: 1</a:t>
            </a:r>
          </a:p>
          <a:p>
            <a:r>
              <a:rPr lang="en-US" sz="1400" dirty="0">
                <a:latin typeface="Courier New" panose="02070309020205020404" pitchFamily="49" charset="0"/>
                <a:cs typeface="Courier New" panose="02070309020205020404" pitchFamily="49" charset="0"/>
              </a:rPr>
              <a:t>---- i: 2</a:t>
            </a:r>
          </a:p>
          <a:p>
            <a:r>
              <a:rPr lang="en-US" sz="1400" dirty="0">
                <a:latin typeface="Courier New" panose="02070309020205020404" pitchFamily="49" charset="0"/>
                <a:cs typeface="Courier New" panose="02070309020205020404" pitchFamily="49" charset="0"/>
              </a:rPr>
              <a:t>-- j: 4</a:t>
            </a:r>
          </a:p>
          <a:p>
            <a:r>
              <a:rPr lang="en-US" sz="1400" dirty="0">
                <a:latin typeface="Courier New" panose="02070309020205020404" pitchFamily="49" charset="0"/>
                <a:cs typeface="Courier New" panose="02070309020205020404" pitchFamily="49" charset="0"/>
              </a:rPr>
              <a:t>-- j: 3</a:t>
            </a:r>
          </a:p>
          <a:p>
            <a:r>
              <a:rPr lang="en-US" sz="1400" dirty="0">
                <a:latin typeface="Courier New" panose="02070309020205020404" pitchFamily="49" charset="0"/>
                <a:cs typeface="Courier New" panose="02070309020205020404" pitchFamily="49" charset="0"/>
              </a:rPr>
              <a:t>-- j: 2</a:t>
            </a:r>
          </a:p>
          <a:p>
            <a:r>
              <a:rPr lang="en-US" sz="1400" dirty="0">
                <a:latin typeface="Courier New" panose="02070309020205020404" pitchFamily="49" charset="0"/>
                <a:cs typeface="Courier New" panose="02070309020205020404" pitchFamily="49" charset="0"/>
              </a:rPr>
              <a:t>-- j: 1</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0589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C856-450B-426F-8766-2C755E98CE41}"/>
              </a:ext>
            </a:extLst>
          </p:cNvPr>
          <p:cNvSpPr>
            <a:spLocks noGrp="1"/>
          </p:cNvSpPr>
          <p:nvPr>
            <p:ph type="title"/>
          </p:nvPr>
        </p:nvSpPr>
        <p:spPr/>
        <p:txBody>
          <a:bodyPr/>
          <a:lstStyle/>
          <a:p>
            <a:r>
              <a:rPr lang="en-US" dirty="0"/>
              <a:t>WHILE LOOP Statement</a:t>
            </a:r>
          </a:p>
        </p:txBody>
      </p:sp>
      <p:sp>
        <p:nvSpPr>
          <p:cNvPr id="3" name="Content Placeholder 2">
            <a:extLst>
              <a:ext uri="{FF2B5EF4-FFF2-40B4-BE49-F238E27FC236}">
                <a16:creationId xmlns:a16="http://schemas.microsoft.com/office/drawing/2014/main" id="{E4F490E4-B7B8-4EBA-90DE-C7FEF5EBAAE6}"/>
              </a:ext>
            </a:extLst>
          </p:cNvPr>
          <p:cNvSpPr>
            <a:spLocks noGrp="1"/>
          </p:cNvSpPr>
          <p:nvPr>
            <p:ph idx="1"/>
          </p:nvPr>
        </p:nvSpPr>
        <p:spPr>
          <a:xfrm>
            <a:off x="1261872" y="1828800"/>
            <a:ext cx="8595360" cy="2955852"/>
          </a:xfrm>
        </p:spPr>
        <p:txBody>
          <a:bodyPr>
            <a:normAutofit lnSpcReduction="10000"/>
          </a:bodyPr>
          <a:lstStyle/>
          <a:p>
            <a:r>
              <a:rPr lang="en-US" dirty="0"/>
              <a:t>The WHILE loop executes the statements inside the loop as long as the loop condition is true. If the loop condition is false or an EXIT statement is executed, the control will be transferred to the next statement after the WHILE loop.</a:t>
            </a:r>
          </a:p>
          <a:p>
            <a:endParaRPr lang="en-US" dirty="0"/>
          </a:p>
          <a:p>
            <a:endParaRPr lang="en-US" dirty="0"/>
          </a:p>
          <a:p>
            <a:r>
              <a:rPr lang="en-US" dirty="0"/>
              <a:t>EXIT, EXIT WHEN, CONTINUE, or CONTINUE WHE statements can be used inside a WHILE loop to terminate the current loop or the current iteration early.</a:t>
            </a:r>
          </a:p>
        </p:txBody>
      </p:sp>
      <p:sp>
        <p:nvSpPr>
          <p:cNvPr id="4" name="TextBox 3">
            <a:extLst>
              <a:ext uri="{FF2B5EF4-FFF2-40B4-BE49-F238E27FC236}">
                <a16:creationId xmlns:a16="http://schemas.microsoft.com/office/drawing/2014/main" id="{42D10EBB-D804-49BC-881F-56C8FA426871}"/>
              </a:ext>
            </a:extLst>
          </p:cNvPr>
          <p:cNvSpPr txBox="1"/>
          <p:nvPr/>
        </p:nvSpPr>
        <p:spPr>
          <a:xfrm>
            <a:off x="1474527" y="2923952"/>
            <a:ext cx="5394109"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LOOP</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END LOOP</a:t>
            </a:r>
            <a:r>
              <a:rPr lang="en-US" sz="16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E56BC07C-4F43-46F1-95F1-C1F8D05CCF8F}"/>
              </a:ext>
            </a:extLst>
          </p:cNvPr>
          <p:cNvSpPr txBox="1"/>
          <p:nvPr/>
        </p:nvSpPr>
        <p:spPr>
          <a:xfrm>
            <a:off x="1477922" y="4699594"/>
            <a:ext cx="7783033" cy="132343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LOOP</a:t>
            </a:r>
          </a:p>
          <a:p>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r>
              <a:rPr lang="en-US" sz="1600" dirty="0">
                <a:latin typeface="Courier New" panose="02070309020205020404" pitchFamily="49" charset="0"/>
                <a:cs typeface="Courier New" panose="02070309020205020404" pitchFamily="49" charset="0"/>
              </a:rPr>
              <a:t> WHEN condition;]</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EXIT WHEN</a:t>
            </a:r>
            <a:r>
              <a:rPr lang="en-US" sz="1600" dirty="0">
                <a:latin typeface="Courier New" panose="02070309020205020404" pitchFamily="49" charset="0"/>
                <a:cs typeface="Courier New" panose="02070309020205020404" pitchFamily="49" charset="0"/>
              </a:rPr>
              <a:t> condition;]</a:t>
            </a:r>
          </a:p>
          <a:p>
            <a:r>
              <a:rPr lang="en-US" sz="1600" b="1" dirty="0">
                <a:latin typeface="Courier New" panose="02070309020205020404" pitchFamily="49" charset="0"/>
                <a:cs typeface="Courier New" panose="02070309020205020404" pitchFamily="49" charset="0"/>
              </a:rPr>
              <a:t>END LOOP</a:t>
            </a:r>
            <a:r>
              <a:rPr lang="en-US" sz="1600" dirty="0">
                <a:latin typeface="Courier New" panose="02070309020205020404" pitchFamily="49" charset="0"/>
                <a:cs typeface="Courier New" panose="02070309020205020404" pitchFamily="49" charset="0"/>
              </a:rPr>
              <a:t>;</a:t>
            </a:r>
            <a:endParaRPr lang="en-US" sz="1600" dirty="0"/>
          </a:p>
        </p:txBody>
      </p:sp>
    </p:spTree>
    <p:extLst>
      <p:ext uri="{BB962C8B-B14F-4D97-AF65-F5344CB8AC3E}">
        <p14:creationId xmlns:p14="http://schemas.microsoft.com/office/powerpoint/2010/main" val="2476359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7C637-1DC8-4BD0-9AF1-837504ED191E}"/>
              </a:ext>
            </a:extLst>
          </p:cNvPr>
          <p:cNvSpPr>
            <a:spLocks noGrp="1"/>
          </p:cNvSpPr>
          <p:nvPr>
            <p:ph type="title"/>
          </p:nvPr>
        </p:nvSpPr>
        <p:spPr/>
        <p:txBody>
          <a:bodyPr/>
          <a:lstStyle/>
          <a:p>
            <a:r>
              <a:rPr lang="en-US" dirty="0"/>
              <a:t>WHILE LOOP Example</a:t>
            </a:r>
          </a:p>
        </p:txBody>
      </p:sp>
      <p:sp>
        <p:nvSpPr>
          <p:cNvPr id="3" name="Content Placeholder 2">
            <a:extLst>
              <a:ext uri="{FF2B5EF4-FFF2-40B4-BE49-F238E27FC236}">
                <a16:creationId xmlns:a16="http://schemas.microsoft.com/office/drawing/2014/main" id="{B01CA616-F0B4-4170-925C-97B98B363004}"/>
              </a:ext>
            </a:extLst>
          </p:cNvPr>
          <p:cNvSpPr>
            <a:spLocks noGrp="1"/>
          </p:cNvSpPr>
          <p:nvPr>
            <p:ph idx="1"/>
          </p:nvPr>
        </p:nvSpPr>
        <p:spPr>
          <a:xfrm>
            <a:off x="1261872" y="1786270"/>
            <a:ext cx="8595360" cy="393404"/>
          </a:xfrm>
        </p:spPr>
        <p:txBody>
          <a:bodyPr/>
          <a:lstStyle/>
          <a:p>
            <a:r>
              <a:rPr lang="en-US" dirty="0"/>
              <a:t>See the following code:</a:t>
            </a:r>
          </a:p>
        </p:txBody>
      </p:sp>
      <p:sp>
        <p:nvSpPr>
          <p:cNvPr id="5" name="TextBox 4">
            <a:extLst>
              <a:ext uri="{FF2B5EF4-FFF2-40B4-BE49-F238E27FC236}">
                <a16:creationId xmlns:a16="http://schemas.microsoft.com/office/drawing/2014/main" id="{8F8921D9-C577-466B-B7A2-0BD7D08F0656}"/>
              </a:ext>
            </a:extLst>
          </p:cNvPr>
          <p:cNvSpPr txBox="1"/>
          <p:nvPr/>
        </p:nvSpPr>
        <p:spPr>
          <a:xfrm>
            <a:off x="1456663" y="2200933"/>
            <a:ext cx="5890435" cy="4616648"/>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run  </a:t>
            </a:r>
            <a:r>
              <a:rPr lang="en-US" sz="1400" b="1" dirty="0">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 true;</a:t>
            </a:r>
          </a:p>
          <a:p>
            <a:r>
              <a:rPr lang="en-US" sz="1400" dirty="0">
                <a:latin typeface="Courier New" panose="02070309020205020404" pitchFamily="49" charset="0"/>
                <a:cs typeface="Courier New" panose="02070309020205020404" pitchFamily="49" charset="0"/>
              </a:rPr>
              <a:t>  round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1;</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 First WHILE LOOP --');</a:t>
            </a:r>
          </a:p>
          <a:p>
            <a:r>
              <a:rPr lang="en-US" sz="1400" dirty="0">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WHILE</a:t>
            </a:r>
            <a:r>
              <a:rPr lang="en-US" sz="1400" dirty="0">
                <a:solidFill>
                  <a:srgbClr val="009644"/>
                </a:solidFill>
                <a:latin typeface="Courier New" panose="02070309020205020404" pitchFamily="49" charset="0"/>
                <a:cs typeface="Courier New" panose="02070309020205020404" pitchFamily="49" charset="0"/>
              </a:rPr>
              <a:t> run </a:t>
            </a:r>
            <a:r>
              <a:rPr lang="en-US" sz="1400" b="1" dirty="0">
                <a:solidFill>
                  <a:srgbClr val="009644"/>
                </a:solidFill>
                <a:latin typeface="Courier New" panose="02070309020205020404" pitchFamily="49" charset="0"/>
                <a:cs typeface="Courier New" panose="02070309020205020404" pitchFamily="49" charset="0"/>
              </a:rPr>
              <a:t>LOOP</a:t>
            </a:r>
          </a:p>
          <a:p>
            <a:r>
              <a:rPr lang="en-US" sz="1400" dirty="0">
                <a:solidFill>
                  <a:srgbClr val="009644"/>
                </a:solidFill>
                <a:latin typeface="Courier New" panose="02070309020205020404" pitchFamily="49" charset="0"/>
                <a:cs typeface="Courier New" panose="02070309020205020404" pitchFamily="49" charset="0"/>
              </a:rPr>
              <a:t>    DBMS_OUTPUT.PUT_LINE ('round ' || round);</a:t>
            </a:r>
          </a:p>
          <a:p>
            <a:r>
              <a:rPr lang="en-US" sz="1400" dirty="0">
                <a:solidFill>
                  <a:srgbClr val="009644"/>
                </a:solidFill>
                <a:latin typeface="Courier New" panose="02070309020205020404" pitchFamily="49" charset="0"/>
                <a:cs typeface="Courier New" panose="02070309020205020404" pitchFamily="49" charset="0"/>
              </a:rPr>
              <a:t>    round := round + 1;</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IF</a:t>
            </a:r>
            <a:r>
              <a:rPr lang="en-US" sz="1400" dirty="0">
                <a:solidFill>
                  <a:srgbClr val="009644"/>
                </a:solidFill>
                <a:latin typeface="Courier New" panose="02070309020205020404" pitchFamily="49" charset="0"/>
                <a:cs typeface="Courier New" panose="02070309020205020404" pitchFamily="49" charset="0"/>
              </a:rPr>
              <a:t> round = 4 </a:t>
            </a:r>
            <a:r>
              <a:rPr lang="en-US" sz="1400" b="1" dirty="0">
                <a:solidFill>
                  <a:srgbClr val="009644"/>
                </a:solidFill>
                <a:latin typeface="Courier New" panose="02070309020205020404" pitchFamily="49" charset="0"/>
                <a:cs typeface="Courier New" panose="02070309020205020404" pitchFamily="49" charset="0"/>
              </a:rPr>
              <a:t>THEN</a:t>
            </a:r>
          </a:p>
          <a:p>
            <a:r>
              <a:rPr lang="en-US" sz="1400" dirty="0">
                <a:solidFill>
                  <a:srgbClr val="009644"/>
                </a:solidFill>
                <a:latin typeface="Courier New" panose="02070309020205020404" pitchFamily="49" charset="0"/>
                <a:cs typeface="Courier New" panose="02070309020205020404" pitchFamily="49" charset="0"/>
              </a:rPr>
              <a:t>      run := false;</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END IF</a:t>
            </a:r>
            <a:r>
              <a:rPr lang="en-US" sz="1400" dirty="0">
                <a:solidFill>
                  <a:srgbClr val="009644"/>
                </a:solidFill>
                <a:latin typeface="Courier New" panose="02070309020205020404" pitchFamily="49" charset="0"/>
                <a:cs typeface="Courier New" panose="02070309020205020404" pitchFamily="49" charset="0"/>
              </a:rPr>
              <a:t>;</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END LOOP</a:t>
            </a:r>
            <a:r>
              <a:rPr lang="en-US" sz="1400" dirty="0">
                <a:solidFill>
                  <a:srgbClr val="009644"/>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 Second WHILE LOOP --');</a:t>
            </a:r>
          </a:p>
          <a:p>
            <a:r>
              <a:rPr lang="en-US" sz="1400"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WHILE NOT</a:t>
            </a:r>
            <a:r>
              <a:rPr lang="en-US" sz="1400" dirty="0">
                <a:solidFill>
                  <a:srgbClr val="C00000"/>
                </a:solidFill>
                <a:latin typeface="Courier New" panose="02070309020205020404" pitchFamily="49" charset="0"/>
                <a:cs typeface="Courier New" panose="02070309020205020404" pitchFamily="49" charset="0"/>
              </a:rPr>
              <a:t> run </a:t>
            </a:r>
            <a:r>
              <a:rPr lang="en-US" sz="1400" b="1" dirty="0">
                <a:solidFill>
                  <a:srgbClr val="C00000"/>
                </a:solidFill>
                <a:latin typeface="Courier New" panose="02070309020205020404" pitchFamily="49" charset="0"/>
                <a:cs typeface="Courier New" panose="02070309020205020404" pitchFamily="49" charset="0"/>
              </a:rPr>
              <a:t>LOOP</a:t>
            </a:r>
          </a:p>
          <a:p>
            <a:r>
              <a:rPr lang="en-US" sz="1400" dirty="0">
                <a:solidFill>
                  <a:srgbClr val="C00000"/>
                </a:solidFill>
                <a:latin typeface="Courier New" panose="02070309020205020404" pitchFamily="49" charset="0"/>
                <a:cs typeface="Courier New" panose="02070309020205020404" pitchFamily="49" charset="0"/>
              </a:rPr>
              <a:t>    DBMS_OUTPUT.PUT_LINE ('round ' || round);</a:t>
            </a:r>
          </a:p>
          <a:p>
            <a:r>
              <a:rPr lang="en-US" sz="1400" dirty="0">
                <a:solidFill>
                  <a:srgbClr val="C00000"/>
                </a:solidFill>
                <a:latin typeface="Courier New" panose="02070309020205020404" pitchFamily="49" charset="0"/>
                <a:cs typeface="Courier New" panose="02070309020205020404" pitchFamily="49" charset="0"/>
              </a:rPr>
              <a:t>    round := round - 1;</a:t>
            </a:r>
          </a:p>
          <a:p>
            <a:r>
              <a:rPr lang="en-US" sz="1400" dirty="0">
                <a:solidFill>
                  <a:srgbClr val="C00000"/>
                </a:solidFill>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IF</a:t>
            </a:r>
            <a:r>
              <a:rPr lang="en-US" sz="1400" dirty="0">
                <a:solidFill>
                  <a:srgbClr val="C00000"/>
                </a:solidFill>
                <a:latin typeface="Courier New" panose="02070309020205020404" pitchFamily="49" charset="0"/>
                <a:cs typeface="Courier New" panose="02070309020205020404" pitchFamily="49" charset="0"/>
              </a:rPr>
              <a:t> round = 0 </a:t>
            </a:r>
            <a:r>
              <a:rPr lang="en-US" sz="1400" b="1" dirty="0">
                <a:solidFill>
                  <a:srgbClr val="C00000"/>
                </a:solidFill>
                <a:latin typeface="Courier New" panose="02070309020205020404" pitchFamily="49" charset="0"/>
                <a:cs typeface="Courier New" panose="02070309020205020404" pitchFamily="49" charset="0"/>
              </a:rPr>
              <a:t>THEN</a:t>
            </a:r>
          </a:p>
          <a:p>
            <a:r>
              <a:rPr lang="en-US" sz="1400" dirty="0">
                <a:solidFill>
                  <a:srgbClr val="C00000"/>
                </a:solidFill>
                <a:latin typeface="Courier New" panose="02070309020205020404" pitchFamily="49" charset="0"/>
                <a:cs typeface="Courier New" panose="02070309020205020404" pitchFamily="49" charset="0"/>
              </a:rPr>
              <a:t>      run := true;</a:t>
            </a:r>
          </a:p>
          <a:p>
            <a:r>
              <a:rPr lang="en-US" sz="1400" dirty="0">
                <a:solidFill>
                  <a:srgbClr val="C00000"/>
                </a:solidFill>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END</a:t>
            </a:r>
            <a:r>
              <a:rPr lang="en-US" sz="1400" dirty="0">
                <a:solidFill>
                  <a:srgbClr val="C00000"/>
                </a:solidFill>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IF</a:t>
            </a:r>
            <a:r>
              <a:rPr lang="en-US" sz="1400" dirty="0">
                <a:solidFill>
                  <a:srgbClr val="C00000"/>
                </a:solidFill>
                <a:latin typeface="Courier New" panose="02070309020205020404" pitchFamily="49" charset="0"/>
                <a:cs typeface="Courier New" panose="02070309020205020404" pitchFamily="49" charset="0"/>
              </a:rPr>
              <a:t>;</a:t>
            </a:r>
          </a:p>
          <a:p>
            <a:r>
              <a:rPr lang="en-US" sz="1400" dirty="0">
                <a:solidFill>
                  <a:srgbClr val="C00000"/>
                </a:solidFill>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END LOOP</a:t>
            </a:r>
            <a:r>
              <a:rPr lang="en-US" sz="1400" dirty="0">
                <a:solidFill>
                  <a:srgbClr val="C00000"/>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417A988D-396A-4E64-8AC0-4CE08D9DA14D}"/>
              </a:ext>
            </a:extLst>
          </p:cNvPr>
          <p:cNvSpPr/>
          <p:nvPr/>
        </p:nvSpPr>
        <p:spPr>
          <a:xfrm>
            <a:off x="1446028" y="2179674"/>
            <a:ext cx="5879805" cy="45826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6E23462-937C-4C23-ADDA-044699F0EA6F}"/>
              </a:ext>
            </a:extLst>
          </p:cNvPr>
          <p:cNvSpPr txBox="1"/>
          <p:nvPr/>
        </p:nvSpPr>
        <p:spPr>
          <a:xfrm>
            <a:off x="7549116" y="2179674"/>
            <a:ext cx="2796363" cy="2954655"/>
          </a:xfrm>
          <a:prstGeom prst="rect">
            <a:avLst/>
          </a:prstGeom>
          <a:noFill/>
        </p:spPr>
        <p:txBody>
          <a:bodyPr wrap="square" rtlCol="0">
            <a:spAutoFit/>
          </a:bodyPr>
          <a:lstStyle/>
          <a:p>
            <a:r>
              <a:rPr lang="en-US"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 First WHILE LOOP --</a:t>
            </a:r>
          </a:p>
          <a:p>
            <a:r>
              <a:rPr lang="en-US" sz="1400" dirty="0">
                <a:latin typeface="Courier New" panose="02070309020205020404" pitchFamily="49" charset="0"/>
                <a:cs typeface="Courier New" panose="02070309020205020404" pitchFamily="49" charset="0"/>
              </a:rPr>
              <a:t>round 1</a:t>
            </a:r>
          </a:p>
          <a:p>
            <a:r>
              <a:rPr lang="en-US" sz="1400" dirty="0">
                <a:latin typeface="Courier New" panose="02070309020205020404" pitchFamily="49" charset="0"/>
                <a:cs typeface="Courier New" panose="02070309020205020404" pitchFamily="49" charset="0"/>
              </a:rPr>
              <a:t>round 2</a:t>
            </a:r>
          </a:p>
          <a:p>
            <a:r>
              <a:rPr lang="en-US" sz="1400" dirty="0">
                <a:latin typeface="Courier New" panose="02070309020205020404" pitchFamily="49" charset="0"/>
                <a:cs typeface="Courier New" panose="02070309020205020404" pitchFamily="49" charset="0"/>
              </a:rPr>
              <a:t>round 3</a:t>
            </a:r>
          </a:p>
          <a:p>
            <a:r>
              <a:rPr lang="en-US" sz="1400" dirty="0">
                <a:latin typeface="Courier New" panose="02070309020205020404" pitchFamily="49" charset="0"/>
                <a:cs typeface="Courier New" panose="02070309020205020404" pitchFamily="49" charset="0"/>
              </a:rPr>
              <a:t>-- Second WHILE LOOP --</a:t>
            </a:r>
          </a:p>
          <a:p>
            <a:r>
              <a:rPr lang="en-US" sz="1400" dirty="0">
                <a:latin typeface="Courier New" panose="02070309020205020404" pitchFamily="49" charset="0"/>
                <a:cs typeface="Courier New" panose="02070309020205020404" pitchFamily="49" charset="0"/>
              </a:rPr>
              <a:t>round 4</a:t>
            </a:r>
          </a:p>
          <a:p>
            <a:r>
              <a:rPr lang="en-US" sz="1400" dirty="0">
                <a:latin typeface="Courier New" panose="02070309020205020404" pitchFamily="49" charset="0"/>
                <a:cs typeface="Courier New" panose="02070309020205020404" pitchFamily="49" charset="0"/>
              </a:rPr>
              <a:t>round 3</a:t>
            </a:r>
          </a:p>
          <a:p>
            <a:r>
              <a:rPr lang="en-US" sz="1400" dirty="0">
                <a:latin typeface="Courier New" panose="02070309020205020404" pitchFamily="49" charset="0"/>
                <a:cs typeface="Courier New" panose="02070309020205020404" pitchFamily="49" charset="0"/>
              </a:rPr>
              <a:t>round 2</a:t>
            </a:r>
          </a:p>
          <a:p>
            <a:r>
              <a:rPr lang="en-US" sz="1400" dirty="0">
                <a:latin typeface="Courier New" panose="02070309020205020404" pitchFamily="49" charset="0"/>
                <a:cs typeface="Courier New" panose="02070309020205020404" pitchFamily="49" charset="0"/>
              </a:rPr>
              <a:t>round 1</a:t>
            </a:r>
          </a:p>
        </p:txBody>
      </p:sp>
    </p:spTree>
    <p:extLst>
      <p:ext uri="{BB962C8B-B14F-4D97-AF65-F5344CB8AC3E}">
        <p14:creationId xmlns:p14="http://schemas.microsoft.com/office/powerpoint/2010/main" val="1742108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DA64-4B3D-4D99-B678-C8976A286357}"/>
              </a:ext>
            </a:extLst>
          </p:cNvPr>
          <p:cNvSpPr>
            <a:spLocks noGrp="1"/>
          </p:cNvSpPr>
          <p:nvPr>
            <p:ph type="title"/>
          </p:nvPr>
        </p:nvSpPr>
        <p:spPr/>
        <p:txBody>
          <a:bodyPr/>
          <a:lstStyle/>
          <a:p>
            <a:r>
              <a:rPr lang="en-US" dirty="0"/>
              <a:t>Conditional Statements</a:t>
            </a:r>
          </a:p>
        </p:txBody>
      </p:sp>
      <p:sp>
        <p:nvSpPr>
          <p:cNvPr id="3" name="Text Placeholder 2">
            <a:extLst>
              <a:ext uri="{FF2B5EF4-FFF2-40B4-BE49-F238E27FC236}">
                <a16:creationId xmlns:a16="http://schemas.microsoft.com/office/drawing/2014/main" id="{117CE6E2-ACE1-4E8D-996F-9CAD797385E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780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F1C7-C0CF-4E61-8427-0EB120FC1555}"/>
              </a:ext>
            </a:extLst>
          </p:cNvPr>
          <p:cNvSpPr>
            <a:spLocks noGrp="1"/>
          </p:cNvSpPr>
          <p:nvPr>
            <p:ph type="title"/>
          </p:nvPr>
        </p:nvSpPr>
        <p:spPr/>
        <p:txBody>
          <a:bodyPr/>
          <a:lstStyle/>
          <a:p>
            <a:r>
              <a:rPr lang="en-US" dirty="0"/>
              <a:t>Conditional Selection Statements</a:t>
            </a:r>
          </a:p>
        </p:txBody>
      </p:sp>
      <p:sp>
        <p:nvSpPr>
          <p:cNvPr id="3" name="Content Placeholder 2">
            <a:extLst>
              <a:ext uri="{FF2B5EF4-FFF2-40B4-BE49-F238E27FC236}">
                <a16:creationId xmlns:a16="http://schemas.microsoft.com/office/drawing/2014/main" id="{3AEC8428-6944-459A-91C1-5859F73ACC0F}"/>
              </a:ext>
            </a:extLst>
          </p:cNvPr>
          <p:cNvSpPr>
            <a:spLocks noGrp="1"/>
          </p:cNvSpPr>
          <p:nvPr>
            <p:ph idx="1"/>
          </p:nvPr>
        </p:nvSpPr>
        <p:spPr/>
        <p:txBody>
          <a:bodyPr/>
          <a:lstStyle/>
          <a:p>
            <a:r>
              <a:rPr lang="en-US" dirty="0"/>
              <a:t>The conditional statement runs a sequence of statements if the condition is true.</a:t>
            </a:r>
          </a:p>
          <a:p>
            <a:pPr lvl="1"/>
            <a:r>
              <a:rPr lang="en-US" dirty="0"/>
              <a:t>IF statement options:</a:t>
            </a:r>
          </a:p>
          <a:p>
            <a:pPr lvl="2"/>
            <a:r>
              <a:rPr lang="en-US" dirty="0"/>
              <a:t>IF THEN</a:t>
            </a:r>
          </a:p>
          <a:p>
            <a:pPr lvl="2"/>
            <a:r>
              <a:rPr lang="en-US" dirty="0"/>
              <a:t>IF THEN ELSE</a:t>
            </a:r>
          </a:p>
          <a:p>
            <a:pPr lvl="2"/>
            <a:r>
              <a:rPr lang="en-US" dirty="0"/>
              <a:t>IF THEN ELSIF ELSE</a:t>
            </a:r>
          </a:p>
          <a:p>
            <a:pPr lvl="1"/>
            <a:r>
              <a:rPr lang="en-US" dirty="0"/>
              <a:t>CASE statement</a:t>
            </a:r>
          </a:p>
          <a:p>
            <a:pPr lvl="2"/>
            <a:r>
              <a:rPr lang="en-US" dirty="0"/>
              <a:t>Simple</a:t>
            </a:r>
          </a:p>
          <a:p>
            <a:pPr lvl="3"/>
            <a:r>
              <a:rPr lang="en-US" dirty="0"/>
              <a:t>Compare a given expression to different values</a:t>
            </a:r>
          </a:p>
          <a:p>
            <a:pPr lvl="2"/>
            <a:r>
              <a:rPr lang="en-US" dirty="0"/>
              <a:t>Search</a:t>
            </a:r>
          </a:p>
          <a:p>
            <a:pPr lvl="3"/>
            <a:r>
              <a:rPr lang="en-US" dirty="0"/>
              <a:t>Evaluates multiple conditions and choose the first condition which is true.</a:t>
            </a:r>
          </a:p>
          <a:p>
            <a:pPr lvl="2"/>
            <a:endParaRPr lang="en-US" dirty="0"/>
          </a:p>
        </p:txBody>
      </p:sp>
    </p:spTree>
    <p:extLst>
      <p:ext uri="{BB962C8B-B14F-4D97-AF65-F5344CB8AC3E}">
        <p14:creationId xmlns:p14="http://schemas.microsoft.com/office/powerpoint/2010/main" val="220520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421F-DC01-45CA-A0AC-DDD7E7BAB389}"/>
              </a:ext>
            </a:extLst>
          </p:cNvPr>
          <p:cNvSpPr>
            <a:spLocks noGrp="1"/>
          </p:cNvSpPr>
          <p:nvPr>
            <p:ph type="title"/>
          </p:nvPr>
        </p:nvSpPr>
        <p:spPr/>
        <p:txBody>
          <a:bodyPr/>
          <a:lstStyle/>
          <a:p>
            <a:r>
              <a:rPr lang="en-US" dirty="0"/>
              <a:t>IF THEN Statement</a:t>
            </a:r>
          </a:p>
        </p:txBody>
      </p:sp>
      <p:sp>
        <p:nvSpPr>
          <p:cNvPr id="3" name="Content Placeholder 2">
            <a:extLst>
              <a:ext uri="{FF2B5EF4-FFF2-40B4-BE49-F238E27FC236}">
                <a16:creationId xmlns:a16="http://schemas.microsoft.com/office/drawing/2014/main" id="{E2B2C192-DBA8-4B7F-B060-90FED7555642}"/>
              </a:ext>
            </a:extLst>
          </p:cNvPr>
          <p:cNvSpPr>
            <a:spLocks noGrp="1"/>
          </p:cNvSpPr>
          <p:nvPr>
            <p:ph idx="1"/>
          </p:nvPr>
        </p:nvSpPr>
        <p:spPr>
          <a:xfrm>
            <a:off x="1261872" y="1991797"/>
            <a:ext cx="8595360" cy="1325562"/>
          </a:xfrm>
        </p:spPr>
        <p:txBody>
          <a:bodyPr/>
          <a:lstStyle/>
          <a:p>
            <a:r>
              <a:rPr lang="en-US" dirty="0"/>
              <a:t>See the following procedure. IF THEN statement in this procedures checks if any row is deleted by evaluating the number of the affected rows.</a:t>
            </a:r>
          </a:p>
        </p:txBody>
      </p:sp>
      <p:sp>
        <p:nvSpPr>
          <p:cNvPr id="4" name="TextBox 3">
            <a:extLst>
              <a:ext uri="{FF2B5EF4-FFF2-40B4-BE49-F238E27FC236}">
                <a16:creationId xmlns:a16="http://schemas.microsoft.com/office/drawing/2014/main" id="{702F31E8-530F-41C1-B94B-D85AE9EDE625}"/>
              </a:ext>
            </a:extLst>
          </p:cNvPr>
          <p:cNvSpPr txBox="1"/>
          <p:nvPr/>
        </p:nvSpPr>
        <p:spPr>
          <a:xfrm>
            <a:off x="7672879" y="860404"/>
            <a:ext cx="2555642"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7E4F8309-5209-4338-8E78-F02DEF9E52C6}"/>
              </a:ext>
            </a:extLst>
          </p:cNvPr>
          <p:cNvSpPr txBox="1"/>
          <p:nvPr/>
        </p:nvSpPr>
        <p:spPr>
          <a:xfrm>
            <a:off x="1435402" y="2695353"/>
            <a:ext cx="8413756" cy="2862322"/>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 OR REPLACE PROCEDURE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 1080;</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 FROM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a:t>
            </a:r>
            <a:r>
              <a:rPr lang="en-US" sz="1200" b="1" dirty="0">
                <a:solidFill>
                  <a:srgbClr val="009644"/>
                </a:solidFill>
                <a:latin typeface="Courier New" panose="02070309020205020404" pitchFamily="49" charset="0"/>
                <a:cs typeface="Courier New" panose="02070309020205020404" pitchFamily="49" charset="0"/>
              </a:rPr>
              <a:t>THEN</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does not exists');</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a:t>
            </a:r>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THEN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8DDD2332-57AC-4B4B-AA97-AA66947CB4E0}"/>
              </a:ext>
            </a:extLst>
          </p:cNvPr>
          <p:cNvSpPr/>
          <p:nvPr/>
        </p:nvSpPr>
        <p:spPr>
          <a:xfrm>
            <a:off x="7432159" y="606057"/>
            <a:ext cx="2658139" cy="126610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6B01F972-789E-4B57-A288-0B090D480A9B}"/>
              </a:ext>
            </a:extLst>
          </p:cNvPr>
          <p:cNvSpPr txBox="1">
            <a:spLocks/>
          </p:cNvSpPr>
          <p:nvPr/>
        </p:nvSpPr>
        <p:spPr>
          <a:xfrm>
            <a:off x="1264431" y="5528014"/>
            <a:ext cx="8595360" cy="46958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
        <p:nvSpPr>
          <p:cNvPr id="9" name="Rectangle 8">
            <a:extLst>
              <a:ext uri="{FF2B5EF4-FFF2-40B4-BE49-F238E27FC236}">
                <a16:creationId xmlns:a16="http://schemas.microsoft.com/office/drawing/2014/main" id="{2834776A-BD6F-4431-B5EE-7DBA4E541FF2}"/>
              </a:ext>
            </a:extLst>
          </p:cNvPr>
          <p:cNvSpPr/>
          <p:nvPr/>
        </p:nvSpPr>
        <p:spPr>
          <a:xfrm>
            <a:off x="4469213" y="6061392"/>
            <a:ext cx="6096000" cy="523220"/>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Employee with ID 1080 does not exist</a:t>
            </a:r>
          </a:p>
        </p:txBody>
      </p:sp>
      <p:sp>
        <p:nvSpPr>
          <p:cNvPr id="10" name="TextBox 9">
            <a:extLst>
              <a:ext uri="{FF2B5EF4-FFF2-40B4-BE49-F238E27FC236}">
                <a16:creationId xmlns:a16="http://schemas.microsoft.com/office/drawing/2014/main" id="{B5EB7191-1EFF-40D3-B1B0-205230A73A89}"/>
              </a:ext>
            </a:extLst>
          </p:cNvPr>
          <p:cNvSpPr txBox="1"/>
          <p:nvPr/>
        </p:nvSpPr>
        <p:spPr>
          <a:xfrm>
            <a:off x="1573625" y="5976963"/>
            <a:ext cx="2977111"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sym typeface="Wingdings" panose="05000000000000000000" pitchFamily="2" charset="2"/>
              </a:rPr>
              <a:t></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11" name="Rectangle 10">
            <a:extLst>
              <a:ext uri="{FF2B5EF4-FFF2-40B4-BE49-F238E27FC236}">
                <a16:creationId xmlns:a16="http://schemas.microsoft.com/office/drawing/2014/main" id="{C6531AB5-A6E2-46DD-AB1C-E8D4FF20525A}"/>
              </a:ext>
            </a:extLst>
          </p:cNvPr>
          <p:cNvSpPr/>
          <p:nvPr/>
        </p:nvSpPr>
        <p:spPr>
          <a:xfrm>
            <a:off x="1424763" y="2668772"/>
            <a:ext cx="8432469" cy="2859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050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BB29-8BE4-478E-9BA5-487B737D5AA3}"/>
              </a:ext>
            </a:extLst>
          </p:cNvPr>
          <p:cNvSpPr>
            <a:spLocks noGrp="1"/>
          </p:cNvSpPr>
          <p:nvPr>
            <p:ph type="title"/>
          </p:nvPr>
        </p:nvSpPr>
        <p:spPr/>
        <p:txBody>
          <a:bodyPr/>
          <a:lstStyle/>
          <a:p>
            <a:r>
              <a:rPr lang="en-US" dirty="0"/>
              <a:t>IF THEN ELSE</a:t>
            </a:r>
          </a:p>
        </p:txBody>
      </p:sp>
      <p:sp>
        <p:nvSpPr>
          <p:cNvPr id="3" name="Content Placeholder 2">
            <a:extLst>
              <a:ext uri="{FF2B5EF4-FFF2-40B4-BE49-F238E27FC236}">
                <a16:creationId xmlns:a16="http://schemas.microsoft.com/office/drawing/2014/main" id="{E4591D79-52CD-4976-A5A1-0DE4CE3F711A}"/>
              </a:ext>
            </a:extLst>
          </p:cNvPr>
          <p:cNvSpPr>
            <a:spLocks noGrp="1"/>
          </p:cNvSpPr>
          <p:nvPr>
            <p:ph idx="1"/>
          </p:nvPr>
        </p:nvSpPr>
        <p:spPr/>
        <p:txBody>
          <a:bodyPr>
            <a:normAutofit/>
          </a:bodyPr>
          <a:lstStyle/>
          <a:p>
            <a:r>
              <a:rPr lang="en-US" sz="1600" dirty="0"/>
              <a:t>See the procedure below. If the employee with ID 12 is  deleted </a:t>
            </a:r>
            <a:br>
              <a:rPr lang="en-US" sz="1600" dirty="0"/>
            </a:br>
            <a:r>
              <a:rPr lang="en-US" sz="1600" dirty="0"/>
              <a:t>it shows that the employee is deleted. If the employee does not exists, it shows the message that the employee does not exists.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Output: </a:t>
            </a:r>
          </a:p>
          <a:p>
            <a:pPr marL="0" indent="0">
              <a:buNone/>
            </a:pPr>
            <a:endParaRPr lang="en-US" sz="1600" dirty="0"/>
          </a:p>
        </p:txBody>
      </p:sp>
      <p:sp>
        <p:nvSpPr>
          <p:cNvPr id="4" name="Rectangle 3">
            <a:extLst>
              <a:ext uri="{FF2B5EF4-FFF2-40B4-BE49-F238E27FC236}">
                <a16:creationId xmlns:a16="http://schemas.microsoft.com/office/drawing/2014/main" id="{8CE08033-904F-4512-B4C2-6B66A687D362}"/>
              </a:ext>
            </a:extLst>
          </p:cNvPr>
          <p:cNvSpPr/>
          <p:nvPr/>
        </p:nvSpPr>
        <p:spPr>
          <a:xfrm>
            <a:off x="7772401" y="691113"/>
            <a:ext cx="2658139" cy="126610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9F99B1-D06F-4B34-9B87-85BF013315A5}"/>
              </a:ext>
            </a:extLst>
          </p:cNvPr>
          <p:cNvSpPr txBox="1"/>
          <p:nvPr/>
        </p:nvSpPr>
        <p:spPr>
          <a:xfrm>
            <a:off x="7772401" y="691113"/>
            <a:ext cx="2555642" cy="132343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64C443E9-7889-454D-880C-D258372680DD}"/>
              </a:ext>
            </a:extLst>
          </p:cNvPr>
          <p:cNvSpPr txBox="1"/>
          <p:nvPr/>
        </p:nvSpPr>
        <p:spPr>
          <a:xfrm>
            <a:off x="1447942" y="2698396"/>
            <a:ext cx="9173984" cy="3046988"/>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OR REPLACE PROCEDURE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NUMBER;</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 12;</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 FROM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a:t>
            </a:r>
            <a:r>
              <a:rPr lang="en-US" sz="1200" b="1" dirty="0">
                <a:solidFill>
                  <a:srgbClr val="009644"/>
                </a:solidFill>
                <a:latin typeface="Courier New" panose="02070309020205020404" pitchFamily="49" charset="0"/>
                <a:cs typeface="Courier New" panose="02070309020205020404" pitchFamily="49" charset="0"/>
              </a:rPr>
              <a:t>THEN</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does not exist');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ELSE</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b="1" dirty="0">
                <a:latin typeface="Courier New" panose="02070309020205020404" pitchFamily="49" charset="0"/>
                <a:cs typeface="Courier New" panose="02070309020205020404" pitchFamily="49" charset="0"/>
              </a:rPr>
              <a:t>  THEN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AEC19359-E7ED-4104-ADBD-52F4C5664F5E}"/>
              </a:ext>
            </a:extLst>
          </p:cNvPr>
          <p:cNvSpPr txBox="1"/>
          <p:nvPr/>
        </p:nvSpPr>
        <p:spPr>
          <a:xfrm>
            <a:off x="2573078" y="6036463"/>
            <a:ext cx="480591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Employee with ID 12 DELETED!</a:t>
            </a:r>
          </a:p>
        </p:txBody>
      </p:sp>
      <p:sp>
        <p:nvSpPr>
          <p:cNvPr id="8" name="Rectangle 7">
            <a:extLst>
              <a:ext uri="{FF2B5EF4-FFF2-40B4-BE49-F238E27FC236}">
                <a16:creationId xmlns:a16="http://schemas.microsoft.com/office/drawing/2014/main" id="{29D7999C-20C7-4307-925B-E50D2C43E6B4}"/>
              </a:ext>
            </a:extLst>
          </p:cNvPr>
          <p:cNvSpPr/>
          <p:nvPr/>
        </p:nvSpPr>
        <p:spPr>
          <a:xfrm>
            <a:off x="1435395" y="2679405"/>
            <a:ext cx="9175898" cy="30728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238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4312-536C-4506-8EDA-C66F9E13BDA5}"/>
              </a:ext>
            </a:extLst>
          </p:cNvPr>
          <p:cNvSpPr>
            <a:spLocks noGrp="1"/>
          </p:cNvSpPr>
          <p:nvPr>
            <p:ph type="title"/>
          </p:nvPr>
        </p:nvSpPr>
        <p:spPr/>
        <p:txBody>
          <a:bodyPr/>
          <a:lstStyle/>
          <a:p>
            <a:r>
              <a:rPr lang="en-US" dirty="0"/>
              <a:t>IF THEN ELSIF</a:t>
            </a:r>
          </a:p>
        </p:txBody>
      </p:sp>
      <p:sp>
        <p:nvSpPr>
          <p:cNvPr id="3" name="Content Placeholder 2">
            <a:extLst>
              <a:ext uri="{FF2B5EF4-FFF2-40B4-BE49-F238E27FC236}">
                <a16:creationId xmlns:a16="http://schemas.microsoft.com/office/drawing/2014/main" id="{E4DEFFB4-FAF2-4AFE-B729-5951894814A9}"/>
              </a:ext>
            </a:extLst>
          </p:cNvPr>
          <p:cNvSpPr>
            <a:spLocks noGrp="1"/>
          </p:cNvSpPr>
          <p:nvPr>
            <p:ph idx="1"/>
          </p:nvPr>
        </p:nvSpPr>
        <p:spPr>
          <a:xfrm>
            <a:off x="1261872" y="1828800"/>
            <a:ext cx="8595360" cy="465541"/>
          </a:xfrm>
        </p:spPr>
        <p:txBody>
          <a:bodyPr/>
          <a:lstStyle/>
          <a:p>
            <a:r>
              <a:rPr lang="en-US" dirty="0"/>
              <a:t>See the following procedure:</a:t>
            </a:r>
          </a:p>
        </p:txBody>
      </p:sp>
      <p:sp>
        <p:nvSpPr>
          <p:cNvPr id="4" name="Rectangle 3">
            <a:extLst>
              <a:ext uri="{FF2B5EF4-FFF2-40B4-BE49-F238E27FC236}">
                <a16:creationId xmlns:a16="http://schemas.microsoft.com/office/drawing/2014/main" id="{5ABFDCEF-9AD1-431A-ABCB-F488AD578EC3}"/>
              </a:ext>
            </a:extLst>
          </p:cNvPr>
          <p:cNvSpPr/>
          <p:nvPr/>
        </p:nvSpPr>
        <p:spPr>
          <a:xfrm>
            <a:off x="7655449" y="425295"/>
            <a:ext cx="2658139" cy="1815881"/>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DE9E81-47ED-4338-8CE2-676883B9C224}"/>
              </a:ext>
            </a:extLst>
          </p:cNvPr>
          <p:cNvSpPr txBox="1"/>
          <p:nvPr/>
        </p:nvSpPr>
        <p:spPr>
          <a:xfrm>
            <a:off x="7655449" y="425296"/>
            <a:ext cx="2555642" cy="1815882"/>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ELSIF</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B8DC57C2-17AF-4B8A-A789-98F482DE634A}"/>
              </a:ext>
            </a:extLst>
          </p:cNvPr>
          <p:cNvSpPr txBox="1"/>
          <p:nvPr/>
        </p:nvSpPr>
        <p:spPr>
          <a:xfrm>
            <a:off x="1261872" y="2311344"/>
            <a:ext cx="8158575" cy="3416320"/>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OR REPLACE PROCEDURE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 := 2;</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a:t>
            </a:r>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THEN</a:t>
            </a:r>
          </a:p>
          <a:p>
            <a:r>
              <a:rPr lang="en-US" sz="1200" dirty="0">
                <a:solidFill>
                  <a:srgbClr val="009644"/>
                </a:solidFill>
                <a:latin typeface="Courier New" panose="02070309020205020404" pitchFamily="49" charset="0"/>
                <a:cs typeface="Courier New" panose="02070309020205020404" pitchFamily="49" charset="0"/>
              </a:rPr>
              <a:t>    DBMS_OUTPUT.PUT_LINE ('No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ELSIF</a:t>
            </a:r>
            <a:r>
              <a:rPr lang="en-US" sz="1200" dirty="0">
                <a:solidFill>
                  <a:srgbClr val="009644"/>
                </a:solidFill>
                <a:latin typeface="Courier New" panose="02070309020205020404" pitchFamily="49" charset="0"/>
                <a:cs typeface="Courier New" panose="02070309020205020404" pitchFamily="49" charset="0"/>
              </a:rPr>
              <a:t> SQL%ROWCOUNT = 1 THEN</a:t>
            </a:r>
          </a:p>
          <a:p>
            <a:r>
              <a:rPr lang="en-US" sz="1200" dirty="0">
                <a:solidFill>
                  <a:srgbClr val="009644"/>
                </a:solidFill>
                <a:latin typeface="Courier New" panose="02070309020205020404" pitchFamily="49" charset="0"/>
                <a:cs typeface="Courier New" panose="02070309020205020404" pitchFamily="49" charset="0"/>
              </a:rPr>
              <a:t>    DBMS_OUTPUT.PUT_LINE ('One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ELSE</a:t>
            </a:r>
          </a:p>
          <a:p>
            <a:r>
              <a:rPr lang="en-US" sz="1200" dirty="0">
                <a:solidFill>
                  <a:srgbClr val="009644"/>
                </a:solidFill>
                <a:latin typeface="Courier New" panose="02070309020205020404" pitchFamily="49" charset="0"/>
                <a:cs typeface="Courier New" panose="02070309020205020404" pitchFamily="49" charset="0"/>
              </a:rPr>
              <a:t>    DBMS_OUTPUT.PUT_LINE ('More than one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b="1" dirty="0">
                <a:latin typeface="Courier New" panose="02070309020205020404" pitchFamily="49" charset="0"/>
                <a:cs typeface="Courier New" panose="02070309020205020404" pitchFamily="49" charset="0"/>
              </a:rPr>
              <a:t>  THEN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B89B10A6-5881-4CBA-B503-A08EBDE36BAE}"/>
              </a:ext>
            </a:extLst>
          </p:cNvPr>
          <p:cNvSpPr/>
          <p:nvPr/>
        </p:nvSpPr>
        <p:spPr>
          <a:xfrm>
            <a:off x="1261872" y="2311344"/>
            <a:ext cx="8158575" cy="34196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2E050E67-4C3C-4440-A10B-6E3B2D2ACB47}"/>
              </a:ext>
            </a:extLst>
          </p:cNvPr>
          <p:cNvSpPr txBox="1">
            <a:spLocks/>
          </p:cNvSpPr>
          <p:nvPr/>
        </p:nvSpPr>
        <p:spPr>
          <a:xfrm>
            <a:off x="1265410" y="5787662"/>
            <a:ext cx="8595360" cy="465541"/>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There is more than one employee with manager Id 2. Hence, more that one employee is deleted as a result of the code execution. </a:t>
            </a:r>
          </a:p>
        </p:txBody>
      </p:sp>
      <p:sp>
        <p:nvSpPr>
          <p:cNvPr id="9" name="TextBox 8">
            <a:extLst>
              <a:ext uri="{FF2B5EF4-FFF2-40B4-BE49-F238E27FC236}">
                <a16:creationId xmlns:a16="http://schemas.microsoft.com/office/drawing/2014/main" id="{A7FC30A2-4F02-43BC-9525-255E801B2A43}"/>
              </a:ext>
            </a:extLst>
          </p:cNvPr>
          <p:cNvSpPr txBox="1"/>
          <p:nvPr/>
        </p:nvSpPr>
        <p:spPr>
          <a:xfrm>
            <a:off x="1446034" y="6206135"/>
            <a:ext cx="4646428" cy="461665"/>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More than one employee is deleted!</a:t>
            </a:r>
          </a:p>
        </p:txBody>
      </p:sp>
    </p:spTree>
    <p:extLst>
      <p:ext uri="{BB962C8B-B14F-4D97-AF65-F5344CB8AC3E}">
        <p14:creationId xmlns:p14="http://schemas.microsoft.com/office/powerpoint/2010/main" val="224853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FCBE-836C-4544-9E25-264816D2A85C}"/>
              </a:ext>
            </a:extLst>
          </p:cNvPr>
          <p:cNvSpPr>
            <a:spLocks noGrp="1"/>
          </p:cNvSpPr>
          <p:nvPr>
            <p:ph type="title"/>
          </p:nvPr>
        </p:nvSpPr>
        <p:spPr/>
        <p:txBody>
          <a:bodyPr/>
          <a:lstStyle/>
          <a:p>
            <a:r>
              <a:rPr lang="en-US" dirty="0"/>
              <a:t>Nested IF THEN ELSE </a:t>
            </a:r>
          </a:p>
        </p:txBody>
      </p:sp>
      <p:sp>
        <p:nvSpPr>
          <p:cNvPr id="3" name="Content Placeholder 2">
            <a:extLst>
              <a:ext uri="{FF2B5EF4-FFF2-40B4-BE49-F238E27FC236}">
                <a16:creationId xmlns:a16="http://schemas.microsoft.com/office/drawing/2014/main" id="{51F87CB1-4F82-4E91-9478-71C7AFBCFD7F}"/>
              </a:ext>
            </a:extLst>
          </p:cNvPr>
          <p:cNvSpPr>
            <a:spLocks noGrp="1"/>
          </p:cNvSpPr>
          <p:nvPr>
            <p:ph idx="1"/>
          </p:nvPr>
        </p:nvSpPr>
        <p:spPr>
          <a:xfrm>
            <a:off x="1261872" y="1828801"/>
            <a:ext cx="8595360" cy="489097"/>
          </a:xfrm>
        </p:spPr>
        <p:txBody>
          <a:bodyPr/>
          <a:lstStyle/>
          <a:p>
            <a:r>
              <a:rPr lang="en-US" dirty="0"/>
              <a:t>See the following syntax for nested conditional statements.</a:t>
            </a:r>
          </a:p>
        </p:txBody>
      </p:sp>
      <p:sp>
        <p:nvSpPr>
          <p:cNvPr id="5" name="TextBox 4">
            <a:extLst>
              <a:ext uri="{FF2B5EF4-FFF2-40B4-BE49-F238E27FC236}">
                <a16:creationId xmlns:a16="http://schemas.microsoft.com/office/drawing/2014/main" id="{27879B8D-5EA3-4477-A20D-48BCE9F65165}"/>
              </a:ext>
            </a:extLst>
          </p:cNvPr>
          <p:cNvSpPr txBox="1"/>
          <p:nvPr/>
        </p:nvSpPr>
        <p:spPr>
          <a:xfrm>
            <a:off x="1431998" y="2392307"/>
            <a:ext cx="4107570" cy="329320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IF</a:t>
            </a:r>
            <a:r>
              <a:rPr lang="en-US" sz="1600" dirty="0">
                <a:solidFill>
                  <a:srgbClr val="009644"/>
                </a:solidFill>
                <a:latin typeface="Courier New" panose="02070309020205020404" pitchFamily="49" charset="0"/>
                <a:cs typeface="Courier New" panose="02070309020205020404" pitchFamily="49" charset="0"/>
              </a:rPr>
              <a:t> condition </a:t>
            </a:r>
            <a:r>
              <a:rPr lang="en-US" sz="1600" b="1" dirty="0">
                <a:solidFill>
                  <a:srgbClr val="009644"/>
                </a:solidFill>
                <a:latin typeface="Courier New" panose="02070309020205020404" pitchFamily="49" charset="0"/>
                <a:cs typeface="Courier New" panose="02070309020205020404" pitchFamily="49" charset="0"/>
              </a:rPr>
              <a:t>THEN</a:t>
            </a:r>
            <a:r>
              <a:rPr lang="en-US" sz="1600" dirty="0">
                <a:solidFill>
                  <a:srgbClr val="009644"/>
                </a:solidFill>
                <a:latin typeface="Courier New" panose="02070309020205020404" pitchFamily="49" charset="0"/>
                <a:cs typeface="Courier New" panose="02070309020205020404" pitchFamily="49" charset="0"/>
              </a:rPr>
              <a:t>  </a:t>
            </a:r>
          </a:p>
          <a:p>
            <a:r>
              <a:rPr lang="en-US" sz="1600" dirty="0">
                <a:solidFill>
                  <a:srgbClr val="009644"/>
                </a:solidFill>
                <a:latin typeface="Courier New" panose="02070309020205020404" pitchFamily="49" charset="0"/>
                <a:cs typeface="Courier New" panose="02070309020205020404" pitchFamily="49" charset="0"/>
              </a:rPr>
              <a:t>	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ELSE</a:t>
            </a:r>
            <a:r>
              <a:rPr lang="en-US" sz="1600" dirty="0">
                <a:solidFill>
                  <a:srgbClr val="009644"/>
                </a:solidFill>
                <a:latin typeface="Courier New" panose="02070309020205020404" pitchFamily="49" charset="0"/>
                <a:cs typeface="Courier New" panose="02070309020205020404" pitchFamily="49" charset="0"/>
              </a:rPr>
              <a:t> condition</a:t>
            </a:r>
          </a:p>
          <a:p>
            <a:r>
              <a:rPr lang="en-US" sz="1600" dirty="0">
                <a:solidFill>
                  <a:srgbClr val="009644"/>
                </a:solidFill>
                <a:latin typeface="Courier New" panose="02070309020205020404" pitchFamily="49" charset="0"/>
                <a:cs typeface="Courier New" panose="02070309020205020404" pitchFamily="49" charset="0"/>
              </a:rPr>
              <a:t>	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END IF</a:t>
            </a:r>
            <a:r>
              <a:rPr lang="en-US" sz="1600" dirty="0">
                <a:solidFill>
                  <a:srgbClr val="009644"/>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ELSIF</a:t>
            </a:r>
          </a:p>
          <a:p>
            <a:r>
              <a:rPr lang="en-US" sz="1600" b="1"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IF condition THEN</a:t>
            </a:r>
          </a:p>
          <a:p>
            <a:r>
              <a:rPr lang="en-US" sz="1600" b="1" dirty="0">
                <a:solidFill>
                  <a:srgbClr val="009644"/>
                </a:solidFill>
                <a:latin typeface="Courier New" panose="02070309020205020404" pitchFamily="49" charset="0"/>
                <a:cs typeface="Courier New" panose="02070309020205020404" pitchFamily="49" charset="0"/>
              </a:rPr>
              <a:t>  	</a:t>
            </a:r>
            <a:r>
              <a:rPr lang="en-US" sz="1600" dirty="0">
                <a:solidFill>
                  <a:srgbClr val="009644"/>
                </a:solidFill>
                <a:latin typeface="Courier New" panose="02070309020205020404" pitchFamily="49" charset="0"/>
                <a:cs typeface="Courier New" panose="02070309020205020404" pitchFamily="49" charset="0"/>
              </a:rPr>
              <a:t>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END IF</a:t>
            </a:r>
            <a:r>
              <a:rPr lang="en-US" sz="1600" dirty="0">
                <a:solidFill>
                  <a:srgbClr val="009644"/>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END IF;</a:t>
            </a:r>
          </a:p>
        </p:txBody>
      </p:sp>
    </p:spTree>
    <p:extLst>
      <p:ext uri="{BB962C8B-B14F-4D97-AF65-F5344CB8AC3E}">
        <p14:creationId xmlns:p14="http://schemas.microsoft.com/office/powerpoint/2010/main" val="217890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FC4F-E37B-4832-805C-3D8879C6AC4A}"/>
              </a:ext>
            </a:extLst>
          </p:cNvPr>
          <p:cNvSpPr>
            <a:spLocks noGrp="1"/>
          </p:cNvSpPr>
          <p:nvPr>
            <p:ph type="title"/>
          </p:nvPr>
        </p:nvSpPr>
        <p:spPr/>
        <p:txBody>
          <a:bodyPr/>
          <a:lstStyle/>
          <a:p>
            <a:r>
              <a:rPr lang="en-US" dirty="0"/>
              <a:t>Simple CASE Statement</a:t>
            </a:r>
          </a:p>
        </p:txBody>
      </p:sp>
      <p:sp>
        <p:nvSpPr>
          <p:cNvPr id="3" name="Content Placeholder 2">
            <a:extLst>
              <a:ext uri="{FF2B5EF4-FFF2-40B4-BE49-F238E27FC236}">
                <a16:creationId xmlns:a16="http://schemas.microsoft.com/office/drawing/2014/main" id="{86BB696E-7F89-4EEE-A774-4773CF75A6A1}"/>
              </a:ext>
            </a:extLst>
          </p:cNvPr>
          <p:cNvSpPr>
            <a:spLocks noGrp="1"/>
          </p:cNvSpPr>
          <p:nvPr>
            <p:ph idx="1"/>
          </p:nvPr>
        </p:nvSpPr>
        <p:spPr>
          <a:xfrm>
            <a:off x="1261872" y="1828800"/>
            <a:ext cx="8595360" cy="1325562"/>
          </a:xfrm>
        </p:spPr>
        <p:txBody>
          <a:bodyPr>
            <a:normAutofit fontScale="92500" lnSpcReduction="20000"/>
          </a:bodyPr>
          <a:lstStyle/>
          <a:p>
            <a:r>
              <a:rPr lang="en-US" dirty="0"/>
              <a:t>In the simple CASE statement, the value of the selector is compared with the values after the WHEN clause. The statement of the first matching value is then executed.</a:t>
            </a:r>
          </a:p>
          <a:p>
            <a:r>
              <a:rPr lang="en-US" dirty="0"/>
              <a:t>If none of the values matches the value of the selector, the ELSE statement is executed if it exists</a:t>
            </a:r>
          </a:p>
        </p:txBody>
      </p:sp>
      <p:sp>
        <p:nvSpPr>
          <p:cNvPr id="4" name="TextBox 3">
            <a:extLst>
              <a:ext uri="{FF2B5EF4-FFF2-40B4-BE49-F238E27FC236}">
                <a16:creationId xmlns:a16="http://schemas.microsoft.com/office/drawing/2014/main" id="{FE062864-F8E0-4030-B582-A808202B7FD3}"/>
              </a:ext>
            </a:extLst>
          </p:cNvPr>
          <p:cNvSpPr txBox="1"/>
          <p:nvPr/>
        </p:nvSpPr>
        <p:spPr>
          <a:xfrm>
            <a:off x="1403506" y="3391779"/>
            <a:ext cx="8208335" cy="206210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CASE</a:t>
            </a:r>
            <a:r>
              <a:rPr lang="en-US" sz="1600" dirty="0">
                <a:latin typeface="Courier New" panose="02070309020205020404" pitchFamily="49" charset="0"/>
                <a:cs typeface="Courier New" panose="02070309020205020404" pitchFamily="49" charset="0"/>
              </a:rPr>
              <a:t> selector</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value_1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value_2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value_n</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statements; ]</a:t>
            </a:r>
          </a:p>
          <a:p>
            <a:r>
              <a:rPr lang="en-US" sz="1600" b="1" dirty="0">
                <a:latin typeface="Courier New" panose="02070309020205020404" pitchFamily="49" charset="0"/>
                <a:cs typeface="Courier New" panose="02070309020205020404" pitchFamily="49" charset="0"/>
              </a:rPr>
              <a:t>END CASE</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7963592"/>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18693</TotalTime>
  <Words>2854</Words>
  <Application>Microsoft Office PowerPoint</Application>
  <PresentationFormat>Widescreen</PresentationFormat>
  <Paragraphs>457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Century Schoolbook</vt:lpstr>
      <vt:lpstr>Courier New</vt:lpstr>
      <vt:lpstr>Wingdings</vt:lpstr>
      <vt:lpstr>Wingdings 2</vt:lpstr>
      <vt:lpstr>View</vt:lpstr>
      <vt:lpstr>Stored Procedures PL/SQL</vt:lpstr>
      <vt:lpstr>Agenda</vt:lpstr>
      <vt:lpstr>Conditional Statements</vt:lpstr>
      <vt:lpstr>Conditional Selection Statements</vt:lpstr>
      <vt:lpstr>IF THEN Statement</vt:lpstr>
      <vt:lpstr>IF THEN ELSE</vt:lpstr>
      <vt:lpstr>IF THEN ELSIF</vt:lpstr>
      <vt:lpstr>Nested IF THEN ELSE </vt:lpstr>
      <vt:lpstr>Simple CASE Statement</vt:lpstr>
      <vt:lpstr>Simple CASE Example</vt:lpstr>
      <vt:lpstr>IF ELSIF and CASE</vt:lpstr>
      <vt:lpstr>Searched CASE Statement</vt:lpstr>
      <vt:lpstr>Searched Case Example</vt:lpstr>
      <vt:lpstr>EXCEPTION for Case Statement</vt:lpstr>
      <vt:lpstr>Iteration Statements</vt:lpstr>
      <vt:lpstr>LOOP Statements</vt:lpstr>
      <vt:lpstr>Basic LOOP Statements</vt:lpstr>
      <vt:lpstr>EXIT WHEN Statement</vt:lpstr>
      <vt:lpstr>Nested Basic LOOP Statements</vt:lpstr>
      <vt:lpstr>CONTINUE Statement</vt:lpstr>
      <vt:lpstr>CONTINUE WHEN Statement</vt:lpstr>
      <vt:lpstr>FOR LOOP Statement</vt:lpstr>
      <vt:lpstr>FOR LOOP Example</vt:lpstr>
      <vt:lpstr>Nested FOR LOOP Statements</vt:lpstr>
      <vt:lpstr>WHILE LOOP Statement</vt:lpstr>
      <vt:lpstr>WHILE LOOP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Nebojsa Conkic</cp:lastModifiedBy>
  <cp:revision>382</cp:revision>
  <dcterms:created xsi:type="dcterms:W3CDTF">2019-07-08T16:55:16Z</dcterms:created>
  <dcterms:modified xsi:type="dcterms:W3CDTF">2021-03-14T18:07:40Z</dcterms:modified>
</cp:coreProperties>
</file>