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310" r:id="rId4"/>
    <p:sldId id="301" r:id="rId5"/>
    <p:sldId id="302" r:id="rId6"/>
    <p:sldId id="303" r:id="rId7"/>
    <p:sldId id="304" r:id="rId8"/>
    <p:sldId id="305" r:id="rId9"/>
    <p:sldId id="306" r:id="rId10"/>
    <p:sldId id="307" r:id="rId11"/>
    <p:sldId id="308" r:id="rId12"/>
    <p:sldId id="309" r:id="rId13"/>
    <p:sldId id="311" r:id="rId14"/>
    <p:sldId id="312" r:id="rId15"/>
    <p:sldId id="315" r:id="rId16"/>
    <p:sldId id="316" r:id="rId17"/>
    <p:sldId id="317" r:id="rId18"/>
    <p:sldId id="319" r:id="rId19"/>
    <p:sldId id="318" r:id="rId20"/>
    <p:sldId id="320" r:id="rId21"/>
    <p:sldId id="32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7"/>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p:scale>
          <a:sx n="75" d="100"/>
          <a:sy n="75" d="100"/>
        </p:scale>
        <p:origin x="4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2021-03-19</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2021-03-19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2021-03-19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2021-03-19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2021-03-19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2021-03-19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2021-03-19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2021-03-19</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2021-03-19</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oracle.com/database/121/LNPLS/controlstatements.htm#LNPLS411" TargetMode="External"/><Relationship Id="rId2" Type="http://schemas.openxmlformats.org/officeDocument/2006/relationships/hyperlink" Target="https://docs.oracle.com/cd/B28359_01/appdev.111/b28843/tdddg_procedures.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oracle.com/cd/B19306_01/server.102/b14200/statements_5009.ht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database/121/LNPLS/static.htm#LNPLS554"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a:t>Stored Procedures</a:t>
            </a:r>
            <a:br>
              <a:rPr lang="en-US" altLang="en-US" dirty="0"/>
            </a:br>
            <a:r>
              <a:rPr lang="en-US" altLang="en-US" dirty="0"/>
              <a:t>PL/SQL</a:t>
            </a:r>
            <a:endParaRPr lang="en-CA" dirty="0"/>
          </a:p>
        </p:txBody>
      </p:sp>
      <p:sp>
        <p:nvSpPr>
          <p:cNvPr id="3" name="Subtitle 2"/>
          <p:cNvSpPr>
            <a:spLocks noGrp="1"/>
          </p:cNvSpPr>
          <p:nvPr>
            <p:ph type="subTitle" idx="1"/>
          </p:nvPr>
        </p:nvSpPr>
        <p:spPr/>
        <p:txBody>
          <a:bodyPr>
            <a:normAutofit lnSpcReduction="10000"/>
          </a:bodyPr>
          <a:lstStyle/>
          <a:p>
            <a:pPr algn="ctr"/>
            <a:r>
              <a:rPr lang="en-US"/>
              <a:t>Lecture 07b</a:t>
            </a:r>
            <a:endParaRPr lang="en-US" dirty="0"/>
          </a:p>
          <a:p>
            <a:pPr algn="ctr"/>
            <a:r>
              <a:rPr lang="en-US" dirty="0"/>
              <a:t>Part 3</a:t>
            </a:r>
          </a:p>
          <a:p>
            <a:pPr algn="ctr"/>
            <a:r>
              <a:rPr lang="en-US" sz="1600" dirty="0">
                <a:hlinkClick r:id="rId2"/>
              </a:rPr>
              <a:t>https://docs.oracle.com/cd/B28359_01/appdev.111/b28843/tdddg_procedures.htm</a:t>
            </a:r>
            <a:endParaRPr lang="en-US" sz="1600" dirty="0"/>
          </a:p>
          <a:p>
            <a:pPr algn="ctr"/>
            <a:r>
              <a:rPr lang="en-US" sz="1600" dirty="0">
                <a:hlinkClick r:id="rId3"/>
              </a:rPr>
              <a:t>https://docs.oracle.com/database/121/LNPLS/controlstatements.htm#LNPLS411</a:t>
            </a:r>
            <a:endParaRPr lang="en-CA" sz="1600" dirty="0"/>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DAD2-F9F5-44AD-AB98-69EC49BFF522}"/>
              </a:ext>
            </a:extLst>
          </p:cNvPr>
          <p:cNvSpPr>
            <a:spLocks noGrp="1"/>
          </p:cNvSpPr>
          <p:nvPr>
            <p:ph type="title"/>
          </p:nvPr>
        </p:nvSpPr>
        <p:spPr/>
        <p:txBody>
          <a:bodyPr/>
          <a:lstStyle/>
          <a:p>
            <a:r>
              <a:rPr lang="en-US" dirty="0"/>
              <a:t>Fetch Data using a Cursor</a:t>
            </a:r>
          </a:p>
        </p:txBody>
      </p:sp>
      <p:sp>
        <p:nvSpPr>
          <p:cNvPr id="3" name="Content Placeholder 2">
            <a:extLst>
              <a:ext uri="{FF2B5EF4-FFF2-40B4-BE49-F238E27FC236}">
                <a16:creationId xmlns:a16="http://schemas.microsoft.com/office/drawing/2014/main" id="{F5877B13-2859-4DF7-B98C-CA4A3FB0FEF7}"/>
              </a:ext>
            </a:extLst>
          </p:cNvPr>
          <p:cNvSpPr>
            <a:spLocks noGrp="1"/>
          </p:cNvSpPr>
          <p:nvPr>
            <p:ph idx="1"/>
          </p:nvPr>
        </p:nvSpPr>
        <p:spPr>
          <a:xfrm>
            <a:off x="1261872" y="1828802"/>
            <a:ext cx="8595360" cy="1382239"/>
          </a:xfrm>
        </p:spPr>
        <p:txBody>
          <a:bodyPr>
            <a:normAutofit fontScale="92500"/>
          </a:bodyPr>
          <a:lstStyle/>
          <a:p>
            <a:r>
              <a:rPr lang="en-US" dirty="0"/>
              <a:t>In the executable section, you can fetch data from a cursor row by row in a loop. </a:t>
            </a:r>
          </a:p>
          <a:p>
            <a:endParaRPr lang="en-US" dirty="0"/>
          </a:p>
          <a:p>
            <a:r>
              <a:rPr lang="en-US" dirty="0"/>
              <a:t>See the PL/SQL code below:</a:t>
            </a:r>
          </a:p>
        </p:txBody>
      </p:sp>
      <p:sp>
        <p:nvSpPr>
          <p:cNvPr id="4" name="TextBox 3">
            <a:extLst>
              <a:ext uri="{FF2B5EF4-FFF2-40B4-BE49-F238E27FC236}">
                <a16:creationId xmlns:a16="http://schemas.microsoft.com/office/drawing/2014/main" id="{32459F94-A5DC-4B1A-944A-39317CD1E58B}"/>
              </a:ext>
            </a:extLst>
          </p:cNvPr>
          <p:cNvSpPr txBox="1"/>
          <p:nvPr/>
        </p:nvSpPr>
        <p:spPr>
          <a:xfrm>
            <a:off x="1474523" y="3274825"/>
            <a:ext cx="6925198"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e_last_name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employees.last_name%type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e_job_tile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employees.job_title%type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CURSOR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emp_cursor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job_title</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employees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job_title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LIKE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ORDER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BY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OPEN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emp_cursor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LOOP</a:t>
            </a:r>
            <a:r>
              <a:rPr lang="en-US" sz="1400" dirty="0">
                <a:solidFill>
                  <a:srgbClr val="009644"/>
                </a:solidFill>
                <a:latin typeface="Courier New" panose="02070309020205020404" pitchFamily="49" charset="0"/>
                <a:cs typeface="Courier New" panose="02070309020205020404" pitchFamily="49" charset="0"/>
              </a:rPr>
              <a:t>  </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FETCH</a:t>
            </a:r>
            <a:r>
              <a:rPr lang="en-US" sz="1400" dirty="0">
                <a:solidFill>
                  <a:srgbClr val="009644"/>
                </a:solidFill>
                <a:latin typeface="Courier New" panose="02070309020205020404" pitchFamily="49" charset="0"/>
                <a:cs typeface="Courier New" panose="02070309020205020404" pitchFamily="49" charset="0"/>
              </a:rPr>
              <a:t> </a:t>
            </a:r>
            <a:r>
              <a:rPr lang="en-US" sz="1400" dirty="0" err="1">
                <a:solidFill>
                  <a:srgbClr val="009644"/>
                </a:solidFill>
                <a:latin typeface="Courier New" panose="02070309020205020404" pitchFamily="49" charset="0"/>
                <a:cs typeface="Courier New" panose="02070309020205020404" pitchFamily="49" charset="0"/>
              </a:rPr>
              <a:t>emp_cursor</a:t>
            </a:r>
            <a:r>
              <a:rPr lang="en-US" sz="1400" dirty="0">
                <a:solidFill>
                  <a:srgbClr val="009644"/>
                </a:solidFill>
                <a:latin typeface="Courier New" panose="02070309020205020404" pitchFamily="49" charset="0"/>
                <a:cs typeface="Courier New" panose="02070309020205020404" pitchFamily="49" charset="0"/>
              </a:rPr>
              <a:t> into </a:t>
            </a:r>
            <a:r>
              <a:rPr lang="en-US" sz="1400" dirty="0" err="1">
                <a:solidFill>
                  <a:srgbClr val="009644"/>
                </a:solidFill>
                <a:latin typeface="Courier New" panose="02070309020205020404" pitchFamily="49" charset="0"/>
                <a:cs typeface="Courier New" panose="02070309020205020404" pitchFamily="49" charset="0"/>
              </a:rPr>
              <a:t>e_last_name</a:t>
            </a:r>
            <a:r>
              <a:rPr lang="en-US" sz="1400" dirty="0">
                <a:solidFill>
                  <a:srgbClr val="009644"/>
                </a:solidFill>
                <a:latin typeface="Courier New" panose="02070309020205020404" pitchFamily="49" charset="0"/>
                <a:cs typeface="Courier New" panose="02070309020205020404" pitchFamily="49" charset="0"/>
              </a:rPr>
              <a:t>, </a:t>
            </a:r>
            <a:r>
              <a:rPr lang="en-US" sz="1400" dirty="0" err="1">
                <a:solidFill>
                  <a:srgbClr val="009644"/>
                </a:solidFill>
                <a:latin typeface="Courier New" panose="02070309020205020404" pitchFamily="49" charset="0"/>
                <a:cs typeface="Courier New" panose="02070309020205020404" pitchFamily="49" charset="0"/>
              </a:rPr>
              <a:t>e_job_tile</a:t>
            </a:r>
            <a:r>
              <a:rPr lang="en-US" sz="1400" dirty="0">
                <a:solidFill>
                  <a:srgbClr val="009644"/>
                </a:solidFill>
                <a:latin typeface="Courier New" panose="02070309020205020404" pitchFamily="49" charset="0"/>
                <a:cs typeface="Courier New" panose="02070309020205020404" pitchFamily="49" charset="0"/>
              </a:rPr>
              <a:t>;  </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EXIT WHEN</a:t>
            </a:r>
            <a:r>
              <a:rPr lang="en-US" sz="1400" dirty="0">
                <a:solidFill>
                  <a:srgbClr val="009644"/>
                </a:solidFill>
                <a:latin typeface="Courier New" panose="02070309020205020404" pitchFamily="49" charset="0"/>
                <a:cs typeface="Courier New" panose="02070309020205020404" pitchFamily="49" charset="0"/>
              </a:rPr>
              <a:t> </a:t>
            </a:r>
            <a:r>
              <a:rPr lang="en-US" sz="1400" dirty="0" err="1">
                <a:solidFill>
                  <a:srgbClr val="009644"/>
                </a:solidFill>
                <a:latin typeface="Courier New" panose="02070309020205020404" pitchFamily="49" charset="0"/>
                <a:cs typeface="Courier New" panose="02070309020205020404" pitchFamily="49" charset="0"/>
              </a:rPr>
              <a:t>emp_cursor%notfound</a:t>
            </a:r>
            <a:r>
              <a:rPr lang="en-US" sz="1400" dirty="0">
                <a:solidFill>
                  <a:srgbClr val="009644"/>
                </a:solidFill>
                <a:latin typeface="Courier New" panose="02070309020205020404" pitchFamily="49" charset="0"/>
                <a:cs typeface="Courier New" panose="02070309020205020404" pitchFamily="49" charset="0"/>
              </a:rPr>
              <a:t>;  </a:t>
            </a:r>
          </a:p>
          <a:p>
            <a:r>
              <a:rPr lang="en-US" sz="1400" dirty="0">
                <a:solidFill>
                  <a:srgbClr val="009644"/>
                </a:solidFill>
                <a:latin typeface="Courier New" panose="02070309020205020404" pitchFamily="49" charset="0"/>
                <a:cs typeface="Courier New" panose="02070309020205020404" pitchFamily="49" charset="0"/>
              </a:rPr>
              <a:t>      </a:t>
            </a:r>
            <a:r>
              <a:rPr lang="en-US" sz="1400" dirty="0" err="1">
                <a:solidFill>
                  <a:srgbClr val="009644"/>
                </a:solidFill>
                <a:latin typeface="Courier New" panose="02070309020205020404" pitchFamily="49" charset="0"/>
                <a:cs typeface="Courier New" panose="02070309020205020404" pitchFamily="49" charset="0"/>
              </a:rPr>
              <a:t>dbms_output.put_line</a:t>
            </a:r>
            <a:r>
              <a:rPr lang="en-US" sz="1400" dirty="0">
                <a:solidFill>
                  <a:srgbClr val="009644"/>
                </a:solidFill>
                <a:latin typeface="Courier New" panose="02070309020205020404" pitchFamily="49" charset="0"/>
                <a:cs typeface="Courier New" panose="02070309020205020404" pitchFamily="49" charset="0"/>
              </a:rPr>
              <a:t>(</a:t>
            </a:r>
            <a:r>
              <a:rPr lang="en-US" sz="1400" dirty="0" err="1">
                <a:solidFill>
                  <a:srgbClr val="009644"/>
                </a:solidFill>
                <a:latin typeface="Courier New" panose="02070309020205020404" pitchFamily="49" charset="0"/>
                <a:cs typeface="Courier New" panose="02070309020205020404" pitchFamily="49" charset="0"/>
              </a:rPr>
              <a:t>e_last_name</a:t>
            </a:r>
            <a:r>
              <a:rPr lang="en-US" sz="1400" dirty="0">
                <a:solidFill>
                  <a:srgbClr val="009644"/>
                </a:solidFill>
                <a:latin typeface="Courier New" panose="02070309020205020404" pitchFamily="49" charset="0"/>
                <a:cs typeface="Courier New" panose="02070309020205020404" pitchFamily="49" charset="0"/>
              </a:rPr>
              <a:t> || '   ' || </a:t>
            </a:r>
            <a:r>
              <a:rPr lang="en-US" sz="1400" dirty="0" err="1">
                <a:solidFill>
                  <a:srgbClr val="009644"/>
                </a:solidFill>
                <a:latin typeface="Courier New" panose="02070309020205020404" pitchFamily="49" charset="0"/>
                <a:cs typeface="Courier New" panose="02070309020205020404" pitchFamily="49" charset="0"/>
              </a:rPr>
              <a:t>e_job_tile</a:t>
            </a:r>
            <a:r>
              <a:rPr lang="en-US" sz="1400" dirty="0">
                <a:solidFill>
                  <a:srgbClr val="009644"/>
                </a:solidFill>
                <a:latin typeface="Courier New" panose="02070309020205020404" pitchFamily="49" charset="0"/>
                <a:cs typeface="Courier New" panose="02070309020205020404" pitchFamily="49" charset="0"/>
              </a:rPr>
              <a:t>);  </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END LOOP</a:t>
            </a:r>
            <a:r>
              <a:rPr lang="en-US" sz="1400" dirty="0">
                <a:solidFill>
                  <a:srgbClr val="009644"/>
                </a:solidFill>
                <a:latin typeface="Courier New" panose="02070309020205020404" pitchFamily="49" charset="0"/>
                <a:cs typeface="Courier New" panose="02070309020205020404" pitchFamily="49" charset="0"/>
              </a:rPr>
              <a:t>;</a:t>
            </a:r>
            <a:endParaRPr lang="en-US" sz="1400" dirty="0">
              <a:solidFill>
                <a:srgbClr val="009644"/>
              </a:solidFill>
            </a:endParaRPr>
          </a:p>
        </p:txBody>
      </p:sp>
      <p:sp>
        <p:nvSpPr>
          <p:cNvPr id="6" name="Rectangle 5">
            <a:extLst>
              <a:ext uri="{FF2B5EF4-FFF2-40B4-BE49-F238E27FC236}">
                <a16:creationId xmlns:a16="http://schemas.microsoft.com/office/drawing/2014/main" id="{D7B66664-6A6B-44CA-8250-29F398A6FCC2}"/>
              </a:ext>
            </a:extLst>
          </p:cNvPr>
          <p:cNvSpPr/>
          <p:nvPr/>
        </p:nvSpPr>
        <p:spPr>
          <a:xfrm>
            <a:off x="1474523" y="3274826"/>
            <a:ext cx="7084686" cy="33877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FFDE3A-0BB7-4A99-9B83-FE5F4DB7543D}"/>
              </a:ext>
            </a:extLst>
          </p:cNvPr>
          <p:cNvSpPr txBox="1"/>
          <p:nvPr/>
        </p:nvSpPr>
        <p:spPr>
          <a:xfrm>
            <a:off x="1456663" y="2258121"/>
            <a:ext cx="5635255"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FETCH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cursor_name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variable_list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7251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8D13-FCFA-47A0-941E-73A41EA3DEBB}"/>
              </a:ext>
            </a:extLst>
          </p:cNvPr>
          <p:cNvSpPr>
            <a:spLocks noGrp="1"/>
          </p:cNvSpPr>
          <p:nvPr>
            <p:ph type="title"/>
          </p:nvPr>
        </p:nvSpPr>
        <p:spPr/>
        <p:txBody>
          <a:bodyPr/>
          <a:lstStyle/>
          <a:p>
            <a:r>
              <a:rPr lang="en-US" dirty="0"/>
              <a:t>Close a Cursor</a:t>
            </a:r>
          </a:p>
        </p:txBody>
      </p:sp>
      <p:sp>
        <p:nvSpPr>
          <p:cNvPr id="3" name="Content Placeholder 2">
            <a:extLst>
              <a:ext uri="{FF2B5EF4-FFF2-40B4-BE49-F238E27FC236}">
                <a16:creationId xmlns:a16="http://schemas.microsoft.com/office/drawing/2014/main" id="{4F20C718-B27F-457D-AF1A-B4A8E8249DE9}"/>
              </a:ext>
            </a:extLst>
          </p:cNvPr>
          <p:cNvSpPr>
            <a:spLocks noGrp="1"/>
          </p:cNvSpPr>
          <p:nvPr>
            <p:ph idx="1"/>
          </p:nvPr>
        </p:nvSpPr>
        <p:spPr>
          <a:xfrm>
            <a:off x="1261872" y="1828801"/>
            <a:ext cx="8595360" cy="563525"/>
          </a:xfrm>
        </p:spPr>
        <p:txBody>
          <a:bodyPr/>
          <a:lstStyle/>
          <a:p>
            <a:r>
              <a:rPr lang="en-US" dirty="0"/>
              <a:t>You close a cursor in the executable section. See the following PL/SQL code:</a:t>
            </a:r>
          </a:p>
        </p:txBody>
      </p:sp>
      <p:sp>
        <p:nvSpPr>
          <p:cNvPr id="4" name="TextBox 3">
            <a:extLst>
              <a:ext uri="{FF2B5EF4-FFF2-40B4-BE49-F238E27FC236}">
                <a16:creationId xmlns:a16="http://schemas.microsoft.com/office/drawing/2014/main" id="{6EC78243-77CB-4409-91BA-3B22BC819EF1}"/>
              </a:ext>
            </a:extLst>
          </p:cNvPr>
          <p:cNvSpPr txBox="1"/>
          <p:nvPr/>
        </p:nvSpPr>
        <p:spPr>
          <a:xfrm>
            <a:off x="1495789" y="2254079"/>
            <a:ext cx="9179300" cy="403187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e_last_name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employees.last_name%type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e_job_tile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employees.job_title%type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CURSOR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emp_cursor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job_title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employees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job_title</a:t>
            </a:r>
            <a:r>
              <a:rPr lang="en-US" sz="1600" dirty="0">
                <a:latin typeface="Courier New" panose="02070309020205020404" pitchFamily="49" charset="0"/>
                <a:cs typeface="Courier New" panose="02070309020205020404" pitchFamily="49" charset="0"/>
              </a:rPr>
              <a:t> LIKE '</a:t>
            </a:r>
            <a:r>
              <a:rPr lang="en-US" sz="1600" dirty="0" err="1">
                <a:latin typeface="Courier New" panose="02070309020205020404" pitchFamily="49" charset="0"/>
                <a:cs typeface="Courier New" panose="02070309020205020404" pitchFamily="49" charset="0"/>
              </a:rPr>
              <a:t>A%t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ORDER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OPEN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emp_cursor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LOOP</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FETCH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emp_cursor</a:t>
            </a:r>
            <a:r>
              <a:rPr lang="en-US" sz="1600" dirty="0">
                <a:latin typeface="Courier New" panose="02070309020205020404" pitchFamily="49" charset="0"/>
                <a:cs typeface="Courier New" panose="02070309020205020404" pitchFamily="49" charset="0"/>
              </a:rPr>
              <a:t> into </a:t>
            </a:r>
            <a:r>
              <a:rPr lang="en-US" sz="1600" dirty="0" err="1">
                <a:latin typeface="Courier New" panose="02070309020205020404" pitchFamily="49" charset="0"/>
                <a:cs typeface="Courier New" panose="02070309020205020404" pitchFamily="49" charset="0"/>
              </a:rPr>
              <a:t>e_last_name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e_job_tile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EXIT</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emp_cursor%notfound</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dbms_output.put_line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e_last_name</a:t>
            </a:r>
            <a:r>
              <a:rPr lang="en-US" sz="1600" dirty="0">
                <a:latin typeface="Courier New" panose="02070309020205020404" pitchFamily="49" charset="0"/>
                <a:cs typeface="Courier New" panose="02070309020205020404" pitchFamily="49" charset="0"/>
              </a:rPr>
              <a:t> || '   ' || </a:t>
            </a:r>
            <a:r>
              <a:rPr lang="en-US" sz="1600" dirty="0" err="1">
                <a:latin typeface="Courier New" panose="02070309020205020404" pitchFamily="49" charset="0"/>
                <a:cs typeface="Courier New" panose="02070309020205020404" pitchFamily="49" charset="0"/>
              </a:rPr>
              <a:t>e_job_tile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LOOP</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CLOSE</a:t>
            </a:r>
            <a:r>
              <a:rPr lang="en-US" sz="1600" dirty="0">
                <a:solidFill>
                  <a:srgbClr val="009644"/>
                </a:solidFill>
                <a:latin typeface="Courier New" panose="02070309020205020404" pitchFamily="49" charset="0"/>
                <a:cs typeface="Courier New" panose="02070309020205020404" pitchFamily="49" charset="0"/>
              </a:rPr>
              <a:t> </a:t>
            </a:r>
            <a:r>
              <a:rPr lang="en-US" sz="1600" dirty="0" err="1">
                <a:solidFill>
                  <a:srgbClr val="009644"/>
                </a:solidFill>
                <a:latin typeface="Courier New" panose="02070309020205020404" pitchFamily="49" charset="0"/>
                <a:cs typeface="Courier New" panose="02070309020205020404" pitchFamily="49" charset="0"/>
              </a:rPr>
              <a:t>emp_cursor</a:t>
            </a:r>
            <a:r>
              <a:rPr lang="en-US" sz="1600" dirty="0">
                <a:solidFill>
                  <a:srgbClr val="009644"/>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endParaRPr lang="en-US" sz="1600" dirty="0"/>
          </a:p>
        </p:txBody>
      </p:sp>
      <p:sp>
        <p:nvSpPr>
          <p:cNvPr id="5" name="Rectangle 4">
            <a:extLst>
              <a:ext uri="{FF2B5EF4-FFF2-40B4-BE49-F238E27FC236}">
                <a16:creationId xmlns:a16="http://schemas.microsoft.com/office/drawing/2014/main" id="{0CB567F1-F373-46C2-AB31-EB00C9E895E4}"/>
              </a:ext>
            </a:extLst>
          </p:cNvPr>
          <p:cNvSpPr/>
          <p:nvPr/>
        </p:nvSpPr>
        <p:spPr>
          <a:xfrm>
            <a:off x="1488558" y="2243470"/>
            <a:ext cx="9186530" cy="40403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80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8B96-E522-4302-97FE-A285F9C016B7}"/>
              </a:ext>
            </a:extLst>
          </p:cNvPr>
          <p:cNvSpPr>
            <a:spLocks noGrp="1"/>
          </p:cNvSpPr>
          <p:nvPr>
            <p:ph type="title"/>
          </p:nvPr>
        </p:nvSpPr>
        <p:spPr/>
        <p:txBody>
          <a:bodyPr/>
          <a:lstStyle/>
          <a:p>
            <a:r>
              <a:rPr lang="en-US" dirty="0"/>
              <a:t>PL/SQL Cursor Example</a:t>
            </a:r>
          </a:p>
        </p:txBody>
      </p:sp>
      <p:sp>
        <p:nvSpPr>
          <p:cNvPr id="4" name="TextBox 3">
            <a:extLst>
              <a:ext uri="{FF2B5EF4-FFF2-40B4-BE49-F238E27FC236}">
                <a16:creationId xmlns:a16="http://schemas.microsoft.com/office/drawing/2014/main" id="{085F43EE-F74D-47A2-A5FE-1F822CF3403F}"/>
              </a:ext>
            </a:extLst>
          </p:cNvPr>
          <p:cNvSpPr txBox="1"/>
          <p:nvPr/>
        </p:nvSpPr>
        <p:spPr>
          <a:xfrm>
            <a:off x="563527" y="2096888"/>
            <a:ext cx="5114264" cy="2554545"/>
          </a:xfrm>
          <a:prstGeom prst="rect">
            <a:avLst/>
          </a:prstGeom>
          <a:noFill/>
          <a:ln>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DECLARE</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e_last_name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employees.last_name%type</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e_job_tile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employees.job_title%type</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CURSOR</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emp_cursor</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IS</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SELECT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last_name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job_title</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FROM</a:t>
            </a:r>
            <a:r>
              <a:rPr lang="en-US" sz="1000" dirty="0">
                <a:latin typeface="Courier New" panose="02070309020205020404" pitchFamily="49" charset="0"/>
                <a:cs typeface="Courier New" panose="02070309020205020404" pitchFamily="49" charset="0"/>
              </a:rPr>
              <a:t> employees</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WHERE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job_title</a:t>
            </a:r>
            <a:r>
              <a:rPr lang="en-US" sz="1000" dirty="0">
                <a:latin typeface="Courier New" panose="02070309020205020404" pitchFamily="49" charset="0"/>
                <a:cs typeface="Courier New" panose="02070309020205020404" pitchFamily="49" charset="0"/>
              </a:rPr>
              <a:t> LIKE '</a:t>
            </a:r>
            <a:r>
              <a:rPr lang="en-US" sz="1000" dirty="0" err="1">
                <a:latin typeface="Courier New" panose="02070309020205020404" pitchFamily="49" charset="0"/>
                <a:cs typeface="Courier New" panose="02070309020205020404" pitchFamily="49" charset="0"/>
              </a:rPr>
              <a:t>A%t</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ORDER</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BY</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last_name</a:t>
            </a:r>
            <a:r>
              <a:rPr lang="en-US" sz="1000"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BEGIN</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OPEN</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emp_cursor</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LOOP</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FETCH</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emp_cursor</a:t>
            </a:r>
            <a:r>
              <a:rPr lang="en-US" sz="1000" dirty="0">
                <a:latin typeface="Courier New" panose="02070309020205020404" pitchFamily="49" charset="0"/>
                <a:cs typeface="Courier New" panose="02070309020205020404" pitchFamily="49" charset="0"/>
              </a:rPr>
              <a:t> into </a:t>
            </a:r>
            <a:r>
              <a:rPr lang="en-US" sz="1000" dirty="0" err="1">
                <a:latin typeface="Courier New" panose="02070309020205020404" pitchFamily="49" charset="0"/>
                <a:cs typeface="Courier New" panose="02070309020205020404" pitchFamily="49" charset="0"/>
              </a:rPr>
              <a:t>e_last_name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e_job_tile</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EXIT</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WHEN</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emp_cursor%notfound</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dbms_output.put_line</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e_last_name</a:t>
            </a:r>
            <a:r>
              <a:rPr lang="en-US" sz="1000" dirty="0">
                <a:latin typeface="Courier New" panose="02070309020205020404" pitchFamily="49" charset="0"/>
                <a:cs typeface="Courier New" panose="02070309020205020404" pitchFamily="49" charset="0"/>
              </a:rPr>
              <a:t> || '   ' || </a:t>
            </a:r>
            <a:r>
              <a:rPr lang="en-US" sz="1000" dirty="0" err="1">
                <a:latin typeface="Courier New" panose="02070309020205020404" pitchFamily="49" charset="0"/>
                <a:cs typeface="Courier New" panose="02070309020205020404" pitchFamily="49" charset="0"/>
              </a:rPr>
              <a:t>e_job_tile</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END LOOP</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CLOSE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emp_cursor</a:t>
            </a:r>
            <a:r>
              <a:rPr lang="en-US" sz="1000"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END</a:t>
            </a:r>
            <a:r>
              <a:rPr lang="en-US" sz="1000" dirty="0">
                <a:latin typeface="Courier New" panose="02070309020205020404" pitchFamily="49" charset="0"/>
                <a:cs typeface="Courier New" panose="02070309020205020404" pitchFamily="49" charset="0"/>
              </a:rPr>
              <a:t>;</a:t>
            </a:r>
            <a:endParaRPr lang="en-US" sz="1000" dirty="0"/>
          </a:p>
        </p:txBody>
      </p:sp>
      <p:sp>
        <p:nvSpPr>
          <p:cNvPr id="6" name="TextBox 5">
            <a:extLst>
              <a:ext uri="{FF2B5EF4-FFF2-40B4-BE49-F238E27FC236}">
                <a16:creationId xmlns:a16="http://schemas.microsoft.com/office/drawing/2014/main" id="{EED5CDAE-1012-4FB0-9213-5B48202D1BDB}"/>
              </a:ext>
            </a:extLst>
          </p:cNvPr>
          <p:cNvSpPr txBox="1"/>
          <p:nvPr/>
        </p:nvSpPr>
        <p:spPr>
          <a:xfrm>
            <a:off x="5840248" y="1948039"/>
            <a:ext cx="5114264" cy="2308324"/>
          </a:xfrm>
          <a:prstGeom prst="rect">
            <a:avLst/>
          </a:prstGeom>
          <a:noFill/>
        </p:spPr>
        <p:txBody>
          <a:bodyPr wrap="square" rtlCol="0">
            <a:spAutoFit/>
          </a:bodyPr>
          <a:lstStyle/>
          <a:p>
            <a:r>
              <a:rPr lang="en-US" sz="1200" b="1" dirty="0"/>
              <a:t>Output:</a:t>
            </a:r>
          </a:p>
          <a:p>
            <a:endParaRPr lang="en-US" sz="1200" dirty="0"/>
          </a:p>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Brooks Accountant</a:t>
            </a:r>
          </a:p>
          <a:p>
            <a:r>
              <a:rPr lang="en-US" sz="1200" dirty="0">
                <a:latin typeface="Courier New" panose="02070309020205020404" pitchFamily="49" charset="0"/>
                <a:cs typeface="Courier New" panose="02070309020205020404" pitchFamily="49" charset="0"/>
              </a:rPr>
              <a:t>Cooper  Vice President</a:t>
            </a:r>
          </a:p>
          <a:p>
            <a:r>
              <a:rPr lang="en-US" sz="1200" dirty="0">
                <a:latin typeface="Courier New" panose="02070309020205020404" pitchFamily="49" charset="0"/>
                <a:cs typeface="Courier New" panose="02070309020205020404" pitchFamily="49" charset="0"/>
              </a:rPr>
              <a:t>Dunn  Administration Assistant</a:t>
            </a:r>
          </a:p>
          <a:p>
            <a:r>
              <a:rPr lang="en-US" sz="1200" dirty="0">
                <a:latin typeface="Courier New" panose="02070309020205020404" pitchFamily="49" charset="0"/>
                <a:cs typeface="Courier New" panose="02070309020205020404" pitchFamily="49" charset="0"/>
              </a:rPr>
              <a:t>Gray  Accountant</a:t>
            </a:r>
          </a:p>
          <a:p>
            <a:r>
              <a:rPr lang="en-US" sz="1200" dirty="0">
                <a:latin typeface="Courier New" panose="02070309020205020404" pitchFamily="49" charset="0"/>
                <a:cs typeface="Courier New" panose="02070309020205020404" pitchFamily="49" charset="0"/>
              </a:rPr>
              <a:t>James  Accountant</a:t>
            </a:r>
          </a:p>
          <a:p>
            <a:r>
              <a:rPr lang="en-US" sz="1200" dirty="0">
                <a:latin typeface="Courier New" panose="02070309020205020404" pitchFamily="49" charset="0"/>
                <a:cs typeface="Courier New" panose="02070309020205020404" pitchFamily="49" charset="0"/>
              </a:rPr>
              <a:t>Ramirez Accountant</a:t>
            </a:r>
          </a:p>
          <a:p>
            <a:r>
              <a:rPr lang="en-US" sz="1200" dirty="0">
                <a:latin typeface="Courier New" panose="02070309020205020404" pitchFamily="49" charset="0"/>
                <a:cs typeface="Courier New" panose="02070309020205020404" pitchFamily="49" charset="0"/>
              </a:rPr>
              <a:t>Rivera  Administration Vice President</a:t>
            </a:r>
          </a:p>
          <a:p>
            <a:r>
              <a:rPr lang="en-US" sz="1200" dirty="0">
                <a:latin typeface="Courier New" panose="02070309020205020404" pitchFamily="49" charset="0"/>
                <a:cs typeface="Courier New" panose="02070309020205020404" pitchFamily="49" charset="0"/>
              </a:rPr>
              <a:t>Stephens Accounting Manager</a:t>
            </a:r>
          </a:p>
          <a:p>
            <a:r>
              <a:rPr lang="en-US" sz="1200" dirty="0">
                <a:latin typeface="Courier New" panose="02070309020205020404" pitchFamily="49" charset="0"/>
                <a:cs typeface="Courier New" panose="02070309020205020404" pitchFamily="49" charset="0"/>
              </a:rPr>
              <a:t>Watson Accountant</a:t>
            </a:r>
          </a:p>
        </p:txBody>
      </p:sp>
    </p:spTree>
    <p:extLst>
      <p:ext uri="{BB962C8B-B14F-4D97-AF65-F5344CB8AC3E}">
        <p14:creationId xmlns:p14="http://schemas.microsoft.com/office/powerpoint/2010/main" val="1165909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C3687-542C-474C-8AF1-E5EDA3D9601C}"/>
              </a:ext>
            </a:extLst>
          </p:cNvPr>
          <p:cNvSpPr>
            <a:spLocks noGrp="1"/>
          </p:cNvSpPr>
          <p:nvPr>
            <p:ph type="title"/>
          </p:nvPr>
        </p:nvSpPr>
        <p:spPr/>
        <p:txBody>
          <a:bodyPr>
            <a:normAutofit/>
          </a:bodyPr>
          <a:lstStyle/>
          <a:p>
            <a:r>
              <a:rPr lang="en-US" sz="4000" dirty="0"/>
              <a:t>Explicit Cursor with Parameters </a:t>
            </a:r>
          </a:p>
        </p:txBody>
      </p:sp>
      <p:sp>
        <p:nvSpPr>
          <p:cNvPr id="3" name="Content Placeholder 2">
            <a:extLst>
              <a:ext uri="{FF2B5EF4-FFF2-40B4-BE49-F238E27FC236}">
                <a16:creationId xmlns:a16="http://schemas.microsoft.com/office/drawing/2014/main" id="{E65DD22A-4437-4E62-8D34-766A4B60F0F8}"/>
              </a:ext>
            </a:extLst>
          </p:cNvPr>
          <p:cNvSpPr>
            <a:spLocks noGrp="1"/>
          </p:cNvSpPr>
          <p:nvPr>
            <p:ph idx="1"/>
          </p:nvPr>
        </p:nvSpPr>
        <p:spPr>
          <a:xfrm>
            <a:off x="1261872" y="1828800"/>
            <a:ext cx="8595360" cy="520995"/>
          </a:xfrm>
        </p:spPr>
        <p:txBody>
          <a:bodyPr/>
          <a:lstStyle/>
          <a:p>
            <a:r>
              <a:rPr lang="en-US" dirty="0"/>
              <a:t>Explicit cursors may receive parameters. See the code below:</a:t>
            </a:r>
          </a:p>
        </p:txBody>
      </p:sp>
      <p:sp>
        <p:nvSpPr>
          <p:cNvPr id="4" name="TextBox 3">
            <a:extLst>
              <a:ext uri="{FF2B5EF4-FFF2-40B4-BE49-F238E27FC236}">
                <a16:creationId xmlns:a16="http://schemas.microsoft.com/office/drawing/2014/main" id="{DED0897A-32C6-4960-AFD6-292F1196B05D}"/>
              </a:ext>
            </a:extLst>
          </p:cNvPr>
          <p:cNvSpPr txBox="1"/>
          <p:nvPr/>
        </p:nvSpPr>
        <p:spPr>
          <a:xfrm>
            <a:off x="751509" y="2306479"/>
            <a:ext cx="6489263" cy="4185761"/>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p_product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products%rowtype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CURSOR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product_cursor</a:t>
            </a:r>
            <a:r>
              <a:rPr lang="en-US" sz="1400" dirty="0">
                <a:latin typeface="Courier New" panose="02070309020205020404" pitchFamily="49" charset="0"/>
                <a:cs typeface="Courier New" panose="02070309020205020404" pitchFamily="49" charset="0"/>
              </a:rPr>
              <a:t> </a:t>
            </a:r>
            <a:r>
              <a:rPr lang="en-US" sz="1400" dirty="0">
                <a:solidFill>
                  <a:srgbClr val="009644"/>
                </a:solidFill>
                <a:latin typeface="Courier New" panose="02070309020205020404" pitchFamily="49" charset="0"/>
                <a:cs typeface="Courier New" panose="02070309020205020404" pitchFamily="49" charset="0"/>
              </a:rPr>
              <a:t>(price_1 </a:t>
            </a:r>
            <a:r>
              <a:rPr lang="en-US" sz="1400" b="1" dirty="0">
                <a:solidFill>
                  <a:srgbClr val="009644"/>
                </a:solidFill>
                <a:latin typeface="Courier New" panose="02070309020205020404" pitchFamily="49" charset="0"/>
                <a:cs typeface="Courier New" panose="02070309020205020404" pitchFamily="49" charset="0"/>
              </a:rPr>
              <a:t>NUMBER</a:t>
            </a:r>
            <a:r>
              <a:rPr lang="en-US" sz="1400" dirty="0">
                <a:solidFill>
                  <a:srgbClr val="009644"/>
                </a:solidFill>
                <a:latin typeface="Courier New" panose="02070309020205020404" pitchFamily="49" charset="0"/>
                <a:cs typeface="Courier New" panose="02070309020205020404" pitchFamily="49" charset="0"/>
              </a:rPr>
              <a:t>, price_2 </a:t>
            </a:r>
            <a:r>
              <a:rPr lang="en-US" sz="1400" b="1" dirty="0">
                <a:solidFill>
                  <a:srgbClr val="009644"/>
                </a:solidFill>
                <a:latin typeface="Courier New" panose="02070309020205020404" pitchFamily="49" charset="0"/>
                <a:cs typeface="Courier New" panose="02070309020205020404" pitchFamily="49" charset="0"/>
              </a:rPr>
              <a:t>NUMBER</a:t>
            </a:r>
            <a:r>
              <a:rPr lang="en-US" sz="1400" dirty="0">
                <a:solidFill>
                  <a:srgbClr val="009644"/>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products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BETWEEN</a:t>
            </a:r>
            <a:r>
              <a:rPr lang="en-US" sz="1400" dirty="0">
                <a:latin typeface="Courier New" panose="02070309020205020404" pitchFamily="49" charset="0"/>
                <a:cs typeface="Courier New" panose="02070309020205020404" pitchFamily="49" charset="0"/>
              </a:rPr>
              <a:t> </a:t>
            </a:r>
            <a:r>
              <a:rPr lang="en-US" sz="1400" dirty="0">
                <a:solidFill>
                  <a:srgbClr val="009644"/>
                </a:solidFill>
                <a:latin typeface="Courier New" panose="02070309020205020404" pitchFamily="49" charset="0"/>
                <a:cs typeface="Courier New" panose="02070309020205020404" pitchFamily="49" charset="0"/>
              </a:rPr>
              <a:t>price_1</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AND</a:t>
            </a:r>
            <a:r>
              <a:rPr lang="en-US" sz="1400" dirty="0">
                <a:latin typeface="Courier New" panose="02070309020205020404" pitchFamily="49" charset="0"/>
                <a:cs typeface="Courier New" panose="02070309020205020404" pitchFamily="49" charset="0"/>
              </a:rPr>
              <a:t> </a:t>
            </a:r>
            <a:r>
              <a:rPr lang="en-US" sz="1400" dirty="0">
                <a:solidFill>
                  <a:srgbClr val="009644"/>
                </a:solidFill>
                <a:latin typeface="Courier New" panose="02070309020205020404" pitchFamily="49" charset="0"/>
                <a:cs typeface="Courier New" panose="02070309020205020404" pitchFamily="49" charset="0"/>
              </a:rPr>
              <a:t>price_2</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OPEN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product_cursor</a:t>
            </a:r>
            <a:r>
              <a:rPr lang="en-US" sz="1400" dirty="0">
                <a:latin typeface="Courier New" panose="02070309020205020404" pitchFamily="49" charset="0"/>
                <a:cs typeface="Courier New" panose="02070309020205020404" pitchFamily="49" charset="0"/>
              </a:rPr>
              <a:t>(</a:t>
            </a:r>
            <a:r>
              <a:rPr lang="en-US" sz="1400" dirty="0">
                <a:solidFill>
                  <a:srgbClr val="009644"/>
                </a:solidFill>
                <a:latin typeface="Courier New" panose="02070309020205020404" pitchFamily="49" charset="0"/>
                <a:cs typeface="Courier New" panose="02070309020205020404" pitchFamily="49" charset="0"/>
              </a:rPr>
              <a:t>1100,1200</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FETCH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product_cursor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p_product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EXIT WHEN </a:t>
            </a:r>
            <a:r>
              <a:rPr lang="en-US" sz="1400" dirty="0" err="1">
                <a:latin typeface="Courier New" panose="02070309020205020404" pitchFamily="49" charset="0"/>
                <a:cs typeface="Courier New" panose="02070309020205020404" pitchFamily="49" charset="0"/>
              </a:rPr>
              <a:t>product_cursor%notfound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dbms_output.put_line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p_product.product_name</a:t>
            </a:r>
            <a:r>
              <a:rPr lang="en-US" sz="1400" dirty="0">
                <a:latin typeface="Courier New" panose="02070309020205020404" pitchFamily="49" charset="0"/>
                <a:cs typeface="Courier New" panose="02070309020205020404" pitchFamily="49" charset="0"/>
              </a:rPr>
              <a:t> ||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p_product.list_price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LOOP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CLOSE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product_cursor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E3C370C4-93BC-48B2-B12D-D8335704866B}"/>
              </a:ext>
            </a:extLst>
          </p:cNvPr>
          <p:cNvSpPr txBox="1"/>
          <p:nvPr/>
        </p:nvSpPr>
        <p:spPr>
          <a:xfrm>
            <a:off x="7347098" y="2349795"/>
            <a:ext cx="3583030" cy="2185214"/>
          </a:xfrm>
          <a:prstGeom prst="rect">
            <a:avLst/>
          </a:prstGeom>
          <a:noFill/>
        </p:spPr>
        <p:txBody>
          <a:bodyPr wrap="square" rtlCol="0">
            <a:spAutoFit/>
          </a:bodyPr>
          <a:lstStyle/>
          <a:p>
            <a:r>
              <a:rPr lang="en-US" sz="1200" dirty="0"/>
              <a:t>Output:</a:t>
            </a:r>
          </a:p>
          <a:p>
            <a:endParaRPr lang="en-US" sz="1200" dirty="0"/>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Intel Core i7-990X Extreme Edition: 1199.99</a:t>
            </a:r>
          </a:p>
          <a:p>
            <a:r>
              <a:rPr lang="en-US" sz="1400" dirty="0">
                <a:latin typeface="Courier New" panose="02070309020205020404" pitchFamily="49" charset="0"/>
                <a:cs typeface="Courier New" panose="02070309020205020404" pitchFamily="49" charset="0"/>
              </a:rPr>
              <a:t>Corsair Vengeance LPX: 1199.99</a:t>
            </a:r>
          </a:p>
          <a:p>
            <a:r>
              <a:rPr lang="en-US" sz="1400" dirty="0">
                <a:latin typeface="Courier New" panose="02070309020205020404" pitchFamily="49" charset="0"/>
                <a:cs typeface="Courier New" panose="02070309020205020404" pitchFamily="49" charset="0"/>
              </a:rPr>
              <a:t>Corsair Dominator Platinum: 1199.99</a:t>
            </a:r>
          </a:p>
          <a:p>
            <a:r>
              <a:rPr lang="en-US" sz="1400" dirty="0">
                <a:latin typeface="Courier New" panose="02070309020205020404" pitchFamily="49" charset="0"/>
                <a:cs typeface="Courier New" panose="02070309020205020404" pitchFamily="49" charset="0"/>
              </a:rPr>
              <a:t>Corsair Vengeance LPX: 1163.99</a:t>
            </a:r>
          </a:p>
          <a:p>
            <a:r>
              <a:rPr lang="en-US" sz="1400" dirty="0">
                <a:latin typeface="Courier New" panose="02070309020205020404" pitchFamily="49" charset="0"/>
                <a:cs typeface="Courier New" panose="02070309020205020404" pitchFamily="49" charset="0"/>
              </a:rPr>
              <a:t>Samsung MZ-V6P2T0BW: 1199.99</a:t>
            </a:r>
          </a:p>
        </p:txBody>
      </p:sp>
      <p:sp>
        <p:nvSpPr>
          <p:cNvPr id="7" name="Rectangle 6">
            <a:extLst>
              <a:ext uri="{FF2B5EF4-FFF2-40B4-BE49-F238E27FC236}">
                <a16:creationId xmlns:a16="http://schemas.microsoft.com/office/drawing/2014/main" id="{FD2B9262-D500-463E-A2F5-8FAAAFB5A5B3}"/>
              </a:ext>
            </a:extLst>
          </p:cNvPr>
          <p:cNvSpPr/>
          <p:nvPr/>
        </p:nvSpPr>
        <p:spPr>
          <a:xfrm>
            <a:off x="751509" y="2306479"/>
            <a:ext cx="6489263" cy="4185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44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9FED-73FA-4FA6-93F9-652A3E25269D}"/>
              </a:ext>
            </a:extLst>
          </p:cNvPr>
          <p:cNvSpPr>
            <a:spLocks noGrp="1"/>
          </p:cNvSpPr>
          <p:nvPr>
            <p:ph type="title"/>
          </p:nvPr>
        </p:nvSpPr>
        <p:spPr/>
        <p:txBody>
          <a:bodyPr>
            <a:normAutofit/>
          </a:bodyPr>
          <a:lstStyle/>
          <a:p>
            <a:r>
              <a:rPr lang="en-US" sz="4000" dirty="0"/>
              <a:t>Explicit Cursor in FOR LOOP </a:t>
            </a:r>
          </a:p>
        </p:txBody>
      </p:sp>
      <p:sp>
        <p:nvSpPr>
          <p:cNvPr id="3" name="Content Placeholder 2">
            <a:extLst>
              <a:ext uri="{FF2B5EF4-FFF2-40B4-BE49-F238E27FC236}">
                <a16:creationId xmlns:a16="http://schemas.microsoft.com/office/drawing/2014/main" id="{6954E0EA-B591-485D-BDC0-9FBAA5DD5EFE}"/>
              </a:ext>
            </a:extLst>
          </p:cNvPr>
          <p:cNvSpPr>
            <a:spLocks noGrp="1"/>
          </p:cNvSpPr>
          <p:nvPr>
            <p:ph idx="1"/>
          </p:nvPr>
        </p:nvSpPr>
        <p:spPr>
          <a:xfrm>
            <a:off x="1261872" y="1828801"/>
            <a:ext cx="8595360" cy="733646"/>
          </a:xfrm>
        </p:spPr>
        <p:txBody>
          <a:bodyPr>
            <a:normAutofit fontScale="92500"/>
          </a:bodyPr>
          <a:lstStyle/>
          <a:p>
            <a:r>
              <a:rPr lang="en-US" dirty="0"/>
              <a:t>The FOR LOOP statement, opens the explicit cursor. When you use a FOR LOOP statement, there is no need to </a:t>
            </a:r>
            <a:r>
              <a:rPr lang="en-US" b="1" dirty="0">
                <a:solidFill>
                  <a:srgbClr val="C00000"/>
                </a:solidFill>
              </a:rPr>
              <a:t>open, fetch, exit and close </a:t>
            </a:r>
            <a:r>
              <a:rPr lang="en-US" dirty="0"/>
              <a:t>the cursor. </a:t>
            </a:r>
          </a:p>
        </p:txBody>
      </p:sp>
      <p:sp>
        <p:nvSpPr>
          <p:cNvPr id="4" name="TextBox 3">
            <a:extLst>
              <a:ext uri="{FF2B5EF4-FFF2-40B4-BE49-F238E27FC236}">
                <a16:creationId xmlns:a16="http://schemas.microsoft.com/office/drawing/2014/main" id="{C20E037C-C00E-4C8F-B54B-56DCED8A9964}"/>
              </a:ext>
            </a:extLst>
          </p:cNvPr>
          <p:cNvSpPr txBox="1"/>
          <p:nvPr/>
        </p:nvSpPr>
        <p:spPr>
          <a:xfrm>
            <a:off x="1456664" y="2466747"/>
            <a:ext cx="8165805" cy="3231654"/>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DECLARE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e_last_name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employees.last_name%type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e_job_tile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employees.job_title%type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CURSOR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emp_cursor</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IS</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SELECT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last_name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job_title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FROM</a:t>
            </a:r>
            <a:r>
              <a:rPr lang="en-US" sz="1200" dirty="0">
                <a:latin typeface="Courier New" panose="02070309020205020404" pitchFamily="49" charset="0"/>
                <a:cs typeface="Courier New" panose="02070309020205020404" pitchFamily="49" charset="0"/>
              </a:rPr>
              <a:t> employees</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job_title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LIKE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A%t</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ORDER</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BY</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last_name</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FOR</a:t>
            </a:r>
            <a:r>
              <a:rPr lang="en-US" sz="1200" dirty="0">
                <a:solidFill>
                  <a:srgbClr val="009644"/>
                </a:solidFill>
                <a:latin typeface="Courier New" panose="02070309020205020404" pitchFamily="49" charset="0"/>
                <a:cs typeface="Courier New" panose="02070309020205020404" pitchFamily="49" charset="0"/>
              </a:rPr>
              <a:t> item </a:t>
            </a:r>
            <a:r>
              <a:rPr lang="en-US" sz="1200" b="1" dirty="0">
                <a:solidFill>
                  <a:srgbClr val="009644"/>
                </a:solidFill>
                <a:latin typeface="Courier New" panose="02070309020205020404" pitchFamily="49" charset="0"/>
                <a:cs typeface="Courier New" panose="02070309020205020404" pitchFamily="49" charset="0"/>
              </a:rPr>
              <a:t>IN</a:t>
            </a:r>
            <a:r>
              <a:rPr lang="en-US" sz="1200" dirty="0">
                <a:solidFill>
                  <a:srgbClr val="009644"/>
                </a:solidFill>
                <a:latin typeface="Courier New" panose="02070309020205020404" pitchFamily="49" charset="0"/>
                <a:cs typeface="Courier New" panose="02070309020205020404" pitchFamily="49" charset="0"/>
              </a:rPr>
              <a:t> </a:t>
            </a:r>
            <a:r>
              <a:rPr lang="en-US" sz="1200" dirty="0" err="1">
                <a:solidFill>
                  <a:srgbClr val="009644"/>
                </a:solidFill>
                <a:latin typeface="Courier New" panose="02070309020205020404" pitchFamily="49" charset="0"/>
                <a:cs typeface="Courier New" panose="02070309020205020404" pitchFamily="49" charset="0"/>
              </a:rPr>
              <a:t>emp_cursor</a:t>
            </a:r>
            <a:endParaRPr lang="en-US" sz="1200" dirty="0">
              <a:solidFill>
                <a:srgbClr val="009644"/>
              </a:solidFill>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LOOP</a:t>
            </a:r>
          </a:p>
          <a:p>
            <a:r>
              <a:rPr lang="en-US" sz="1200" dirty="0">
                <a:solidFill>
                  <a:srgbClr val="009644"/>
                </a:solidFill>
                <a:latin typeface="Courier New" panose="02070309020205020404" pitchFamily="49" charset="0"/>
                <a:cs typeface="Courier New" panose="02070309020205020404" pitchFamily="49" charset="0"/>
              </a:rPr>
              <a:t>    DBMS_OUTPUT.PUT_LINE</a:t>
            </a:r>
          </a:p>
          <a:p>
            <a:r>
              <a:rPr lang="en-US" sz="1200" dirty="0">
                <a:solidFill>
                  <a:srgbClr val="009644"/>
                </a:solidFill>
                <a:latin typeface="Courier New" panose="02070309020205020404" pitchFamily="49" charset="0"/>
                <a:cs typeface="Courier New" panose="02070309020205020404" pitchFamily="49" charset="0"/>
              </a:rPr>
              <a:t>      ('Employee Name = ' || </a:t>
            </a:r>
            <a:r>
              <a:rPr lang="en-US" sz="1200" dirty="0" err="1">
                <a:solidFill>
                  <a:srgbClr val="009644"/>
                </a:solidFill>
                <a:latin typeface="Courier New" panose="02070309020205020404" pitchFamily="49" charset="0"/>
                <a:cs typeface="Courier New" panose="02070309020205020404" pitchFamily="49" charset="0"/>
              </a:rPr>
              <a:t>item.last_name</a:t>
            </a:r>
            <a:r>
              <a:rPr lang="en-US" sz="1200" dirty="0">
                <a:solidFill>
                  <a:srgbClr val="009644"/>
                </a:solidFill>
                <a:latin typeface="Courier New" panose="02070309020205020404" pitchFamily="49" charset="0"/>
                <a:cs typeface="Courier New" panose="02070309020205020404" pitchFamily="49" charset="0"/>
              </a:rPr>
              <a:t> || ', Employee Job = ' || </a:t>
            </a:r>
            <a:r>
              <a:rPr lang="en-US" sz="1200" dirty="0" err="1">
                <a:solidFill>
                  <a:srgbClr val="009644"/>
                </a:solidFill>
                <a:latin typeface="Courier New" panose="02070309020205020404" pitchFamily="49" charset="0"/>
                <a:cs typeface="Courier New" panose="02070309020205020404" pitchFamily="49" charset="0"/>
              </a:rPr>
              <a:t>item.job_title</a:t>
            </a:r>
            <a:r>
              <a:rPr lang="en-US" sz="1200" dirty="0">
                <a:solidFill>
                  <a:srgbClr val="009644"/>
                </a:solidFill>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LOOP</a:t>
            </a:r>
            <a:r>
              <a:rPr lang="en-US" sz="1200" dirty="0">
                <a:solidFill>
                  <a:srgbClr val="009644"/>
                </a:solidFill>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a:t>
            </a:r>
            <a:r>
              <a:rPr lang="en-US" sz="1200" dirty="0" err="1">
                <a:solidFill>
                  <a:srgbClr val="009644"/>
                </a:solidFill>
                <a:latin typeface="Courier New" panose="02070309020205020404" pitchFamily="49" charset="0"/>
                <a:cs typeface="Courier New" panose="02070309020205020404" pitchFamily="49" charset="0"/>
              </a:rPr>
              <a:t>emp_cursor%ISOPEN</a:t>
            </a:r>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THEN</a:t>
            </a:r>
          </a:p>
          <a:p>
            <a:r>
              <a:rPr lang="en-US" sz="1200" dirty="0">
                <a:solidFill>
                  <a:srgbClr val="009644"/>
                </a:solidFill>
                <a:latin typeface="Courier New" panose="02070309020205020404" pitchFamily="49" charset="0"/>
                <a:cs typeface="Courier New" panose="02070309020205020404" pitchFamily="49" charset="0"/>
              </a:rPr>
              <a:t>    CLOSE </a:t>
            </a:r>
            <a:r>
              <a:rPr lang="en-US" sz="1200" dirty="0" err="1">
                <a:solidFill>
                  <a:srgbClr val="009644"/>
                </a:solidFill>
                <a:latin typeface="Courier New" panose="02070309020205020404" pitchFamily="49" charset="0"/>
                <a:cs typeface="Courier New" panose="02070309020205020404" pitchFamily="49" charset="0"/>
              </a:rPr>
              <a:t>emp_cursor</a:t>
            </a:r>
            <a:r>
              <a:rPr lang="en-US" sz="1200" dirty="0">
                <a:solidFill>
                  <a:srgbClr val="009644"/>
                </a:solidFill>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F46F15C0-9C31-4369-9592-03C76D3D545A}"/>
              </a:ext>
            </a:extLst>
          </p:cNvPr>
          <p:cNvSpPr txBox="1"/>
          <p:nvPr/>
        </p:nvSpPr>
        <p:spPr>
          <a:xfrm>
            <a:off x="1456664" y="5635259"/>
            <a:ext cx="7804298" cy="1015663"/>
          </a:xfrm>
          <a:prstGeom prst="rect">
            <a:avLst/>
          </a:prstGeom>
          <a:noFill/>
        </p:spPr>
        <p:txBody>
          <a:bodyPr wrap="square" rtlCol="0">
            <a:spAutoFit/>
          </a:bodyPr>
          <a:lstStyle/>
          <a:p>
            <a:r>
              <a:rPr lang="en-US" sz="1200" b="1" dirty="0"/>
              <a:t>Output:</a:t>
            </a:r>
          </a:p>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Employee Name = Cooper, Employee Job = Administration Vice President</a:t>
            </a:r>
          </a:p>
          <a:p>
            <a:r>
              <a:rPr lang="en-US" sz="1200" dirty="0">
                <a:latin typeface="Courier New" panose="02070309020205020404" pitchFamily="49" charset="0"/>
                <a:cs typeface="Courier New" panose="02070309020205020404" pitchFamily="49" charset="0"/>
              </a:rPr>
              <a:t>Employee Name = Dunn, Employee Job = Administration Assistant</a:t>
            </a:r>
          </a:p>
          <a:p>
            <a:r>
              <a:rPr lang="en-US" sz="1200" dirty="0">
                <a:latin typeface="Courier New" panose="02070309020205020404" pitchFamily="49" charset="0"/>
                <a:cs typeface="Courier New" panose="02070309020205020404" pitchFamily="49" charset="0"/>
              </a:rPr>
              <a:t>Employee Name = Rivera, Employee Job = Administration Vice President</a:t>
            </a:r>
          </a:p>
        </p:txBody>
      </p:sp>
      <p:sp>
        <p:nvSpPr>
          <p:cNvPr id="6" name="Rectangle 5">
            <a:extLst>
              <a:ext uri="{FF2B5EF4-FFF2-40B4-BE49-F238E27FC236}">
                <a16:creationId xmlns:a16="http://schemas.microsoft.com/office/drawing/2014/main" id="{A12F7616-7332-4600-8562-EFCF1795933E}"/>
              </a:ext>
            </a:extLst>
          </p:cNvPr>
          <p:cNvSpPr/>
          <p:nvPr/>
        </p:nvSpPr>
        <p:spPr>
          <a:xfrm>
            <a:off x="1456664" y="2472393"/>
            <a:ext cx="8176434" cy="31522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62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0C64-A9B5-4826-A74A-57719FD16A02}"/>
              </a:ext>
            </a:extLst>
          </p:cNvPr>
          <p:cNvSpPr>
            <a:spLocks noGrp="1"/>
          </p:cNvSpPr>
          <p:nvPr>
            <p:ph type="title"/>
          </p:nvPr>
        </p:nvSpPr>
        <p:spPr/>
        <p:txBody>
          <a:bodyPr/>
          <a:lstStyle/>
          <a:p>
            <a:r>
              <a:rPr lang="en-US" dirty="0"/>
              <a:t>Explicit Cursor Attributes</a:t>
            </a:r>
          </a:p>
        </p:txBody>
      </p:sp>
      <p:sp>
        <p:nvSpPr>
          <p:cNvPr id="3" name="Content Placeholder 2">
            <a:extLst>
              <a:ext uri="{FF2B5EF4-FFF2-40B4-BE49-F238E27FC236}">
                <a16:creationId xmlns:a16="http://schemas.microsoft.com/office/drawing/2014/main" id="{BFE4A088-BFFA-4CB1-9A09-D16339A46F74}"/>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DA5FF872-FE4C-4327-8400-56FFD7A11C82}"/>
              </a:ext>
            </a:extLst>
          </p:cNvPr>
          <p:cNvGraphicFramePr>
            <a:graphicFrameLocks noGrp="1"/>
          </p:cNvGraphicFramePr>
          <p:nvPr>
            <p:extLst>
              <p:ext uri="{D42A27DB-BD31-4B8C-83A1-F6EECF244321}">
                <p14:modId xmlns:p14="http://schemas.microsoft.com/office/powerpoint/2010/main" val="4232286608"/>
              </p:ext>
            </p:extLst>
          </p:nvPr>
        </p:nvGraphicFramePr>
        <p:xfrm>
          <a:off x="1378594" y="2572119"/>
          <a:ext cx="8128000" cy="3296920"/>
        </p:xfrm>
        <a:graphic>
          <a:graphicData uri="http://schemas.openxmlformats.org/drawingml/2006/table">
            <a:tbl>
              <a:tblPr firstRow="1" bandRow="1">
                <a:tableStyleId>{5C22544A-7EE6-4342-B048-85BDC9FD1C3A}</a:tableStyleId>
              </a:tblPr>
              <a:tblGrid>
                <a:gridCol w="2406597">
                  <a:extLst>
                    <a:ext uri="{9D8B030D-6E8A-4147-A177-3AD203B41FA5}">
                      <a16:colId xmlns:a16="http://schemas.microsoft.com/office/drawing/2014/main" val="2880104531"/>
                    </a:ext>
                  </a:extLst>
                </a:gridCol>
                <a:gridCol w="5721403">
                  <a:extLst>
                    <a:ext uri="{9D8B030D-6E8A-4147-A177-3AD203B41FA5}">
                      <a16:colId xmlns:a16="http://schemas.microsoft.com/office/drawing/2014/main" val="3902456885"/>
                    </a:ext>
                  </a:extLst>
                </a:gridCol>
              </a:tblGrid>
              <a:tr h="370840">
                <a:tc>
                  <a:txBody>
                    <a:bodyPr/>
                    <a:lstStyle/>
                    <a:p>
                      <a:r>
                        <a:rPr lang="en-US" sz="1400" dirty="0"/>
                        <a:t>Attributes</a:t>
                      </a:r>
                    </a:p>
                  </a:txBody>
                  <a:tcPr/>
                </a:tc>
                <a:tc>
                  <a:txBody>
                    <a:bodyPr/>
                    <a:lstStyle/>
                    <a:p>
                      <a:r>
                        <a:rPr lang="en-US" sz="1400" dirty="0"/>
                        <a:t>Value</a:t>
                      </a:r>
                    </a:p>
                  </a:txBody>
                  <a:tcPr/>
                </a:tc>
                <a:extLst>
                  <a:ext uri="{0D108BD9-81ED-4DB2-BD59-A6C34878D82A}">
                    <a16:rowId xmlns:a16="http://schemas.microsoft.com/office/drawing/2014/main" val="1124767038"/>
                  </a:ext>
                </a:extLst>
              </a:tr>
              <a:tr h="370840">
                <a:tc>
                  <a:txBody>
                    <a:bodyPr/>
                    <a:lstStyle/>
                    <a:p>
                      <a:r>
                        <a:rPr lang="en-US" sz="1400" b="1" i="0" kern="1200" dirty="0">
                          <a:solidFill>
                            <a:schemeClr val="dk1"/>
                          </a:solidFill>
                          <a:effectLst/>
                          <a:latin typeface="+mn-lt"/>
                          <a:ea typeface="+mn-ea"/>
                          <a:cs typeface="+mn-cs"/>
                        </a:rPr>
                        <a:t>%ISOPEN</a:t>
                      </a:r>
                      <a:endParaRPr lang="en-US" sz="1400" dirty="0"/>
                    </a:p>
                  </a:txBody>
                  <a:tcPr/>
                </a:tc>
                <a:tc>
                  <a:txBody>
                    <a:bodyPr/>
                    <a:lstStyle/>
                    <a:p>
                      <a:r>
                        <a:rPr lang="en-US" sz="1400" b="1" dirty="0"/>
                        <a:t>TRUE</a:t>
                      </a:r>
                      <a:r>
                        <a:rPr lang="en-US" sz="1400" dirty="0"/>
                        <a:t>: if the cursor is open</a:t>
                      </a:r>
                    </a:p>
                    <a:p>
                      <a:r>
                        <a:rPr lang="en-US" sz="1400" b="1" dirty="0"/>
                        <a:t>FALSE</a:t>
                      </a:r>
                      <a:r>
                        <a:rPr lang="en-US" sz="1400" dirty="0"/>
                        <a:t>: if the cursor is not open</a:t>
                      </a:r>
                    </a:p>
                  </a:txBody>
                  <a:tcPr/>
                </a:tc>
                <a:extLst>
                  <a:ext uri="{0D108BD9-81ED-4DB2-BD59-A6C34878D82A}">
                    <a16:rowId xmlns:a16="http://schemas.microsoft.com/office/drawing/2014/main" val="3060184137"/>
                  </a:ext>
                </a:extLst>
              </a:tr>
              <a:tr h="370840">
                <a:tc>
                  <a:txBody>
                    <a:bodyPr/>
                    <a:lstStyle/>
                    <a:p>
                      <a:r>
                        <a:rPr lang="en-US" sz="1400" b="1" i="0" kern="1200" dirty="0">
                          <a:solidFill>
                            <a:schemeClr val="dk1"/>
                          </a:solidFill>
                          <a:effectLst/>
                          <a:latin typeface="+mn-lt"/>
                          <a:ea typeface="+mn-ea"/>
                          <a:cs typeface="+mn-cs"/>
                        </a:rPr>
                        <a:t> %NOTFOUND</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INVALID_CURSOR: if the cursor is not open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NULL: before we fetch the first row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FALSE: if the row is fetched successfully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TRUE: if no row is fetched in the fetch statement</a:t>
                      </a:r>
                    </a:p>
                  </a:txBody>
                  <a:tcPr/>
                </a:tc>
                <a:extLst>
                  <a:ext uri="{0D108BD9-81ED-4DB2-BD59-A6C34878D82A}">
                    <a16:rowId xmlns:a16="http://schemas.microsoft.com/office/drawing/2014/main" val="4035585054"/>
                  </a:ext>
                </a:extLst>
              </a:tr>
              <a:tr h="370840">
                <a:tc>
                  <a:txBody>
                    <a:bodyPr/>
                    <a:lstStyle/>
                    <a:p>
                      <a:r>
                        <a:rPr lang="en-US" sz="1400" b="1" i="0" kern="1200" dirty="0">
                          <a:solidFill>
                            <a:schemeClr val="dk1"/>
                          </a:solidFill>
                          <a:effectLst/>
                          <a:latin typeface="+mn-lt"/>
                          <a:ea typeface="+mn-ea"/>
                          <a:cs typeface="+mn-cs"/>
                        </a:rPr>
                        <a:t>%FOUND</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INVALID_CURSOR: if the cursor is not open.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NULL: before we fetch the first row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TRUE: if the row is fetched successfully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FALSE: if no row is fetched in the fetch statement</a:t>
                      </a:r>
                    </a:p>
                  </a:txBody>
                  <a:tcPr/>
                </a:tc>
                <a:extLst>
                  <a:ext uri="{0D108BD9-81ED-4DB2-BD59-A6C34878D82A}">
                    <a16:rowId xmlns:a16="http://schemas.microsoft.com/office/drawing/2014/main" val="2702967187"/>
                  </a:ext>
                </a:extLst>
              </a:tr>
              <a:tr h="370840">
                <a:tc>
                  <a:txBody>
                    <a:bodyPr/>
                    <a:lstStyle/>
                    <a:p>
                      <a:r>
                        <a:rPr lang="en-US" sz="1400" b="1" i="0" kern="1200" dirty="0">
                          <a:solidFill>
                            <a:schemeClr val="dk1"/>
                          </a:solidFill>
                          <a:effectLst/>
                          <a:latin typeface="+mn-lt"/>
                          <a:ea typeface="+mn-ea"/>
                          <a:cs typeface="+mn-cs"/>
                        </a:rPr>
                        <a:t> %ROWCOUNT</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INVALID_CURSOR: if the cursor is not open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Otherwise: It returns the number of rows returned from the cursor</a:t>
                      </a:r>
                      <a:endParaRPr lang="en-US" sz="1400" dirty="0"/>
                    </a:p>
                  </a:txBody>
                  <a:tcPr/>
                </a:tc>
                <a:extLst>
                  <a:ext uri="{0D108BD9-81ED-4DB2-BD59-A6C34878D82A}">
                    <a16:rowId xmlns:a16="http://schemas.microsoft.com/office/drawing/2014/main" val="1665656339"/>
                  </a:ext>
                </a:extLst>
              </a:tr>
            </a:tbl>
          </a:graphicData>
        </a:graphic>
      </p:graphicFrame>
    </p:spTree>
    <p:extLst>
      <p:ext uri="{BB962C8B-B14F-4D97-AF65-F5344CB8AC3E}">
        <p14:creationId xmlns:p14="http://schemas.microsoft.com/office/powerpoint/2010/main" val="3213402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5451-5F7C-4E9D-B013-8C2F47366E68}"/>
              </a:ext>
            </a:extLst>
          </p:cNvPr>
          <p:cNvSpPr>
            <a:spLocks noGrp="1"/>
          </p:cNvSpPr>
          <p:nvPr>
            <p:ph type="title"/>
          </p:nvPr>
        </p:nvSpPr>
        <p:spPr/>
        <p:txBody>
          <a:bodyPr>
            <a:normAutofit/>
          </a:bodyPr>
          <a:lstStyle/>
          <a:p>
            <a:r>
              <a:rPr lang="en-US" sz="6600" dirty="0"/>
              <a:t>User-defined Functions</a:t>
            </a:r>
          </a:p>
        </p:txBody>
      </p:sp>
      <p:sp>
        <p:nvSpPr>
          <p:cNvPr id="3" name="Text Placeholder 2">
            <a:extLst>
              <a:ext uri="{FF2B5EF4-FFF2-40B4-BE49-F238E27FC236}">
                <a16:creationId xmlns:a16="http://schemas.microsoft.com/office/drawing/2014/main" id="{8A3B61DD-7136-4E49-A40F-BFAC70BF8DE3}"/>
              </a:ext>
            </a:extLst>
          </p:cNvPr>
          <p:cNvSpPr>
            <a:spLocks noGrp="1"/>
          </p:cNvSpPr>
          <p:nvPr>
            <p:ph type="body" idx="1"/>
          </p:nvPr>
        </p:nvSpPr>
        <p:spPr/>
        <p:txBody>
          <a:bodyPr>
            <a:normAutofit/>
          </a:bodyPr>
          <a:lstStyle/>
          <a:p>
            <a:r>
              <a:rPr lang="en-US" sz="1800" dirty="0">
                <a:hlinkClick r:id="rId2"/>
              </a:rPr>
              <a:t>https://docs.oracle.com/cd/B19306_01/server.102/b14200/statements_5009.htm</a:t>
            </a:r>
            <a:endParaRPr lang="en-US" sz="1800" dirty="0"/>
          </a:p>
        </p:txBody>
      </p:sp>
    </p:spTree>
    <p:extLst>
      <p:ext uri="{BB962C8B-B14F-4D97-AF65-F5344CB8AC3E}">
        <p14:creationId xmlns:p14="http://schemas.microsoft.com/office/powerpoint/2010/main" val="1863601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AB04-983F-494F-A0EC-CEE435724CD3}"/>
              </a:ext>
            </a:extLst>
          </p:cNvPr>
          <p:cNvSpPr>
            <a:spLocks noGrp="1"/>
          </p:cNvSpPr>
          <p:nvPr>
            <p:ph type="title"/>
          </p:nvPr>
        </p:nvSpPr>
        <p:spPr/>
        <p:txBody>
          <a:bodyPr/>
          <a:lstStyle/>
          <a:p>
            <a:r>
              <a:rPr lang="en-US" dirty="0"/>
              <a:t>Create a PL/SQL Function (optional)</a:t>
            </a:r>
          </a:p>
        </p:txBody>
      </p:sp>
      <p:sp>
        <p:nvSpPr>
          <p:cNvPr id="3" name="Content Placeholder 2">
            <a:extLst>
              <a:ext uri="{FF2B5EF4-FFF2-40B4-BE49-F238E27FC236}">
                <a16:creationId xmlns:a16="http://schemas.microsoft.com/office/drawing/2014/main" id="{A548B61F-5CBA-4E8D-9B23-4DE542FDC5BB}"/>
              </a:ext>
            </a:extLst>
          </p:cNvPr>
          <p:cNvSpPr>
            <a:spLocks noGrp="1"/>
          </p:cNvSpPr>
          <p:nvPr>
            <p:ph idx="1"/>
          </p:nvPr>
        </p:nvSpPr>
        <p:spPr>
          <a:xfrm>
            <a:off x="1261872" y="1828800"/>
            <a:ext cx="8595360" cy="978195"/>
          </a:xfrm>
        </p:spPr>
        <p:txBody>
          <a:bodyPr/>
          <a:lstStyle/>
          <a:p>
            <a:r>
              <a:rPr lang="en-US" dirty="0"/>
              <a:t>A PL/SQL function is a stored piece of code that can be called from other functions/procedures or programs. A function return a value using the RETURN clause.</a:t>
            </a:r>
          </a:p>
          <a:p>
            <a:endParaRPr lang="en-US" dirty="0"/>
          </a:p>
        </p:txBody>
      </p:sp>
      <p:sp>
        <p:nvSpPr>
          <p:cNvPr id="4" name="TextBox 3">
            <a:extLst>
              <a:ext uri="{FF2B5EF4-FFF2-40B4-BE49-F238E27FC236}">
                <a16:creationId xmlns:a16="http://schemas.microsoft.com/office/drawing/2014/main" id="{691EDEEF-9FEF-4CC2-9C83-6B10AE90AA94}"/>
              </a:ext>
            </a:extLst>
          </p:cNvPr>
          <p:cNvSpPr txBox="1"/>
          <p:nvPr/>
        </p:nvSpPr>
        <p:spPr>
          <a:xfrm>
            <a:off x="1456658" y="2814120"/>
            <a:ext cx="7251405" cy="2246769"/>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CREATE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[OR REPLACE] FUNCTION </a:t>
            </a:r>
            <a:r>
              <a:rPr lang="en-US" sz="1400" dirty="0" err="1">
                <a:latin typeface="Courier New" panose="02070309020205020404" pitchFamily="49" charset="0"/>
                <a:cs typeface="Courier New" panose="02070309020205020404" pitchFamily="49" charset="0"/>
              </a:rPr>
              <a:t>function_name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parameter_list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return_type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IS/AS</a:t>
            </a:r>
          </a:p>
          <a:p>
            <a:r>
              <a:rPr lang="en-US" sz="1400" dirty="0">
                <a:latin typeface="Courier New" panose="02070309020205020404" pitchFamily="49" charset="0"/>
                <a:cs typeface="Courier New" panose="02070309020205020404" pitchFamily="49" charset="0"/>
              </a:rPr>
              <a:t>    [declarative section]</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[executable section]</a:t>
            </a:r>
          </a:p>
          <a:p>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[exception-handling section]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return_value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0391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136F-D6EB-43BD-AA57-A3B5AFF00988}"/>
              </a:ext>
            </a:extLst>
          </p:cNvPr>
          <p:cNvSpPr>
            <a:spLocks noGrp="1"/>
          </p:cNvSpPr>
          <p:nvPr>
            <p:ph type="title"/>
          </p:nvPr>
        </p:nvSpPr>
        <p:spPr/>
        <p:txBody>
          <a:bodyPr/>
          <a:lstStyle/>
          <a:p>
            <a:r>
              <a:rPr lang="en-US" dirty="0"/>
              <a:t>PL/SQL Function Example</a:t>
            </a:r>
          </a:p>
        </p:txBody>
      </p:sp>
      <p:sp>
        <p:nvSpPr>
          <p:cNvPr id="3" name="Content Placeholder 2">
            <a:extLst>
              <a:ext uri="{FF2B5EF4-FFF2-40B4-BE49-F238E27FC236}">
                <a16:creationId xmlns:a16="http://schemas.microsoft.com/office/drawing/2014/main" id="{6C1C95B3-96B5-467D-A04A-64D7EE0181AB}"/>
              </a:ext>
            </a:extLst>
          </p:cNvPr>
          <p:cNvSpPr>
            <a:spLocks noGrp="1"/>
          </p:cNvSpPr>
          <p:nvPr>
            <p:ph idx="1"/>
          </p:nvPr>
        </p:nvSpPr>
        <p:spPr>
          <a:xfrm>
            <a:off x="1261872" y="1828801"/>
            <a:ext cx="8595360" cy="680484"/>
          </a:xfrm>
        </p:spPr>
        <p:txBody>
          <a:bodyPr/>
          <a:lstStyle/>
          <a:p>
            <a:r>
              <a:rPr lang="en-US" dirty="0"/>
              <a:t>See the following example. The function returns the highest list price existing in the database for the available products.</a:t>
            </a:r>
          </a:p>
        </p:txBody>
      </p:sp>
      <p:sp>
        <p:nvSpPr>
          <p:cNvPr id="4" name="TextBox 3">
            <a:extLst>
              <a:ext uri="{FF2B5EF4-FFF2-40B4-BE49-F238E27FC236}">
                <a16:creationId xmlns:a16="http://schemas.microsoft.com/office/drawing/2014/main" id="{0C3819A3-BE5E-449E-AF9C-1A7A0BF962AE}"/>
              </a:ext>
            </a:extLst>
          </p:cNvPr>
          <p:cNvSpPr txBox="1"/>
          <p:nvPr/>
        </p:nvSpPr>
        <p:spPr>
          <a:xfrm>
            <a:off x="1261872" y="2690037"/>
            <a:ext cx="7754537" cy="331735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CREATE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OR REPLACE FUNCTION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find_max_price</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NUMBER</a:t>
            </a:r>
          </a:p>
          <a:p>
            <a:r>
              <a:rPr lang="en-US" sz="1600" b="1" dirty="0">
                <a:latin typeface="Courier New" panose="02070309020205020404" pitchFamily="49" charset="0"/>
                <a:cs typeface="Courier New" panose="02070309020205020404" pitchFamily="49" charset="0"/>
              </a:rPr>
              <a:t>IS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max_price</a:t>
            </a:r>
            <a:r>
              <a:rPr lang="en-US" sz="1600" dirty="0">
                <a:latin typeface="Courier New" panose="02070309020205020404" pitchFamily="49" charset="0"/>
                <a:cs typeface="Courier New" panose="02070309020205020404" pitchFamily="49" charset="0"/>
              </a:rPr>
              <a:t> NUMBER := 0;</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 get the maximum list price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MAX(</a:t>
            </a:r>
            <a:r>
              <a:rPr lang="en-US" sz="1600" dirty="0" err="1">
                <a:latin typeface="Courier New" panose="02070309020205020404" pitchFamily="49" charset="0"/>
                <a:cs typeface="Courier New" panose="02070309020205020404" pitchFamily="49" charset="0"/>
              </a:rPr>
              <a:t>list_price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INTO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max_price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products;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 return the </a:t>
            </a:r>
            <a:r>
              <a:rPr lang="en-US" sz="1600" dirty="0" err="1">
                <a:latin typeface="Courier New" panose="02070309020205020404" pitchFamily="49" charset="0"/>
                <a:cs typeface="Courier New" panose="02070309020205020404" pitchFamily="49" charset="0"/>
              </a:rPr>
              <a:t>the</a:t>
            </a:r>
            <a:r>
              <a:rPr lang="en-US" sz="1600" dirty="0">
                <a:latin typeface="Courier New" panose="02070309020205020404" pitchFamily="49" charset="0"/>
                <a:cs typeface="Courier New" panose="02070309020205020404" pitchFamily="49" charset="0"/>
              </a:rPr>
              <a:t> max price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max_price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9B2107A9-4A18-4A5C-85F8-ED94D405B086}"/>
              </a:ext>
            </a:extLst>
          </p:cNvPr>
          <p:cNvSpPr/>
          <p:nvPr/>
        </p:nvSpPr>
        <p:spPr>
          <a:xfrm>
            <a:off x="1261871" y="2679405"/>
            <a:ext cx="7754538" cy="33173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5771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FBF8-620B-4B48-9436-8FB8F57649D3}"/>
              </a:ext>
            </a:extLst>
          </p:cNvPr>
          <p:cNvSpPr>
            <a:spLocks noGrp="1"/>
          </p:cNvSpPr>
          <p:nvPr>
            <p:ph type="title"/>
          </p:nvPr>
        </p:nvSpPr>
        <p:spPr/>
        <p:txBody>
          <a:bodyPr>
            <a:normAutofit/>
          </a:bodyPr>
          <a:lstStyle/>
          <a:p>
            <a:r>
              <a:rPr lang="en-US" sz="4000" dirty="0"/>
              <a:t>Use Functions in Assignment Statements</a:t>
            </a:r>
          </a:p>
        </p:txBody>
      </p:sp>
      <p:sp>
        <p:nvSpPr>
          <p:cNvPr id="3" name="Content Placeholder 2">
            <a:extLst>
              <a:ext uri="{FF2B5EF4-FFF2-40B4-BE49-F238E27FC236}">
                <a16:creationId xmlns:a16="http://schemas.microsoft.com/office/drawing/2014/main" id="{6B46FF51-896A-4EC5-9D36-FE549AC5A704}"/>
              </a:ext>
            </a:extLst>
          </p:cNvPr>
          <p:cNvSpPr>
            <a:spLocks noGrp="1"/>
          </p:cNvSpPr>
          <p:nvPr>
            <p:ph idx="1"/>
          </p:nvPr>
        </p:nvSpPr>
        <p:spPr>
          <a:xfrm>
            <a:off x="1261872" y="1828800"/>
            <a:ext cx="8595360" cy="1031367"/>
          </a:xfrm>
        </p:spPr>
        <p:txBody>
          <a:bodyPr>
            <a:normAutofit/>
          </a:bodyPr>
          <a:lstStyle/>
          <a:p>
            <a:r>
              <a:rPr lang="en-US" dirty="0"/>
              <a:t>A function returns a value so the returning value can be assigned to a variable in a PL/SQL blocks, procedures, or functions. See the code below that calls the function </a:t>
            </a:r>
            <a:r>
              <a:rPr lang="en-US" dirty="0" err="1"/>
              <a:t>find_max_price</a:t>
            </a:r>
            <a:r>
              <a:rPr lang="en-US" dirty="0"/>
              <a:t>();</a:t>
            </a:r>
          </a:p>
        </p:txBody>
      </p:sp>
      <p:sp>
        <p:nvSpPr>
          <p:cNvPr id="4" name="TextBox 3">
            <a:extLst>
              <a:ext uri="{FF2B5EF4-FFF2-40B4-BE49-F238E27FC236}">
                <a16:creationId xmlns:a16="http://schemas.microsoft.com/office/drawing/2014/main" id="{622C9951-3152-4FCE-A2AB-334609F5B6A0}"/>
              </a:ext>
            </a:extLst>
          </p:cNvPr>
          <p:cNvSpPr txBox="1"/>
          <p:nvPr/>
        </p:nvSpPr>
        <p:spPr>
          <a:xfrm>
            <a:off x="1435536" y="2838159"/>
            <a:ext cx="8751305"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highest_price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products.list_price%type</a:t>
            </a:r>
            <a:r>
              <a:rPr lang="en-US" sz="1600" dirty="0">
                <a:latin typeface="Courier New" panose="02070309020205020404" pitchFamily="49" charset="0"/>
                <a:cs typeface="Courier New" panose="02070309020205020404" pitchFamily="49" charset="0"/>
              </a:rPr>
              <a:t> := 0.0;</a:t>
            </a:r>
          </a:p>
          <a:p>
            <a:r>
              <a:rPr lang="en-US" sz="1600" b="1" dirty="0">
                <a:latin typeface="Courier New" panose="02070309020205020404" pitchFamily="49" charset="0"/>
                <a:cs typeface="Courier New" panose="02070309020205020404" pitchFamily="49" charset="0"/>
              </a:rPr>
              <a:t>BEGIN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solidFill>
                  <a:srgbClr val="009644"/>
                </a:solidFill>
                <a:latin typeface="Courier New" panose="02070309020205020404" pitchFamily="49" charset="0"/>
                <a:cs typeface="Courier New" panose="02070309020205020404" pitchFamily="49" charset="0"/>
              </a:rPr>
              <a:t>highest_price</a:t>
            </a:r>
            <a:r>
              <a:rPr lang="en-US" sz="1600" dirty="0">
                <a:solidFill>
                  <a:srgbClr val="009644"/>
                </a:solidFill>
                <a:latin typeface="Courier New" panose="02070309020205020404" pitchFamily="49" charset="0"/>
                <a:cs typeface="Courier New" panose="02070309020205020404" pitchFamily="49" charset="0"/>
              </a:rPr>
              <a:t> := </a:t>
            </a:r>
            <a:r>
              <a:rPr lang="en-US" sz="1600" dirty="0" err="1">
                <a:solidFill>
                  <a:srgbClr val="009644"/>
                </a:solidFill>
                <a:latin typeface="Courier New" panose="02070309020205020404" pitchFamily="49" charset="0"/>
                <a:cs typeface="Courier New" panose="02070309020205020404" pitchFamily="49" charset="0"/>
              </a:rPr>
              <a:t>find_max_price</a:t>
            </a:r>
            <a:r>
              <a:rPr lang="en-US" sz="1600" dirty="0">
                <a:solidFill>
                  <a:srgbClr val="009644"/>
                </a:solidFill>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dbms_output.put_line</a:t>
            </a:r>
            <a:r>
              <a:rPr lang="en-US" sz="1600" dirty="0">
                <a:latin typeface="Courier New" panose="02070309020205020404" pitchFamily="49" charset="0"/>
                <a:cs typeface="Courier New" panose="02070309020205020404" pitchFamily="49" charset="0"/>
              </a:rPr>
              <a:t>('The maximum price is ' || </a:t>
            </a:r>
            <a:r>
              <a:rPr lang="en-US" sz="1600" dirty="0" err="1">
                <a:latin typeface="Courier New" panose="02070309020205020404" pitchFamily="49" charset="0"/>
                <a:cs typeface="Courier New" panose="02070309020205020404" pitchFamily="49" charset="0"/>
              </a:rPr>
              <a:t>highest_price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6992724E-D740-44EB-96E6-A6CDC3831F82}"/>
              </a:ext>
            </a:extLst>
          </p:cNvPr>
          <p:cNvSpPr txBox="1"/>
          <p:nvPr/>
        </p:nvSpPr>
        <p:spPr>
          <a:xfrm>
            <a:off x="1414130" y="5061098"/>
            <a:ext cx="5805377" cy="830997"/>
          </a:xfrm>
          <a:prstGeom prst="rect">
            <a:avLst/>
          </a:prstGeom>
          <a:noFill/>
        </p:spPr>
        <p:txBody>
          <a:bodyPr wrap="square" rtlCol="0">
            <a:spAutoFit/>
          </a:bodyPr>
          <a:lstStyle/>
          <a:p>
            <a:r>
              <a:rPr lang="en-US" sz="1600" dirty="0"/>
              <a:t>Output:</a:t>
            </a:r>
          </a:p>
          <a:p>
            <a:r>
              <a:rPr lang="en-US" sz="1600" dirty="0">
                <a:latin typeface="Courier New" panose="02070309020205020404" pitchFamily="49" charset="0"/>
                <a:cs typeface="Courier New" panose="02070309020205020404" pitchFamily="49" charset="0"/>
              </a:rPr>
              <a:t>anonymous block completed</a:t>
            </a:r>
          </a:p>
          <a:p>
            <a:r>
              <a:rPr lang="en-US" sz="1600" dirty="0">
                <a:latin typeface="Courier New" panose="02070309020205020404" pitchFamily="49" charset="0"/>
                <a:cs typeface="Courier New" panose="02070309020205020404" pitchFamily="49" charset="0"/>
              </a:rPr>
              <a:t>The maximum price is 8867.99</a:t>
            </a:r>
          </a:p>
        </p:txBody>
      </p:sp>
      <p:sp>
        <p:nvSpPr>
          <p:cNvPr id="6" name="Rectangle 5">
            <a:extLst>
              <a:ext uri="{FF2B5EF4-FFF2-40B4-BE49-F238E27FC236}">
                <a16:creationId xmlns:a16="http://schemas.microsoft.com/office/drawing/2014/main" id="{1588F20F-D5A3-49F6-845B-7710014D7BD2}"/>
              </a:ext>
            </a:extLst>
          </p:cNvPr>
          <p:cNvSpPr/>
          <p:nvPr/>
        </p:nvSpPr>
        <p:spPr>
          <a:xfrm>
            <a:off x="1414130" y="2838159"/>
            <a:ext cx="8772711" cy="2062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87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US" dirty="0"/>
              <a:t>Cursors </a:t>
            </a:r>
          </a:p>
          <a:p>
            <a:r>
              <a:rPr lang="en-US" dirty="0"/>
              <a:t>User-defined Functions (optional)</a:t>
            </a:r>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DF30-868F-4AF2-B1A7-AB7C66F6F3F9}"/>
              </a:ext>
            </a:extLst>
          </p:cNvPr>
          <p:cNvSpPr>
            <a:spLocks noGrp="1"/>
          </p:cNvSpPr>
          <p:nvPr>
            <p:ph type="title"/>
          </p:nvPr>
        </p:nvSpPr>
        <p:spPr/>
        <p:txBody>
          <a:bodyPr>
            <a:normAutofit/>
          </a:bodyPr>
          <a:lstStyle/>
          <a:p>
            <a:r>
              <a:rPr lang="en-US" sz="4000" dirty="0"/>
              <a:t>Use Functions in Conditional Statements</a:t>
            </a:r>
          </a:p>
        </p:txBody>
      </p:sp>
      <p:sp>
        <p:nvSpPr>
          <p:cNvPr id="3" name="Content Placeholder 2">
            <a:extLst>
              <a:ext uri="{FF2B5EF4-FFF2-40B4-BE49-F238E27FC236}">
                <a16:creationId xmlns:a16="http://schemas.microsoft.com/office/drawing/2014/main" id="{4052F7C3-2477-4193-AF58-1CA02961865B}"/>
              </a:ext>
            </a:extLst>
          </p:cNvPr>
          <p:cNvSpPr>
            <a:spLocks noGrp="1"/>
          </p:cNvSpPr>
          <p:nvPr>
            <p:ph idx="1"/>
          </p:nvPr>
        </p:nvSpPr>
        <p:spPr>
          <a:xfrm>
            <a:off x="1261872" y="1828801"/>
            <a:ext cx="8595360" cy="808074"/>
          </a:xfrm>
        </p:spPr>
        <p:txBody>
          <a:bodyPr/>
          <a:lstStyle/>
          <a:p>
            <a:r>
              <a:rPr lang="en-US" dirty="0"/>
              <a:t>The returning value of a function can be used in a conditional statement. See the code below:</a:t>
            </a:r>
          </a:p>
        </p:txBody>
      </p:sp>
      <p:sp>
        <p:nvSpPr>
          <p:cNvPr id="4" name="TextBox 3">
            <a:extLst>
              <a:ext uri="{FF2B5EF4-FFF2-40B4-BE49-F238E27FC236}">
                <a16:creationId xmlns:a16="http://schemas.microsoft.com/office/drawing/2014/main" id="{1E82C98C-42FD-4A6C-8BD1-BD5311759902}"/>
              </a:ext>
            </a:extLst>
          </p:cNvPr>
          <p:cNvSpPr txBox="1"/>
          <p:nvPr/>
        </p:nvSpPr>
        <p:spPr>
          <a:xfrm>
            <a:off x="1148103" y="2573081"/>
            <a:ext cx="9920177" cy="2554545"/>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new_price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products.list_price%type</a:t>
            </a:r>
            <a:r>
              <a:rPr lang="en-US" sz="1600" dirty="0">
                <a:latin typeface="Courier New" panose="02070309020205020404" pitchFamily="49" charset="0"/>
                <a:cs typeface="Courier New" panose="02070309020205020404" pitchFamily="49" charset="0"/>
              </a:rPr>
              <a:t> := 9000.0;</a:t>
            </a:r>
          </a:p>
          <a:p>
            <a:r>
              <a:rPr lang="en-US" sz="1600" b="1" dirty="0">
                <a:latin typeface="Courier New" panose="02070309020205020404" pitchFamily="49" charset="0"/>
                <a:cs typeface="Courier New" panose="02070309020205020404" pitchFamily="49" charset="0"/>
              </a:rPr>
              <a:t>BEGIN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a:solidFill>
                  <a:srgbClr val="009644"/>
                </a:solidFill>
                <a:latin typeface="Courier New" panose="02070309020205020404" pitchFamily="49" charset="0"/>
                <a:cs typeface="Courier New" panose="02070309020205020404" pitchFamily="49" charset="0"/>
              </a:rPr>
              <a:t>(</a:t>
            </a:r>
            <a:r>
              <a:rPr lang="en-US" sz="1600" dirty="0" err="1">
                <a:solidFill>
                  <a:srgbClr val="009644"/>
                </a:solidFill>
                <a:latin typeface="Courier New" panose="02070309020205020404" pitchFamily="49" charset="0"/>
                <a:cs typeface="Courier New" panose="02070309020205020404" pitchFamily="49" charset="0"/>
              </a:rPr>
              <a:t>new_price</a:t>
            </a:r>
            <a:r>
              <a:rPr lang="en-US" sz="1600" dirty="0">
                <a:solidFill>
                  <a:srgbClr val="009644"/>
                </a:solidFill>
                <a:latin typeface="Courier New" panose="02070309020205020404" pitchFamily="49" charset="0"/>
                <a:cs typeface="Courier New" panose="02070309020205020404" pitchFamily="49" charset="0"/>
              </a:rPr>
              <a:t> &lt; </a:t>
            </a:r>
            <a:r>
              <a:rPr lang="en-US" sz="1600" dirty="0" err="1">
                <a:solidFill>
                  <a:srgbClr val="009644"/>
                </a:solidFill>
                <a:latin typeface="Courier New" panose="02070309020205020404" pitchFamily="49" charset="0"/>
                <a:cs typeface="Courier New" panose="02070309020205020404" pitchFamily="49" charset="0"/>
              </a:rPr>
              <a:t>find_max_price</a:t>
            </a:r>
            <a:r>
              <a:rPr lang="en-US" sz="1600" dirty="0">
                <a:solidFill>
                  <a:srgbClr val="009644"/>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dbms_output.put_line</a:t>
            </a:r>
            <a:r>
              <a:rPr lang="en-US" sz="1600" dirty="0">
                <a:latin typeface="Courier New" panose="02070309020205020404" pitchFamily="49" charset="0"/>
                <a:cs typeface="Courier New" panose="02070309020205020404" pitchFamily="49" charset="0"/>
              </a:rPr>
              <a:t>('The new price is higher than the maximum price.');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dbms_output.put_line</a:t>
            </a:r>
            <a:r>
              <a:rPr lang="en-US" sz="1600" dirty="0">
                <a:latin typeface="Courier New" panose="02070309020205020404" pitchFamily="49" charset="0"/>
                <a:cs typeface="Courier New" panose="02070309020205020404" pitchFamily="49" charset="0"/>
              </a:rPr>
              <a:t>('The new price is less than the maximum price.');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IF</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90117A3A-6967-44B6-9BEC-3D76B95CEFEB}"/>
              </a:ext>
            </a:extLst>
          </p:cNvPr>
          <p:cNvSpPr txBox="1"/>
          <p:nvPr/>
        </p:nvSpPr>
        <p:spPr>
          <a:xfrm>
            <a:off x="1148316" y="5422605"/>
            <a:ext cx="7006856" cy="830997"/>
          </a:xfrm>
          <a:prstGeom prst="rect">
            <a:avLst/>
          </a:prstGeom>
          <a:noFill/>
        </p:spPr>
        <p:txBody>
          <a:bodyPr wrap="square" rtlCol="0">
            <a:spAutoFit/>
          </a:bodyPr>
          <a:lstStyle/>
          <a:p>
            <a:r>
              <a:rPr lang="en-US" sz="1600" dirty="0"/>
              <a:t>Output:</a:t>
            </a:r>
          </a:p>
          <a:p>
            <a:r>
              <a:rPr lang="en-US" sz="1600" dirty="0">
                <a:latin typeface="Courier New" panose="02070309020205020404" pitchFamily="49" charset="0"/>
                <a:cs typeface="Courier New" panose="02070309020205020404" pitchFamily="49" charset="0"/>
              </a:rPr>
              <a:t>anonymous block completed</a:t>
            </a:r>
          </a:p>
          <a:p>
            <a:r>
              <a:rPr lang="en-US" sz="1600" dirty="0">
                <a:latin typeface="Courier New" panose="02070309020205020404" pitchFamily="49" charset="0"/>
                <a:cs typeface="Courier New" panose="02070309020205020404" pitchFamily="49" charset="0"/>
              </a:rPr>
              <a:t>The new price is less than the maximum price.</a:t>
            </a:r>
          </a:p>
        </p:txBody>
      </p:sp>
      <p:sp>
        <p:nvSpPr>
          <p:cNvPr id="6" name="Rectangle 5">
            <a:extLst>
              <a:ext uri="{FF2B5EF4-FFF2-40B4-BE49-F238E27FC236}">
                <a16:creationId xmlns:a16="http://schemas.microsoft.com/office/drawing/2014/main" id="{DEB0CBE2-CA8A-40F1-90C3-2005F0CD9328}"/>
              </a:ext>
            </a:extLst>
          </p:cNvPr>
          <p:cNvSpPr/>
          <p:nvPr/>
        </p:nvSpPr>
        <p:spPr>
          <a:xfrm>
            <a:off x="1148103" y="2573081"/>
            <a:ext cx="9920177" cy="25545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750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ECC6-E4F6-4191-84EE-350EE7E10296}"/>
              </a:ext>
            </a:extLst>
          </p:cNvPr>
          <p:cNvSpPr>
            <a:spLocks noGrp="1"/>
          </p:cNvSpPr>
          <p:nvPr>
            <p:ph type="title"/>
          </p:nvPr>
        </p:nvSpPr>
        <p:spPr/>
        <p:txBody>
          <a:bodyPr>
            <a:normAutofit/>
          </a:bodyPr>
          <a:lstStyle/>
          <a:p>
            <a:r>
              <a:rPr lang="en-US" sz="3800" dirty="0"/>
              <a:t>Use PL/SQL Functions in SQL Statements</a:t>
            </a:r>
          </a:p>
        </p:txBody>
      </p:sp>
      <p:sp>
        <p:nvSpPr>
          <p:cNvPr id="3" name="Content Placeholder 2">
            <a:extLst>
              <a:ext uri="{FF2B5EF4-FFF2-40B4-BE49-F238E27FC236}">
                <a16:creationId xmlns:a16="http://schemas.microsoft.com/office/drawing/2014/main" id="{4056B113-C5AF-4671-B97D-60647C5E2424}"/>
              </a:ext>
            </a:extLst>
          </p:cNvPr>
          <p:cNvSpPr>
            <a:spLocks noGrp="1"/>
          </p:cNvSpPr>
          <p:nvPr>
            <p:ph idx="1"/>
          </p:nvPr>
        </p:nvSpPr>
        <p:spPr>
          <a:xfrm>
            <a:off x="1261872" y="1828801"/>
            <a:ext cx="8595360" cy="999460"/>
          </a:xfrm>
        </p:spPr>
        <p:txBody>
          <a:bodyPr/>
          <a:lstStyle/>
          <a:p>
            <a:r>
              <a:rPr lang="en-US" dirty="0"/>
              <a:t>Let’s say, the company wants to increase the products’ price by doubling the current price of each product. The following SQL select statement returns the products that their new price is higher than the current maximum price.</a:t>
            </a:r>
          </a:p>
        </p:txBody>
      </p:sp>
      <p:sp>
        <p:nvSpPr>
          <p:cNvPr id="4" name="TextBox 3">
            <a:extLst>
              <a:ext uri="{FF2B5EF4-FFF2-40B4-BE49-F238E27FC236}">
                <a16:creationId xmlns:a16="http://schemas.microsoft.com/office/drawing/2014/main" id="{9578CA99-E8E7-4288-B2D1-DC575DAD8C50}"/>
              </a:ext>
            </a:extLst>
          </p:cNvPr>
          <p:cNvSpPr txBox="1"/>
          <p:nvPr/>
        </p:nvSpPr>
        <p:spPr>
          <a:xfrm>
            <a:off x="953528" y="3013501"/>
            <a:ext cx="9774723"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product_id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product_name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list_price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list_price</a:t>
            </a:r>
            <a:r>
              <a:rPr lang="en-US" sz="1600" dirty="0">
                <a:latin typeface="Courier New" panose="02070309020205020404" pitchFamily="49" charset="0"/>
                <a:cs typeface="Courier New" panose="02070309020205020404" pitchFamily="49" charset="0"/>
              </a:rPr>
              <a:t> * 2) as "New Price"</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products</a:t>
            </a:r>
          </a:p>
          <a:p>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a:solidFill>
                  <a:srgbClr val="007A37"/>
                </a:solidFill>
                <a:latin typeface="Courier New" panose="02070309020205020404" pitchFamily="49" charset="0"/>
                <a:cs typeface="Courier New" panose="02070309020205020404" pitchFamily="49" charset="0"/>
              </a:rPr>
              <a:t>(</a:t>
            </a:r>
            <a:r>
              <a:rPr lang="en-US" sz="1600" dirty="0" err="1">
                <a:solidFill>
                  <a:srgbClr val="007A37"/>
                </a:solidFill>
                <a:latin typeface="Courier New" panose="02070309020205020404" pitchFamily="49" charset="0"/>
                <a:cs typeface="Courier New" panose="02070309020205020404" pitchFamily="49" charset="0"/>
              </a:rPr>
              <a:t>list_price</a:t>
            </a:r>
            <a:r>
              <a:rPr lang="en-US" sz="1600" dirty="0">
                <a:solidFill>
                  <a:srgbClr val="007A37"/>
                </a:solidFill>
                <a:latin typeface="Courier New" panose="02070309020205020404" pitchFamily="49" charset="0"/>
                <a:cs typeface="Courier New" panose="02070309020205020404" pitchFamily="49" charset="0"/>
              </a:rPr>
              <a:t> * 2) &gt; </a:t>
            </a:r>
            <a:r>
              <a:rPr lang="en-US" sz="1600" dirty="0" err="1">
                <a:solidFill>
                  <a:srgbClr val="007A37"/>
                </a:solidFill>
                <a:latin typeface="Courier New" panose="02070309020205020404" pitchFamily="49" charset="0"/>
                <a:cs typeface="Courier New" panose="02070309020205020404" pitchFamily="49" charset="0"/>
              </a:rPr>
              <a:t>find_max_price</a:t>
            </a:r>
            <a:r>
              <a:rPr lang="en-US" sz="1600" dirty="0">
                <a:solidFill>
                  <a:srgbClr val="007A37"/>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68676D38-03C0-481F-B948-E1EE68287719}"/>
              </a:ext>
            </a:extLst>
          </p:cNvPr>
          <p:cNvSpPr/>
          <p:nvPr/>
        </p:nvSpPr>
        <p:spPr>
          <a:xfrm>
            <a:off x="946298" y="2965740"/>
            <a:ext cx="9792586" cy="872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5D6ECCC-67B3-4861-BE64-6B8FE8D630D8}"/>
              </a:ext>
            </a:extLst>
          </p:cNvPr>
          <p:cNvPicPr>
            <a:picLocks noChangeAspect="1"/>
          </p:cNvPicPr>
          <p:nvPr/>
        </p:nvPicPr>
        <p:blipFill>
          <a:blip r:embed="rId2"/>
          <a:stretch>
            <a:fillRect/>
          </a:stretch>
        </p:blipFill>
        <p:spPr>
          <a:xfrm>
            <a:off x="2572946" y="4289796"/>
            <a:ext cx="5973211" cy="822975"/>
          </a:xfrm>
          <a:prstGeom prst="rect">
            <a:avLst/>
          </a:prstGeom>
        </p:spPr>
      </p:pic>
    </p:spTree>
    <p:extLst>
      <p:ext uri="{BB962C8B-B14F-4D97-AF65-F5344CB8AC3E}">
        <p14:creationId xmlns:p14="http://schemas.microsoft.com/office/powerpoint/2010/main" val="188507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D626-BC49-4CAC-8306-520BA9F9160B}"/>
              </a:ext>
            </a:extLst>
          </p:cNvPr>
          <p:cNvSpPr>
            <a:spLocks noGrp="1"/>
          </p:cNvSpPr>
          <p:nvPr>
            <p:ph type="title"/>
          </p:nvPr>
        </p:nvSpPr>
        <p:spPr/>
        <p:txBody>
          <a:bodyPr/>
          <a:lstStyle/>
          <a:p>
            <a:r>
              <a:rPr lang="en-US" dirty="0"/>
              <a:t>Cursors</a:t>
            </a:r>
          </a:p>
        </p:txBody>
      </p:sp>
      <p:sp>
        <p:nvSpPr>
          <p:cNvPr id="3" name="Text Placeholder 2">
            <a:extLst>
              <a:ext uri="{FF2B5EF4-FFF2-40B4-BE49-F238E27FC236}">
                <a16:creationId xmlns:a16="http://schemas.microsoft.com/office/drawing/2014/main" id="{653E608D-13C5-4C33-B8AA-A7DA589D18C3}"/>
              </a:ext>
            </a:extLst>
          </p:cNvPr>
          <p:cNvSpPr>
            <a:spLocks noGrp="1"/>
          </p:cNvSpPr>
          <p:nvPr>
            <p:ph type="body" idx="1"/>
          </p:nvPr>
        </p:nvSpPr>
        <p:spPr/>
        <p:txBody>
          <a:bodyPr/>
          <a:lstStyle/>
          <a:p>
            <a:r>
              <a:rPr lang="en-US" dirty="0">
                <a:hlinkClick r:id="rId2"/>
              </a:rPr>
              <a:t>https://docs.oracle.com/database/121/LNPLS/static.htm#LNPLS554</a:t>
            </a:r>
            <a:endParaRPr lang="en-US" dirty="0"/>
          </a:p>
        </p:txBody>
      </p:sp>
    </p:spTree>
    <p:extLst>
      <p:ext uri="{BB962C8B-B14F-4D97-AF65-F5344CB8AC3E}">
        <p14:creationId xmlns:p14="http://schemas.microsoft.com/office/powerpoint/2010/main" val="51642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5DFD-5379-4A11-B937-D49E37BCD4DB}"/>
              </a:ext>
            </a:extLst>
          </p:cNvPr>
          <p:cNvSpPr>
            <a:spLocks noGrp="1"/>
          </p:cNvSpPr>
          <p:nvPr>
            <p:ph type="title"/>
          </p:nvPr>
        </p:nvSpPr>
        <p:spPr/>
        <p:txBody>
          <a:bodyPr/>
          <a:lstStyle/>
          <a:p>
            <a:r>
              <a:rPr lang="en-US" dirty="0"/>
              <a:t>Multiple-Row Result Sets in PL/SQL</a:t>
            </a:r>
          </a:p>
        </p:txBody>
      </p:sp>
      <p:sp>
        <p:nvSpPr>
          <p:cNvPr id="3" name="Content Placeholder 2">
            <a:extLst>
              <a:ext uri="{FF2B5EF4-FFF2-40B4-BE49-F238E27FC236}">
                <a16:creationId xmlns:a16="http://schemas.microsoft.com/office/drawing/2014/main" id="{EA8E8400-ACDA-4AB7-BE69-942717118C8A}"/>
              </a:ext>
            </a:extLst>
          </p:cNvPr>
          <p:cNvSpPr>
            <a:spLocks noGrp="1"/>
          </p:cNvSpPr>
          <p:nvPr>
            <p:ph idx="1"/>
          </p:nvPr>
        </p:nvSpPr>
        <p:spPr>
          <a:xfrm>
            <a:off x="1261872" y="1828801"/>
            <a:ext cx="8595360" cy="1600199"/>
          </a:xfrm>
        </p:spPr>
        <p:txBody>
          <a:bodyPr/>
          <a:lstStyle/>
          <a:p>
            <a:r>
              <a:rPr lang="en-US" dirty="0"/>
              <a:t>Cursors are used to process multiple rows in PL/SQL blocks.</a:t>
            </a:r>
          </a:p>
          <a:p>
            <a:r>
              <a:rPr lang="en-US" dirty="0"/>
              <a:t>In this course, we learn basic fundamentals about cursors. We use cursors to return multiple rows from a PL/SQL procedure to a caller procedure or program. </a:t>
            </a:r>
          </a:p>
        </p:txBody>
      </p:sp>
    </p:spTree>
    <p:extLst>
      <p:ext uri="{BB962C8B-B14F-4D97-AF65-F5344CB8AC3E}">
        <p14:creationId xmlns:p14="http://schemas.microsoft.com/office/powerpoint/2010/main" val="362780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915C-2A4A-4B6A-91FB-0AD7969DB54A}"/>
              </a:ext>
            </a:extLst>
          </p:cNvPr>
          <p:cNvSpPr>
            <a:spLocks noGrp="1"/>
          </p:cNvSpPr>
          <p:nvPr>
            <p:ph type="title"/>
          </p:nvPr>
        </p:nvSpPr>
        <p:spPr/>
        <p:txBody>
          <a:bodyPr/>
          <a:lstStyle/>
          <a:p>
            <a:r>
              <a:rPr lang="en-US" dirty="0"/>
              <a:t>PL/SQL Cursors</a:t>
            </a:r>
          </a:p>
        </p:txBody>
      </p:sp>
      <p:sp>
        <p:nvSpPr>
          <p:cNvPr id="3" name="Content Placeholder 2">
            <a:extLst>
              <a:ext uri="{FF2B5EF4-FFF2-40B4-BE49-F238E27FC236}">
                <a16:creationId xmlns:a16="http://schemas.microsoft.com/office/drawing/2014/main" id="{1D7AA48D-CE3E-4D1D-B2D0-8F563D0DD729}"/>
              </a:ext>
            </a:extLst>
          </p:cNvPr>
          <p:cNvSpPr>
            <a:spLocks noGrp="1"/>
          </p:cNvSpPr>
          <p:nvPr>
            <p:ph idx="1"/>
          </p:nvPr>
        </p:nvSpPr>
        <p:spPr/>
        <p:txBody>
          <a:bodyPr/>
          <a:lstStyle/>
          <a:p>
            <a:r>
              <a:rPr lang="en-US" dirty="0"/>
              <a:t>A cursor is a pointer to a context area that includes the result of a processed SQL statement. Simply, a cursor contains the rows of a select statement.</a:t>
            </a:r>
          </a:p>
          <a:p>
            <a:r>
              <a:rPr lang="en-US" dirty="0"/>
              <a:t>In PL/SQL, cursors are used to access and process the rows returned by a SELECT or DML statement.</a:t>
            </a:r>
          </a:p>
          <a:p>
            <a:r>
              <a:rPr lang="en-US" dirty="0"/>
              <a:t>There are two types of cursors:</a:t>
            </a:r>
          </a:p>
          <a:p>
            <a:pPr lvl="1"/>
            <a:r>
              <a:rPr lang="en-US" dirty="0"/>
              <a:t>Implicit cursors</a:t>
            </a:r>
          </a:p>
          <a:p>
            <a:pPr lvl="1"/>
            <a:r>
              <a:rPr lang="en-US" dirty="0"/>
              <a:t>Explicit cursors</a:t>
            </a:r>
          </a:p>
          <a:p>
            <a:endParaRPr lang="en-US" dirty="0"/>
          </a:p>
        </p:txBody>
      </p:sp>
    </p:spTree>
    <p:extLst>
      <p:ext uri="{BB962C8B-B14F-4D97-AF65-F5344CB8AC3E}">
        <p14:creationId xmlns:p14="http://schemas.microsoft.com/office/powerpoint/2010/main" val="176331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9B26-0DE2-4095-B042-6B004776ECC4}"/>
              </a:ext>
            </a:extLst>
          </p:cNvPr>
          <p:cNvSpPr>
            <a:spLocks noGrp="1"/>
          </p:cNvSpPr>
          <p:nvPr>
            <p:ph type="title"/>
          </p:nvPr>
        </p:nvSpPr>
        <p:spPr/>
        <p:txBody>
          <a:bodyPr/>
          <a:lstStyle/>
          <a:p>
            <a:r>
              <a:rPr lang="en-US" dirty="0"/>
              <a:t>Implicit Cursors</a:t>
            </a:r>
          </a:p>
        </p:txBody>
      </p:sp>
      <p:sp>
        <p:nvSpPr>
          <p:cNvPr id="3" name="Content Placeholder 2">
            <a:extLst>
              <a:ext uri="{FF2B5EF4-FFF2-40B4-BE49-F238E27FC236}">
                <a16:creationId xmlns:a16="http://schemas.microsoft.com/office/drawing/2014/main" id="{C11AD118-955F-4ABB-BFA2-03833F2FF1C3}"/>
              </a:ext>
            </a:extLst>
          </p:cNvPr>
          <p:cNvSpPr>
            <a:spLocks noGrp="1"/>
          </p:cNvSpPr>
          <p:nvPr>
            <p:ph idx="1"/>
          </p:nvPr>
        </p:nvSpPr>
        <p:spPr/>
        <p:txBody>
          <a:bodyPr/>
          <a:lstStyle/>
          <a:p>
            <a:r>
              <a:rPr lang="en-US" dirty="0"/>
              <a:t>The implicit cursors are automatically created by a Server while a statement such as INSERT, UPDATE, DELETE, and SELECT is executed.</a:t>
            </a:r>
          </a:p>
          <a:p>
            <a:r>
              <a:rPr lang="en-US" dirty="0"/>
              <a:t>The implicit cursor attributes can be used to determine if any rows have been affected as a result of the execution of a SQL statement.</a:t>
            </a:r>
          </a:p>
          <a:p>
            <a:r>
              <a:rPr lang="en-US" dirty="0"/>
              <a:t>In PL/SQL, the SELECT INTO statement, the implicit cursor can be evaluated to see if any row is returned.</a:t>
            </a:r>
          </a:p>
          <a:p>
            <a:endParaRPr lang="en-US" dirty="0"/>
          </a:p>
        </p:txBody>
      </p:sp>
      <p:graphicFrame>
        <p:nvGraphicFramePr>
          <p:cNvPr id="4" name="Table 4">
            <a:extLst>
              <a:ext uri="{FF2B5EF4-FFF2-40B4-BE49-F238E27FC236}">
                <a16:creationId xmlns:a16="http://schemas.microsoft.com/office/drawing/2014/main" id="{8918B83D-7872-49B7-916D-4B23F3A764DF}"/>
              </a:ext>
            </a:extLst>
          </p:cNvPr>
          <p:cNvGraphicFramePr>
            <a:graphicFrameLocks noGrp="1"/>
          </p:cNvGraphicFramePr>
          <p:nvPr>
            <p:extLst>
              <p:ext uri="{D42A27DB-BD31-4B8C-83A1-F6EECF244321}">
                <p14:modId xmlns:p14="http://schemas.microsoft.com/office/powerpoint/2010/main" val="2279839421"/>
              </p:ext>
            </p:extLst>
          </p:nvPr>
        </p:nvGraphicFramePr>
        <p:xfrm>
          <a:off x="1495552" y="4092575"/>
          <a:ext cx="8128000" cy="2296160"/>
        </p:xfrm>
        <a:graphic>
          <a:graphicData uri="http://schemas.openxmlformats.org/drawingml/2006/table">
            <a:tbl>
              <a:tblPr firstRow="1" bandRow="1">
                <a:tableStyleId>{5C22544A-7EE6-4342-B048-85BDC9FD1C3A}</a:tableStyleId>
              </a:tblPr>
              <a:tblGrid>
                <a:gridCol w="2406597">
                  <a:extLst>
                    <a:ext uri="{9D8B030D-6E8A-4147-A177-3AD203B41FA5}">
                      <a16:colId xmlns:a16="http://schemas.microsoft.com/office/drawing/2014/main" val="2880104531"/>
                    </a:ext>
                  </a:extLst>
                </a:gridCol>
                <a:gridCol w="5721403">
                  <a:extLst>
                    <a:ext uri="{9D8B030D-6E8A-4147-A177-3AD203B41FA5}">
                      <a16:colId xmlns:a16="http://schemas.microsoft.com/office/drawing/2014/main" val="3902456885"/>
                    </a:ext>
                  </a:extLst>
                </a:gridCol>
              </a:tblGrid>
              <a:tr h="370840">
                <a:tc>
                  <a:txBody>
                    <a:bodyPr/>
                    <a:lstStyle/>
                    <a:p>
                      <a:r>
                        <a:rPr lang="en-US" sz="1400" dirty="0"/>
                        <a:t>Attributes</a:t>
                      </a:r>
                    </a:p>
                  </a:txBody>
                  <a:tcPr/>
                </a:tc>
                <a:tc>
                  <a:txBody>
                    <a:bodyPr/>
                    <a:lstStyle/>
                    <a:p>
                      <a:r>
                        <a:rPr lang="en-US" sz="1400" dirty="0"/>
                        <a:t>Description</a:t>
                      </a:r>
                    </a:p>
                  </a:txBody>
                  <a:tcPr/>
                </a:tc>
                <a:extLst>
                  <a:ext uri="{0D108BD9-81ED-4DB2-BD59-A6C34878D82A}">
                    <a16:rowId xmlns:a16="http://schemas.microsoft.com/office/drawing/2014/main" val="1124767038"/>
                  </a:ext>
                </a:extLst>
              </a:tr>
              <a:tr h="370840">
                <a:tc>
                  <a:txBody>
                    <a:bodyPr/>
                    <a:lstStyle/>
                    <a:p>
                      <a:r>
                        <a:rPr lang="en-US" sz="1400" dirty="0"/>
                        <a:t>SQL%FOUND</a:t>
                      </a:r>
                    </a:p>
                  </a:txBody>
                  <a:tcPr/>
                </a:tc>
                <a:tc>
                  <a:txBody>
                    <a:bodyPr/>
                    <a:lstStyle/>
                    <a:p>
                      <a:r>
                        <a:rPr lang="en-US" sz="1400" dirty="0"/>
                        <a:t>It returns true if at least one row is affected by the execution of a DML statement or a SELECT statement.</a:t>
                      </a:r>
                    </a:p>
                  </a:txBody>
                  <a:tcPr/>
                </a:tc>
                <a:extLst>
                  <a:ext uri="{0D108BD9-81ED-4DB2-BD59-A6C34878D82A}">
                    <a16:rowId xmlns:a16="http://schemas.microsoft.com/office/drawing/2014/main" val="3060184137"/>
                  </a:ext>
                </a:extLst>
              </a:tr>
              <a:tr h="370840">
                <a:tc>
                  <a:txBody>
                    <a:bodyPr/>
                    <a:lstStyle/>
                    <a:p>
                      <a:r>
                        <a:rPr lang="en-US" sz="1400" dirty="0"/>
                        <a:t>SQL%NOTFOUND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It returns true if no row is affected by the execution of a DML statement or a SELECT statement.</a:t>
                      </a:r>
                    </a:p>
                  </a:txBody>
                  <a:tcPr/>
                </a:tc>
                <a:extLst>
                  <a:ext uri="{0D108BD9-81ED-4DB2-BD59-A6C34878D82A}">
                    <a16:rowId xmlns:a16="http://schemas.microsoft.com/office/drawing/2014/main" val="4035585054"/>
                  </a:ext>
                </a:extLst>
              </a:tr>
              <a:tr h="370840">
                <a:tc>
                  <a:txBody>
                    <a:bodyPr/>
                    <a:lstStyle/>
                    <a:p>
                      <a:r>
                        <a:rPr lang="en-US" sz="1400" dirty="0"/>
                        <a:t>SQL%ROWCOUNT</a:t>
                      </a:r>
                    </a:p>
                  </a:txBody>
                  <a:tcPr/>
                </a:tc>
                <a:tc>
                  <a:txBody>
                    <a:bodyPr/>
                    <a:lstStyle/>
                    <a:p>
                      <a:r>
                        <a:rPr lang="en-US" sz="1400" dirty="0"/>
                        <a:t>This attribute is always for implicit cursors</a:t>
                      </a:r>
                    </a:p>
                  </a:txBody>
                  <a:tcPr/>
                </a:tc>
                <a:extLst>
                  <a:ext uri="{0D108BD9-81ED-4DB2-BD59-A6C34878D82A}">
                    <a16:rowId xmlns:a16="http://schemas.microsoft.com/office/drawing/2014/main" val="2702967187"/>
                  </a:ext>
                </a:extLst>
              </a:tr>
              <a:tr h="370840">
                <a:tc>
                  <a:txBody>
                    <a:bodyPr/>
                    <a:lstStyle/>
                    <a:p>
                      <a:r>
                        <a:rPr lang="en-US" sz="1400" dirty="0"/>
                        <a:t>SQL%ISOPEN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It returns the number of rows affected by the execution of a DML statement or a SELECT statement.</a:t>
                      </a:r>
                    </a:p>
                  </a:txBody>
                  <a:tcPr/>
                </a:tc>
                <a:extLst>
                  <a:ext uri="{0D108BD9-81ED-4DB2-BD59-A6C34878D82A}">
                    <a16:rowId xmlns:a16="http://schemas.microsoft.com/office/drawing/2014/main" val="1665656339"/>
                  </a:ext>
                </a:extLst>
              </a:tr>
            </a:tbl>
          </a:graphicData>
        </a:graphic>
      </p:graphicFrame>
    </p:spTree>
    <p:extLst>
      <p:ext uri="{BB962C8B-B14F-4D97-AF65-F5344CB8AC3E}">
        <p14:creationId xmlns:p14="http://schemas.microsoft.com/office/powerpoint/2010/main" val="99626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32A6-4E82-41FA-8FF0-8571F05C029D}"/>
              </a:ext>
            </a:extLst>
          </p:cNvPr>
          <p:cNvSpPr>
            <a:spLocks noGrp="1"/>
          </p:cNvSpPr>
          <p:nvPr>
            <p:ph type="title"/>
          </p:nvPr>
        </p:nvSpPr>
        <p:spPr/>
        <p:txBody>
          <a:bodyPr/>
          <a:lstStyle/>
          <a:p>
            <a:r>
              <a:rPr lang="en-US" dirty="0"/>
              <a:t>Explicit Cursors</a:t>
            </a:r>
          </a:p>
        </p:txBody>
      </p:sp>
      <p:sp>
        <p:nvSpPr>
          <p:cNvPr id="3" name="Content Placeholder 2">
            <a:extLst>
              <a:ext uri="{FF2B5EF4-FFF2-40B4-BE49-F238E27FC236}">
                <a16:creationId xmlns:a16="http://schemas.microsoft.com/office/drawing/2014/main" id="{7B974104-EF97-4000-BC53-FB5ADEC50ECF}"/>
              </a:ext>
            </a:extLst>
          </p:cNvPr>
          <p:cNvSpPr>
            <a:spLocks noGrp="1"/>
          </p:cNvSpPr>
          <p:nvPr>
            <p:ph idx="1"/>
          </p:nvPr>
        </p:nvSpPr>
        <p:spPr>
          <a:xfrm>
            <a:off x="1261872" y="1828801"/>
            <a:ext cx="8595360" cy="1446028"/>
          </a:xfrm>
        </p:spPr>
        <p:txBody>
          <a:bodyPr/>
          <a:lstStyle/>
          <a:p>
            <a:r>
              <a:rPr lang="en-US" dirty="0"/>
              <a:t>The explicit cursors are defined in the declaration section of a PL/SQL block by programmers. It is used to process the multi-row results from a SELECT statement.</a:t>
            </a:r>
          </a:p>
          <a:p>
            <a:r>
              <a:rPr lang="en-US" dirty="0"/>
              <a:t>To define cursor:</a:t>
            </a:r>
          </a:p>
          <a:p>
            <a:endParaRPr lang="en-US" dirty="0"/>
          </a:p>
        </p:txBody>
      </p:sp>
      <p:sp>
        <p:nvSpPr>
          <p:cNvPr id="4" name="TextBox 3">
            <a:extLst>
              <a:ext uri="{FF2B5EF4-FFF2-40B4-BE49-F238E27FC236}">
                <a16:creationId xmlns:a16="http://schemas.microsoft.com/office/drawing/2014/main" id="{DB94FF54-4810-486B-ADD7-F14DCF59CC33}"/>
              </a:ext>
            </a:extLst>
          </p:cNvPr>
          <p:cNvSpPr txBox="1"/>
          <p:nvPr/>
        </p:nvSpPr>
        <p:spPr>
          <a:xfrm>
            <a:off x="1453258" y="3270916"/>
            <a:ext cx="6095858"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CURSOR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cursor_name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select_statement</a:t>
            </a:r>
            <a:r>
              <a:rPr lang="en-US" dirty="0">
                <a:latin typeface="Courier New" panose="02070309020205020404" pitchFamily="49" charset="0"/>
                <a:cs typeface="Courier New" panose="02070309020205020404" pitchFamily="49" charset="0"/>
              </a:rPr>
              <a:t>;  </a:t>
            </a:r>
          </a:p>
        </p:txBody>
      </p:sp>
      <p:sp>
        <p:nvSpPr>
          <p:cNvPr id="5" name="Content Placeholder 2">
            <a:extLst>
              <a:ext uri="{FF2B5EF4-FFF2-40B4-BE49-F238E27FC236}">
                <a16:creationId xmlns:a16="http://schemas.microsoft.com/office/drawing/2014/main" id="{F466B1BA-F3C4-4EBC-8060-B1097EE322D3}"/>
              </a:ext>
            </a:extLst>
          </p:cNvPr>
          <p:cNvSpPr txBox="1">
            <a:spLocks/>
          </p:cNvSpPr>
          <p:nvPr/>
        </p:nvSpPr>
        <p:spPr>
          <a:xfrm>
            <a:off x="1261872" y="3880882"/>
            <a:ext cx="8595360" cy="2328532"/>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use an Explicit cursor in a PL/SQL block:</a:t>
            </a:r>
          </a:p>
          <a:p>
            <a:pPr lvl="1"/>
            <a:r>
              <a:rPr lang="en-US" dirty="0"/>
              <a:t>Declare the cursor</a:t>
            </a:r>
          </a:p>
          <a:p>
            <a:pPr lvl="2"/>
            <a:r>
              <a:rPr lang="en-US" dirty="0"/>
              <a:t>The memory is allocated for the cursor</a:t>
            </a:r>
          </a:p>
          <a:p>
            <a:pPr lvl="1"/>
            <a:r>
              <a:rPr lang="en-US" dirty="0"/>
              <a:t>Open the cursor</a:t>
            </a:r>
          </a:p>
          <a:p>
            <a:pPr lvl="1"/>
            <a:r>
              <a:rPr lang="en-US" dirty="0"/>
              <a:t>Retrieve data from the cursor active set in the Loop</a:t>
            </a:r>
          </a:p>
          <a:p>
            <a:pPr lvl="1"/>
            <a:r>
              <a:rPr lang="en-US" dirty="0"/>
              <a:t>Exit the Loop when the active set is empty</a:t>
            </a:r>
          </a:p>
          <a:p>
            <a:pPr lvl="1"/>
            <a:r>
              <a:rPr lang="en-US" dirty="0"/>
              <a:t>Close the cursor</a:t>
            </a:r>
          </a:p>
          <a:p>
            <a:pPr lvl="2"/>
            <a:r>
              <a:rPr lang="en-US" dirty="0"/>
              <a:t>The memory allocated to the cursor is released. </a:t>
            </a:r>
          </a:p>
          <a:p>
            <a:endParaRPr lang="en-US" dirty="0"/>
          </a:p>
        </p:txBody>
      </p:sp>
    </p:spTree>
    <p:extLst>
      <p:ext uri="{BB962C8B-B14F-4D97-AF65-F5344CB8AC3E}">
        <p14:creationId xmlns:p14="http://schemas.microsoft.com/office/powerpoint/2010/main" val="172751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BF41-4D19-4362-8B67-FBEF37B34D6E}"/>
              </a:ext>
            </a:extLst>
          </p:cNvPr>
          <p:cNvSpPr>
            <a:spLocks noGrp="1"/>
          </p:cNvSpPr>
          <p:nvPr>
            <p:ph type="title"/>
          </p:nvPr>
        </p:nvSpPr>
        <p:spPr/>
        <p:txBody>
          <a:bodyPr/>
          <a:lstStyle/>
          <a:p>
            <a:r>
              <a:rPr lang="en-US" dirty="0"/>
              <a:t>Declare a Cursor</a:t>
            </a:r>
          </a:p>
        </p:txBody>
      </p:sp>
      <p:sp>
        <p:nvSpPr>
          <p:cNvPr id="3" name="Content Placeholder 2">
            <a:extLst>
              <a:ext uri="{FF2B5EF4-FFF2-40B4-BE49-F238E27FC236}">
                <a16:creationId xmlns:a16="http://schemas.microsoft.com/office/drawing/2014/main" id="{4817D05B-9F9E-449E-AB71-C6391E3332B7}"/>
              </a:ext>
            </a:extLst>
          </p:cNvPr>
          <p:cNvSpPr>
            <a:spLocks noGrp="1"/>
          </p:cNvSpPr>
          <p:nvPr>
            <p:ph idx="1"/>
          </p:nvPr>
        </p:nvSpPr>
        <p:spPr>
          <a:xfrm>
            <a:off x="1261872" y="1828801"/>
            <a:ext cx="8595360" cy="499730"/>
          </a:xfrm>
        </p:spPr>
        <p:txBody>
          <a:bodyPr/>
          <a:lstStyle/>
          <a:p>
            <a:r>
              <a:rPr lang="en-US" dirty="0"/>
              <a:t>Cursors can be defined in the declaration section. </a:t>
            </a:r>
          </a:p>
        </p:txBody>
      </p:sp>
      <p:sp>
        <p:nvSpPr>
          <p:cNvPr id="4" name="TextBox 3">
            <a:extLst>
              <a:ext uri="{FF2B5EF4-FFF2-40B4-BE49-F238E27FC236}">
                <a16:creationId xmlns:a16="http://schemas.microsoft.com/office/drawing/2014/main" id="{2677597C-3DBC-40FD-8360-8E9BCF290AD6}"/>
              </a:ext>
            </a:extLst>
          </p:cNvPr>
          <p:cNvSpPr txBox="1"/>
          <p:nvPr/>
        </p:nvSpPr>
        <p:spPr>
          <a:xfrm>
            <a:off x="1474523" y="2228179"/>
            <a:ext cx="6095858"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CURSOR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cursor_name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select_statement</a:t>
            </a:r>
            <a:r>
              <a:rPr lang="en-US" dirty="0">
                <a:latin typeface="Courier New" panose="02070309020205020404" pitchFamily="49" charset="0"/>
                <a:cs typeface="Courier New" panose="02070309020205020404" pitchFamily="49" charset="0"/>
              </a:rPr>
              <a:t>;  </a:t>
            </a:r>
          </a:p>
        </p:txBody>
      </p:sp>
      <p:sp>
        <p:nvSpPr>
          <p:cNvPr id="5" name="Content Placeholder 2">
            <a:extLst>
              <a:ext uri="{FF2B5EF4-FFF2-40B4-BE49-F238E27FC236}">
                <a16:creationId xmlns:a16="http://schemas.microsoft.com/office/drawing/2014/main" id="{15FB8AB1-70DC-42DF-8DEF-73A3133F3667}"/>
              </a:ext>
            </a:extLst>
          </p:cNvPr>
          <p:cNvSpPr txBox="1">
            <a:spLocks/>
          </p:cNvSpPr>
          <p:nvPr/>
        </p:nvSpPr>
        <p:spPr>
          <a:xfrm>
            <a:off x="1265414" y="2661680"/>
            <a:ext cx="8595360" cy="49973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a:t>Cursors can be defined in the declaration section. </a:t>
            </a:r>
            <a:endParaRPr lang="en-US" dirty="0"/>
          </a:p>
        </p:txBody>
      </p:sp>
      <p:sp>
        <p:nvSpPr>
          <p:cNvPr id="6" name="TextBox 5">
            <a:extLst>
              <a:ext uri="{FF2B5EF4-FFF2-40B4-BE49-F238E27FC236}">
                <a16:creationId xmlns:a16="http://schemas.microsoft.com/office/drawing/2014/main" id="{825C30B6-A4CF-4FDE-B4DF-726ACA82DF73}"/>
              </a:ext>
            </a:extLst>
          </p:cNvPr>
          <p:cNvSpPr txBox="1"/>
          <p:nvPr/>
        </p:nvSpPr>
        <p:spPr>
          <a:xfrm>
            <a:off x="1467288" y="3232290"/>
            <a:ext cx="7655447" cy="132343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CURSOR</a:t>
            </a:r>
            <a:r>
              <a:rPr lang="en-US" sz="1600" dirty="0">
                <a:latin typeface="Courier New" panose="02070309020205020404" pitchFamily="49" charset="0"/>
                <a:cs typeface="Courier New" panose="02070309020205020404" pitchFamily="49" charset="0"/>
              </a:rPr>
              <a:t> cursor_1 </a:t>
            </a:r>
            <a:r>
              <a:rPr lang="en-US" sz="1600" b="1" dirty="0">
                <a:latin typeface="Courier New" panose="02070309020205020404" pitchFamily="49" charset="0"/>
                <a:cs typeface="Courier New" panose="02070309020205020404" pitchFamily="49" charset="0"/>
              </a:rPr>
              <a:t>IS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job_title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employees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job_title</a:t>
            </a:r>
            <a:r>
              <a:rPr lang="en-US" sz="1600" dirty="0">
                <a:latin typeface="Courier New" panose="02070309020205020404" pitchFamily="49" charset="0"/>
                <a:cs typeface="Courier New" panose="02070309020205020404" pitchFamily="49" charset="0"/>
              </a:rPr>
              <a:t> LIKE '</a:t>
            </a:r>
            <a:r>
              <a:rPr lang="en-US" sz="1600" dirty="0" err="1">
                <a:latin typeface="Courier New" panose="02070309020205020404" pitchFamily="49" charset="0"/>
                <a:cs typeface="Courier New" panose="02070309020205020404" pitchFamily="49" charset="0"/>
              </a:rPr>
              <a:t>A%t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ORDER 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a:t>
            </a:r>
          </a:p>
        </p:txBody>
      </p:sp>
      <p:sp>
        <p:nvSpPr>
          <p:cNvPr id="8" name="Rectangle 7">
            <a:extLst>
              <a:ext uri="{FF2B5EF4-FFF2-40B4-BE49-F238E27FC236}">
                <a16:creationId xmlns:a16="http://schemas.microsoft.com/office/drawing/2014/main" id="{EB00F832-F8B1-4D34-8985-28D0DEE3A63F}"/>
              </a:ext>
            </a:extLst>
          </p:cNvPr>
          <p:cNvSpPr/>
          <p:nvPr/>
        </p:nvSpPr>
        <p:spPr>
          <a:xfrm>
            <a:off x="1467288" y="3225579"/>
            <a:ext cx="7655447" cy="13234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919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8437-4781-4AC4-BA7F-1CE60DFE25B5}"/>
              </a:ext>
            </a:extLst>
          </p:cNvPr>
          <p:cNvSpPr>
            <a:spLocks noGrp="1"/>
          </p:cNvSpPr>
          <p:nvPr>
            <p:ph type="title"/>
          </p:nvPr>
        </p:nvSpPr>
        <p:spPr/>
        <p:txBody>
          <a:bodyPr/>
          <a:lstStyle/>
          <a:p>
            <a:r>
              <a:rPr lang="en-US" dirty="0"/>
              <a:t>Open a Cursor</a:t>
            </a:r>
          </a:p>
        </p:txBody>
      </p:sp>
      <p:sp>
        <p:nvSpPr>
          <p:cNvPr id="3" name="Content Placeholder 2">
            <a:extLst>
              <a:ext uri="{FF2B5EF4-FFF2-40B4-BE49-F238E27FC236}">
                <a16:creationId xmlns:a16="http://schemas.microsoft.com/office/drawing/2014/main" id="{DB3B1C29-C067-4F2C-87ED-D18A9302690E}"/>
              </a:ext>
            </a:extLst>
          </p:cNvPr>
          <p:cNvSpPr>
            <a:spLocks noGrp="1"/>
          </p:cNvSpPr>
          <p:nvPr>
            <p:ph idx="1"/>
          </p:nvPr>
        </p:nvSpPr>
        <p:spPr>
          <a:xfrm>
            <a:off x="1261872" y="1828801"/>
            <a:ext cx="8595360" cy="542260"/>
          </a:xfrm>
        </p:spPr>
        <p:txBody>
          <a:bodyPr/>
          <a:lstStyle/>
          <a:p>
            <a:r>
              <a:rPr lang="en-US" dirty="0"/>
              <a:t>You open and use the cursor in the executable section. See the code below: </a:t>
            </a:r>
          </a:p>
        </p:txBody>
      </p:sp>
      <p:sp>
        <p:nvSpPr>
          <p:cNvPr id="4" name="TextBox 3">
            <a:extLst>
              <a:ext uri="{FF2B5EF4-FFF2-40B4-BE49-F238E27FC236}">
                <a16:creationId xmlns:a16="http://schemas.microsoft.com/office/drawing/2014/main" id="{90AEA1DE-89B4-4A86-8D3B-C2038275485B}"/>
              </a:ext>
            </a:extLst>
          </p:cNvPr>
          <p:cNvSpPr txBox="1"/>
          <p:nvPr/>
        </p:nvSpPr>
        <p:spPr>
          <a:xfrm>
            <a:off x="1474523" y="2307257"/>
            <a:ext cx="7967189" cy="2554545"/>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e_last_name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employees.last_name%type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e_job_tile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employees.job_title%type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CURSOR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emp_cursor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job_title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employees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job_title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LIKE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ORDER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OPEN</a:t>
            </a:r>
            <a:r>
              <a:rPr lang="en-US" sz="1600" dirty="0">
                <a:solidFill>
                  <a:srgbClr val="009644"/>
                </a:solidFill>
                <a:latin typeface="Courier New" panose="02070309020205020404" pitchFamily="49" charset="0"/>
                <a:cs typeface="Courier New" panose="02070309020205020404" pitchFamily="49" charset="0"/>
              </a:rPr>
              <a:t> </a:t>
            </a:r>
            <a:r>
              <a:rPr lang="en-US" sz="1600" dirty="0" err="1">
                <a:solidFill>
                  <a:srgbClr val="009644"/>
                </a:solidFill>
                <a:latin typeface="Courier New" panose="02070309020205020404" pitchFamily="49" charset="0"/>
                <a:cs typeface="Courier New" panose="02070309020205020404" pitchFamily="49" charset="0"/>
              </a:rPr>
              <a:t>emp_cursor</a:t>
            </a:r>
            <a:r>
              <a:rPr lang="en-US" sz="1600" dirty="0">
                <a:solidFill>
                  <a:srgbClr val="009644"/>
                </a:solidFill>
                <a:latin typeface="Courier New" panose="02070309020205020404" pitchFamily="49" charset="0"/>
                <a:cs typeface="Courier New" panose="02070309020205020404" pitchFamily="49" charset="0"/>
              </a:rPr>
              <a:t>;</a:t>
            </a:r>
            <a:endParaRPr lang="en-US" sz="1600" dirty="0">
              <a:solidFill>
                <a:srgbClr val="009644"/>
              </a:solidFill>
            </a:endParaRPr>
          </a:p>
        </p:txBody>
      </p:sp>
      <p:sp>
        <p:nvSpPr>
          <p:cNvPr id="5" name="Rectangle 4">
            <a:extLst>
              <a:ext uri="{FF2B5EF4-FFF2-40B4-BE49-F238E27FC236}">
                <a16:creationId xmlns:a16="http://schemas.microsoft.com/office/drawing/2014/main" id="{0CCB0D02-A06B-4363-94A3-C2C51C9450FB}"/>
              </a:ext>
            </a:extLst>
          </p:cNvPr>
          <p:cNvSpPr/>
          <p:nvPr/>
        </p:nvSpPr>
        <p:spPr>
          <a:xfrm>
            <a:off x="1467293" y="2296633"/>
            <a:ext cx="7974419" cy="25730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782475"/>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18919</TotalTime>
  <Words>2130</Words>
  <Application>Microsoft Office PowerPoint</Application>
  <PresentationFormat>Widescreen</PresentationFormat>
  <Paragraphs>264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Schoolbook</vt:lpstr>
      <vt:lpstr>Courier New</vt:lpstr>
      <vt:lpstr>Wingdings 2</vt:lpstr>
      <vt:lpstr>View</vt:lpstr>
      <vt:lpstr>Stored Procedures PL/SQL</vt:lpstr>
      <vt:lpstr>Agenda</vt:lpstr>
      <vt:lpstr>Cursors</vt:lpstr>
      <vt:lpstr>Multiple-Row Result Sets in PL/SQL</vt:lpstr>
      <vt:lpstr>PL/SQL Cursors</vt:lpstr>
      <vt:lpstr>Implicit Cursors</vt:lpstr>
      <vt:lpstr>Explicit Cursors</vt:lpstr>
      <vt:lpstr>Declare a Cursor</vt:lpstr>
      <vt:lpstr>Open a Cursor</vt:lpstr>
      <vt:lpstr>Fetch Data using a Cursor</vt:lpstr>
      <vt:lpstr>Close a Cursor</vt:lpstr>
      <vt:lpstr>PL/SQL Cursor Example</vt:lpstr>
      <vt:lpstr>Explicit Cursor with Parameters </vt:lpstr>
      <vt:lpstr>Explicit Cursor in FOR LOOP </vt:lpstr>
      <vt:lpstr>Explicit Cursor Attributes</vt:lpstr>
      <vt:lpstr>User-defined Functions</vt:lpstr>
      <vt:lpstr>Create a PL/SQL Function (optional)</vt:lpstr>
      <vt:lpstr>PL/SQL Function Example</vt:lpstr>
      <vt:lpstr>Use Functions in Assignment Statements</vt:lpstr>
      <vt:lpstr>Use Functions in Conditional Statements</vt:lpstr>
      <vt:lpstr>Use PL/SQL Functions in SQL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Nebojsa Conkic</cp:lastModifiedBy>
  <cp:revision>384</cp:revision>
  <dcterms:created xsi:type="dcterms:W3CDTF">2019-07-08T16:55:16Z</dcterms:created>
  <dcterms:modified xsi:type="dcterms:W3CDTF">2021-03-19T18:53:22Z</dcterms:modified>
</cp:coreProperties>
</file>