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313" r:id="rId4"/>
    <p:sldId id="314" r:id="rId5"/>
    <p:sldId id="290" r:id="rId6"/>
    <p:sldId id="291" r:id="rId7"/>
    <p:sldId id="322" r:id="rId8"/>
    <p:sldId id="323" r:id="rId9"/>
    <p:sldId id="325" r:id="rId10"/>
    <p:sldId id="324" r:id="rId11"/>
    <p:sldId id="326" r:id="rId12"/>
    <p:sldId id="327" r:id="rId13"/>
    <p:sldId id="329" r:id="rId14"/>
    <p:sldId id="330" r:id="rId15"/>
    <p:sldId id="376" r:id="rId16"/>
    <p:sldId id="377" r:id="rId17"/>
    <p:sldId id="331" r:id="rId18"/>
    <p:sldId id="332" r:id="rId19"/>
    <p:sldId id="334" r:id="rId20"/>
    <p:sldId id="348" r:id="rId21"/>
    <p:sldId id="343" r:id="rId22"/>
    <p:sldId id="344" r:id="rId23"/>
    <p:sldId id="349" r:id="rId24"/>
    <p:sldId id="335" r:id="rId25"/>
    <p:sldId id="338" r:id="rId26"/>
    <p:sldId id="339" r:id="rId27"/>
    <p:sldId id="341" r:id="rId28"/>
    <p:sldId id="342" r:id="rId29"/>
    <p:sldId id="340" r:id="rId30"/>
    <p:sldId id="34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37"/>
    <a:srgbClr val="009644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005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66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18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3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88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45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07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3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8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31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62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2021-03-26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66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enecacollege-primo.hosted.exlibrisgroup.com/permalink/f/603vi2/TN_pq_ebook_centralEBC444236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/>
              <a:t>NoSQL</a:t>
            </a:r>
            <a:br>
              <a:rPr lang="en-US" altLang="en-US" dirty="0"/>
            </a:br>
            <a:r>
              <a:rPr lang="en-US" altLang="en-US" dirty="0"/>
              <a:t>MongoDB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Chapters 1, 2, and 3</a:t>
            </a:r>
          </a:p>
          <a:p>
            <a:pPr algn="ctr"/>
            <a:r>
              <a:rPr lang="en-US" dirty="0"/>
              <a:t>All notes and examples are from the following book:</a:t>
            </a:r>
          </a:p>
          <a:p>
            <a:pPr algn="ctr"/>
            <a:r>
              <a:rPr lang="en-US" dirty="0">
                <a:hlinkClick r:id="rId2"/>
              </a:rPr>
              <a:t>MongoDB</a:t>
            </a:r>
            <a:endParaRPr lang="en-US" dirty="0"/>
          </a:p>
          <a:p>
            <a:pPr algn="ctr"/>
            <a:r>
              <a:rPr lang="en-US" dirty="0" err="1"/>
              <a:t>Chodorow</a:t>
            </a:r>
            <a:r>
              <a:rPr lang="en-US" dirty="0"/>
              <a:t>, Kristina 2013 </a:t>
            </a:r>
          </a:p>
        </p:txBody>
      </p:sp>
    </p:spTree>
    <p:extLst>
      <p:ext uri="{BB962C8B-B14F-4D97-AF65-F5344CB8AC3E}">
        <p14:creationId xmlns:p14="http://schemas.microsoft.com/office/powerpoint/2010/main" val="286374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Key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type of a key is string (</a:t>
            </a:r>
            <a:r>
              <a:rPr lang="en-CA" sz="2000" dirty="0"/>
              <a:t>UTF-8 characters</a:t>
            </a:r>
            <a:r>
              <a:rPr lang="en-US" sz="2000" dirty="0"/>
              <a:t>).</a:t>
            </a:r>
            <a:endParaRPr lang="en-CA" sz="2000" dirty="0"/>
          </a:p>
          <a:p>
            <a:pPr lvl="1"/>
            <a:r>
              <a:rPr lang="en-US" sz="2000" dirty="0"/>
              <a:t>The key cannot be the null terminator ‘\0’.</a:t>
            </a:r>
          </a:p>
          <a:p>
            <a:pPr lvl="1"/>
            <a:r>
              <a:rPr lang="en-US" sz="2000" dirty="0"/>
              <a:t>Do not include $ in a key.</a:t>
            </a:r>
          </a:p>
          <a:p>
            <a:r>
              <a:rPr lang="en-US" sz="2000" dirty="0"/>
              <a:t>MongoDB is type-sensitive and case-sensitive:</a:t>
            </a:r>
          </a:p>
          <a:p>
            <a:r>
              <a:rPr lang="en-US" sz="2000" dirty="0"/>
              <a:t>Example:</a:t>
            </a:r>
          </a:p>
          <a:p>
            <a:pPr marL="274320" lvl="1" indent="0">
              <a:buNone/>
            </a:pPr>
            <a:r>
              <a:rPr lang="en-CA" sz="2000" dirty="0"/>
              <a:t>	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{"foo" : 3}</a:t>
            </a:r>
          </a:p>
          <a:p>
            <a:pPr marL="274320" lvl="1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{"foo" : "3"}</a:t>
            </a:r>
          </a:p>
          <a:p>
            <a:pPr lvl="1"/>
            <a:r>
              <a:rPr lang="en-US" sz="2000" dirty="0"/>
              <a:t>The above documents are distinct.</a:t>
            </a:r>
          </a:p>
          <a:p>
            <a:pPr lvl="1"/>
            <a:r>
              <a:rPr lang="en-US" sz="2000" dirty="0"/>
              <a:t>The following document are distinct as well:</a:t>
            </a:r>
          </a:p>
          <a:p>
            <a:pPr marL="548640" lvl="2" indent="0">
              <a:buNone/>
            </a:pPr>
            <a:r>
              <a:rPr lang="en-CA" sz="2000" dirty="0"/>
              <a:t>	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{"foo" : 3}</a:t>
            </a:r>
          </a:p>
          <a:p>
            <a:pPr marL="548640" lvl="2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{"Foo" : 3}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902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{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Ubuntu Mono"/>
              </a:rPr>
              <a:t>"foo"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Ubuntu Mono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Ubuntu Mono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6600"/>
                </a:solidFill>
                <a:effectLst/>
                <a:latin typeface="Ubuntu Mono"/>
              </a:rPr>
              <a:t>3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}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Ubuntu Mono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{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Ubuntu Mono"/>
              </a:rPr>
              <a:t>"Foo"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Ubuntu Mono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Ubuntu Mono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6600"/>
                </a:solidFill>
                <a:effectLst/>
                <a:latin typeface="Ubuntu Mono"/>
              </a:rPr>
              <a:t>3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}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96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 Keys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document cannot contain duplicate keys:</a:t>
            </a:r>
          </a:p>
          <a:p>
            <a:pPr marL="27432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: "Hello, world!",</a:t>
            </a:r>
          </a:p>
          <a:p>
            <a:pPr marL="27432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: "Hello, MongoDB!“}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The above document is not a legal document because it has duplicate keys.</a:t>
            </a:r>
            <a:endParaRPr lang="en-CA" sz="2000" dirty="0"/>
          </a:p>
          <a:p>
            <a:pPr marL="27432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066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 </a:t>
            </a:r>
            <a:r>
              <a:rPr lang="en-US" sz="2000" i="1" dirty="0"/>
              <a:t>collection</a:t>
            </a:r>
            <a:r>
              <a:rPr lang="en-US" sz="2000" dirty="0"/>
              <a:t> is a group of documents.</a:t>
            </a:r>
          </a:p>
          <a:p>
            <a:pPr lvl="1"/>
            <a:r>
              <a:rPr lang="en-US" sz="2000" dirty="0"/>
              <a:t>A collection in MongoDB can be considered as a table in a relational database.</a:t>
            </a:r>
          </a:p>
          <a:p>
            <a:r>
              <a:rPr lang="en-US" sz="2000" dirty="0"/>
              <a:t>The collection has a dynamic schema.</a:t>
            </a:r>
          </a:p>
          <a:p>
            <a:pPr lvl="1"/>
            <a:r>
              <a:rPr lang="en-US" sz="2000" dirty="0"/>
              <a:t>Documents within a collection can have different schemas.</a:t>
            </a:r>
          </a:p>
          <a:p>
            <a:pPr marL="548640" lvl="2" indent="0">
              <a:buNone/>
            </a:pPr>
            <a:r>
              <a:rPr lang="en-US" sz="2000" dirty="0"/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{"greeting" : "Hello, world!"}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{"foo" : 5}</a:t>
            </a:r>
          </a:p>
          <a:p>
            <a:pPr lvl="1"/>
            <a:r>
              <a:rPr lang="en-US" sz="2000" dirty="0"/>
              <a:t>The values have different types.</a:t>
            </a:r>
          </a:p>
          <a:p>
            <a:pPr lvl="1"/>
            <a:r>
              <a:rPr lang="en-US" sz="2000" dirty="0"/>
              <a:t>A document can be in any collection.</a:t>
            </a:r>
          </a:p>
        </p:txBody>
      </p:sp>
    </p:spTree>
    <p:extLst>
      <p:ext uri="{BB962C8B-B14F-4D97-AF65-F5344CB8AC3E}">
        <p14:creationId xmlns:p14="http://schemas.microsoft.com/office/powerpoint/2010/main" val="224601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Name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collection is identified by its name.</a:t>
            </a:r>
          </a:p>
          <a:p>
            <a:pPr lvl="1"/>
            <a:r>
              <a:rPr lang="en-US" sz="2000" dirty="0"/>
              <a:t>The name cannot</a:t>
            </a:r>
          </a:p>
          <a:p>
            <a:pPr lvl="2"/>
            <a:r>
              <a:rPr lang="en-US" sz="2000" dirty="0"/>
              <a:t>Be an empty string “ “</a:t>
            </a:r>
          </a:p>
          <a:p>
            <a:pPr lvl="2"/>
            <a:r>
              <a:rPr lang="en-US" sz="2000" dirty="0"/>
              <a:t>contain the null terminator character ‘\0’</a:t>
            </a:r>
          </a:p>
          <a:p>
            <a:pPr lvl="2"/>
            <a:r>
              <a:rPr lang="en-US" sz="2000" dirty="0"/>
              <a:t>start with a reserved prefix such as </a:t>
            </a:r>
            <a:r>
              <a:rPr lang="en-US" sz="2000" i="1" dirty="0"/>
              <a:t>system.</a:t>
            </a:r>
            <a:endParaRPr lang="en-CA" sz="2000" i="1" dirty="0"/>
          </a:p>
          <a:p>
            <a:pPr lvl="2"/>
            <a:r>
              <a:rPr lang="en-CA" sz="2000" dirty="0"/>
              <a:t>Include the reserved character $</a:t>
            </a:r>
            <a:endParaRPr lang="en-CA" sz="2000" i="1" dirty="0"/>
          </a:p>
        </p:txBody>
      </p:sp>
    </p:spTree>
    <p:extLst>
      <p:ext uri="{BB962C8B-B14F-4D97-AF65-F5344CB8AC3E}">
        <p14:creationId xmlns:p14="http://schemas.microsoft.com/office/powerpoint/2010/main" val="3425405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 err="1"/>
              <a:t>Subcollections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organize a collection, </a:t>
            </a:r>
            <a:r>
              <a:rPr lang="en-US" sz="2000" dirty="0" err="1"/>
              <a:t>subcollections</a:t>
            </a:r>
            <a:r>
              <a:rPr lang="en-US" sz="2000" dirty="0"/>
              <a:t> can be used separated by ‘.’ character.</a:t>
            </a:r>
          </a:p>
          <a:p>
            <a:pPr lvl="1"/>
            <a:r>
              <a:rPr lang="en-US" sz="2000" dirty="0"/>
              <a:t>Example:</a:t>
            </a:r>
          </a:p>
          <a:p>
            <a:pPr lvl="2"/>
            <a:r>
              <a:rPr lang="en-US" sz="2000" dirty="0"/>
              <a:t>Collection blog has two </a:t>
            </a:r>
            <a:r>
              <a:rPr lang="en-US" sz="2000" dirty="0" err="1"/>
              <a:t>subcollections</a:t>
            </a:r>
            <a:r>
              <a:rPr lang="en-US" sz="2000" dirty="0"/>
              <a:t>:</a:t>
            </a:r>
          </a:p>
          <a:p>
            <a:pPr lvl="3"/>
            <a:r>
              <a:rPr lang="en-US" sz="2000" dirty="0" err="1"/>
              <a:t>blog.posts</a:t>
            </a:r>
            <a:endParaRPr lang="en-US" sz="2000" dirty="0"/>
          </a:p>
          <a:p>
            <a:pPr lvl="3"/>
            <a:r>
              <a:rPr lang="en-US" sz="2000" dirty="0" err="1"/>
              <a:t>blog.authors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262636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Collections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Advantages</a:t>
            </a:r>
          </a:p>
          <a:p>
            <a:pPr lvl="1"/>
            <a:r>
              <a:rPr lang="en-US" sz="2000" dirty="0"/>
              <a:t>To make sure a query returns documents of a certain type.</a:t>
            </a:r>
          </a:p>
          <a:p>
            <a:pPr lvl="2"/>
            <a:r>
              <a:rPr lang="en-US" sz="2000" dirty="0"/>
              <a:t>We may have documents for</a:t>
            </a:r>
          </a:p>
          <a:p>
            <a:pPr lvl="3"/>
            <a:r>
              <a:rPr lang="en-US" sz="2000" dirty="0"/>
              <a:t>Blog posts</a:t>
            </a:r>
          </a:p>
          <a:p>
            <a:pPr lvl="3"/>
            <a:r>
              <a:rPr lang="en-US" sz="2000" dirty="0"/>
              <a:t>Author data</a:t>
            </a:r>
          </a:p>
          <a:p>
            <a:pPr lvl="1"/>
            <a:r>
              <a:rPr lang="en-US" sz="2000" dirty="0"/>
              <a:t>Efficiency</a:t>
            </a:r>
          </a:p>
          <a:p>
            <a:pPr lvl="1"/>
            <a:r>
              <a:rPr lang="en-CA" sz="2000" dirty="0"/>
              <a:t>Data Locality</a:t>
            </a:r>
          </a:p>
          <a:p>
            <a:pPr lvl="1"/>
            <a:r>
              <a:rPr lang="en-US" sz="2000" dirty="0"/>
              <a:t>Indexing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62220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29407"/>
          </a:xfrm>
        </p:spPr>
        <p:txBody>
          <a:bodyPr/>
          <a:lstStyle/>
          <a:p>
            <a:r>
              <a:rPr lang="en-US" dirty="0"/>
              <a:t>Drop Collections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17476"/>
          </a:xfrm>
        </p:spPr>
        <p:txBody>
          <a:bodyPr>
            <a:normAutofit/>
          </a:bodyPr>
          <a:lstStyle/>
          <a:p>
            <a:r>
              <a:rPr lang="en-US" sz="2000" dirty="0"/>
              <a:t>If a collection is dropped, all documents in the collection will be removed. </a:t>
            </a:r>
          </a:p>
          <a:p>
            <a:pPr lvl="1"/>
            <a:r>
              <a:rPr lang="en-US" sz="2000" dirty="0"/>
              <a:t>Example: insert multiple documents into </a:t>
            </a:r>
            <a:r>
              <a:rPr lang="en-US" sz="2000" b="1" dirty="0"/>
              <a:t>tester</a:t>
            </a:r>
            <a:r>
              <a:rPr lang="en-US" sz="2000" dirty="0"/>
              <a:t> collection, that belongs to database </a:t>
            </a:r>
            <a:r>
              <a:rPr lang="en-US" sz="2000" b="1" dirty="0" err="1"/>
              <a:t>seneca</a:t>
            </a:r>
            <a:endParaRPr lang="en-US" sz="2000" b="1" dirty="0"/>
          </a:p>
          <a:p>
            <a:pPr marL="274320" lvl="1" indent="0"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use seneca</a:t>
            </a:r>
            <a:endParaRPr lang="en-CA" sz="2000" dirty="0"/>
          </a:p>
          <a:p>
            <a:pPr marL="274320" lvl="1" indent="0"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for (var i = 0; i &lt; 1000; i++) {db.tester.insert({"foo": "bar", "baz": i, "z":10+i}         )}</a:t>
            </a:r>
            <a:b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n-N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db.tester.drop();</a:t>
            </a:r>
          </a:p>
          <a:p>
            <a:pPr lvl="1"/>
            <a:r>
              <a:rPr lang="en-US" sz="2000" dirty="0"/>
              <a:t>This command deletes the </a:t>
            </a:r>
            <a:r>
              <a:rPr lang="en-US" sz="2000" b="1" i="1" dirty="0"/>
              <a:t>tester</a:t>
            </a:r>
            <a:r>
              <a:rPr lang="en-US" sz="2000" dirty="0"/>
              <a:t> collection in the current database, that is </a:t>
            </a:r>
            <a:r>
              <a:rPr lang="en-US" sz="2000" b="1" i="1" dirty="0" err="1"/>
              <a:t>seneca</a:t>
            </a:r>
            <a:endParaRPr lang="en-CA" b="1" i="1" dirty="0"/>
          </a:p>
        </p:txBody>
      </p:sp>
    </p:spTree>
    <p:extLst>
      <p:ext uri="{BB962C8B-B14F-4D97-AF65-F5344CB8AC3E}">
        <p14:creationId xmlns:p14="http://schemas.microsoft.com/office/powerpoint/2010/main" val="994150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900" dirty="0"/>
              <a:t>In MongoDB, a database is a group of collections.</a:t>
            </a:r>
            <a:endParaRPr lang="en-CA" sz="1900" dirty="0"/>
          </a:p>
          <a:p>
            <a:r>
              <a:rPr lang="en-US" sz="1900" dirty="0"/>
              <a:t>A single instance MongoDB can host several databases.</a:t>
            </a:r>
          </a:p>
          <a:p>
            <a:r>
              <a:rPr lang="en-US" sz="1900" dirty="0"/>
              <a:t>Each database stores a separate file.</a:t>
            </a:r>
          </a:p>
          <a:p>
            <a:r>
              <a:rPr lang="en-US" sz="1900" dirty="0"/>
              <a:t>A database stores data related to a single application. </a:t>
            </a:r>
            <a:endParaRPr lang="en-CA" sz="1900" dirty="0"/>
          </a:p>
          <a:p>
            <a:r>
              <a:rPr lang="en-US" sz="1900" dirty="0"/>
              <a:t>Each database is identified by name.</a:t>
            </a:r>
          </a:p>
          <a:p>
            <a:pPr lvl="1"/>
            <a:r>
              <a:rPr lang="en-US" sz="1900" dirty="0"/>
              <a:t>The name cannot include:</a:t>
            </a:r>
          </a:p>
          <a:p>
            <a:pPr lvl="2"/>
            <a:r>
              <a:rPr lang="en-US" sz="1900" dirty="0"/>
              <a:t>Space character “ “</a:t>
            </a:r>
          </a:p>
          <a:p>
            <a:pPr lvl="2"/>
            <a:r>
              <a:rPr lang="en-US" sz="1900" dirty="0"/>
              <a:t>Special characters: </a:t>
            </a:r>
          </a:p>
          <a:p>
            <a:pPr lvl="3"/>
            <a:r>
              <a:rPr lang="en-US" sz="1900" dirty="0"/>
              <a:t>/, \, ., ", *, &lt;, &gt;, :, |, ?, $, (a single space), or \0 </a:t>
            </a:r>
          </a:p>
          <a:p>
            <a:pPr lvl="1"/>
            <a:r>
              <a:rPr lang="en-US" sz="1900" dirty="0"/>
              <a:t>Names are case-sensitive.</a:t>
            </a:r>
          </a:p>
          <a:p>
            <a:pPr lvl="1"/>
            <a:r>
              <a:rPr lang="en-US" sz="1900" dirty="0"/>
              <a:t>Names cannot be more than 64 bytes.</a:t>
            </a:r>
          </a:p>
          <a:p>
            <a:r>
              <a:rPr lang="en-US" sz="1900" dirty="0"/>
              <a:t>A qualified collection name (namespace):</a:t>
            </a:r>
          </a:p>
          <a:p>
            <a:pPr lvl="1"/>
            <a:r>
              <a:rPr lang="en-US" sz="1900" i="1" dirty="0" err="1"/>
              <a:t>dabase.collection.subcollection</a:t>
            </a:r>
            <a:r>
              <a:rPr lang="en-US" sz="1900" dirty="0"/>
              <a:t>: </a:t>
            </a:r>
            <a:r>
              <a:rPr lang="en-US" sz="1900" dirty="0" err="1"/>
              <a:t>cms.blog.posts</a:t>
            </a:r>
            <a:endParaRPr lang="en-US" sz="1900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5620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Database Names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admin</a:t>
            </a:r>
          </a:p>
          <a:p>
            <a:pPr lvl="1"/>
            <a:r>
              <a:rPr lang="en-US" sz="2000" dirty="0"/>
              <a:t>This database is the root database.</a:t>
            </a:r>
          </a:p>
          <a:p>
            <a:pPr lvl="1"/>
            <a:r>
              <a:rPr lang="en-US" sz="2000" dirty="0"/>
              <a:t>Users added to the admin database have all permissions to all databases.</a:t>
            </a:r>
          </a:p>
          <a:p>
            <a:pPr lvl="1"/>
            <a:r>
              <a:rPr lang="en-US" sz="2000" dirty="0"/>
              <a:t>Only admin users are authorized to run certain server commands.</a:t>
            </a:r>
          </a:p>
          <a:p>
            <a:r>
              <a:rPr lang="en-US" sz="2400" dirty="0"/>
              <a:t>local</a:t>
            </a:r>
          </a:p>
          <a:p>
            <a:pPr lvl="1"/>
            <a:r>
              <a:rPr lang="en-US" sz="2000" dirty="0"/>
              <a:t>This database stores any local connections on a single server.</a:t>
            </a:r>
          </a:p>
          <a:p>
            <a:r>
              <a:rPr lang="en-US" sz="2400" dirty="0" err="1"/>
              <a:t>config</a:t>
            </a:r>
            <a:endParaRPr lang="en-US" sz="2400" dirty="0"/>
          </a:p>
          <a:p>
            <a:pPr lvl="1"/>
            <a:r>
              <a:rPr lang="en-US" sz="2000" dirty="0"/>
              <a:t>A </a:t>
            </a:r>
            <a:r>
              <a:rPr lang="en-US" sz="2000" dirty="0" err="1"/>
              <a:t>config</a:t>
            </a:r>
            <a:r>
              <a:rPr lang="en-US" sz="2000" dirty="0"/>
              <a:t> server stores the clusters’ metadata.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6324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Shell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 shell is a full-featured JavaScript interpreter.</a:t>
            </a:r>
          </a:p>
          <a:p>
            <a:r>
              <a:rPr lang="en-US" dirty="0"/>
              <a:t>You can run JavaScript programs in the sell.</a:t>
            </a:r>
          </a:p>
          <a:p>
            <a:pPr lvl="1"/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x = 200</a:t>
            </a:r>
          </a:p>
          <a:p>
            <a:pPr marL="274320" lvl="1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200</a:t>
            </a:r>
          </a:p>
          <a:p>
            <a:pPr lvl="1"/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x / 5;</a:t>
            </a:r>
          </a:p>
          <a:p>
            <a:pPr marL="274320" lvl="1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40</a:t>
            </a:r>
          </a:p>
          <a:p>
            <a:r>
              <a:rPr lang="en-US" dirty="0"/>
              <a:t>We can use </a:t>
            </a:r>
            <a:r>
              <a:rPr lang="en-CA" dirty="0"/>
              <a:t>the standard JavaScript libraries: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"Hello,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World!".replace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("World", "MongoDB");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Hello, MongoDB!</a:t>
            </a:r>
          </a:p>
          <a:p>
            <a:pPr marL="0" indent="0">
              <a:buNone/>
            </a:pPr>
            <a:r>
              <a:rPr lang="en-US" dirty="0"/>
              <a:t>We can define JavaScript functions: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9552" y="4900139"/>
            <a:ext cx="30472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function factorial (n) {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if (n &lt;= 1) return 1;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return n * factorial(n - 1);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}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factorial(5);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</p:txBody>
      </p:sp>
      <p:sp>
        <p:nvSpPr>
          <p:cNvPr id="6" name="Rectangle 5"/>
          <p:cNvSpPr/>
          <p:nvPr/>
        </p:nvSpPr>
        <p:spPr>
          <a:xfrm>
            <a:off x="5559552" y="4899991"/>
            <a:ext cx="3057674" cy="1818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0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NoSQL Overview</a:t>
            </a:r>
          </a:p>
          <a:p>
            <a:r>
              <a:rPr lang="en-CA" sz="2000" dirty="0"/>
              <a:t>MongoDB Introduction</a:t>
            </a:r>
          </a:p>
          <a:p>
            <a:r>
              <a:rPr lang="en-US" sz="2000" dirty="0"/>
              <a:t>Create/Insert/Remove(Delete)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7403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Create/Drop Database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 chapter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7169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Database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MongoDB creates a database (if it does not exist) when you insert the first document into your database. You always declare your current database with: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myNewDb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db.newCollection.insertOne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(“field” : “value”)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Both </a:t>
            </a:r>
            <a:r>
              <a:rPr lang="en-US" sz="2000" b="1" dirty="0" err="1"/>
              <a:t>myNewDb</a:t>
            </a:r>
            <a:r>
              <a:rPr lang="en-US" sz="2000" dirty="0"/>
              <a:t> and </a:t>
            </a:r>
            <a:r>
              <a:rPr lang="en-US" sz="2000" b="1" dirty="0" err="1"/>
              <a:t>newCollection</a:t>
            </a:r>
            <a:r>
              <a:rPr lang="en-US" sz="2000" b="1" dirty="0"/>
              <a:t> </a:t>
            </a:r>
            <a:r>
              <a:rPr lang="en-US" sz="2000" dirty="0"/>
              <a:t>will be created.</a:t>
            </a:r>
          </a:p>
          <a:p>
            <a:r>
              <a:rPr lang="en-US" sz="2000" dirty="0"/>
              <a:t>To see available databases do </a:t>
            </a:r>
          </a:p>
          <a:p>
            <a:pPr marL="0" indent="0">
              <a:buNone/>
            </a:pPr>
            <a:r>
              <a:rPr lang="en-US" sz="2000" dirty="0"/>
              <a:t>     &gt; </a:t>
            </a:r>
            <a:r>
              <a:rPr lang="en-US" sz="2000" b="1" dirty="0"/>
              <a:t>show </a:t>
            </a:r>
            <a:r>
              <a:rPr lang="en-US" sz="2000" b="1" dirty="0" err="1"/>
              <a:t>dbs</a:t>
            </a:r>
            <a:endParaRPr lang="en-US" sz="2000" dirty="0"/>
          </a:p>
          <a:p>
            <a:r>
              <a:rPr lang="en-US" sz="2000" dirty="0"/>
              <a:t>To see all collection names in your current database do:</a:t>
            </a:r>
          </a:p>
          <a:p>
            <a:pPr marL="0" indent="0">
              <a:buNone/>
            </a:pPr>
            <a:r>
              <a:rPr lang="en-US" sz="2000" dirty="0"/>
              <a:t>     &gt; </a:t>
            </a:r>
            <a:r>
              <a:rPr lang="en-US" sz="2000" b="1" dirty="0"/>
              <a:t>show collections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3932153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a Database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/>
              <a:t>db.dropDatabase</a:t>
            </a:r>
            <a:r>
              <a:rPr lang="en-US" sz="2000" b="1" dirty="0"/>
              <a:t>()</a:t>
            </a:r>
            <a:r>
              <a:rPr lang="en-US" sz="2000" dirty="0"/>
              <a:t> removes the current database and all data inside the database. For example, this is how to drop Db </a:t>
            </a:r>
            <a:r>
              <a:rPr lang="en-US" sz="2000" b="1" dirty="0" err="1"/>
              <a:t>seneca</a:t>
            </a:r>
            <a:endParaRPr lang="en-US" sz="2000" b="1" dirty="0"/>
          </a:p>
          <a:p>
            <a:r>
              <a:rPr lang="en-US" sz="2000" dirty="0"/>
              <a:t>&gt; use </a:t>
            </a:r>
            <a:r>
              <a:rPr lang="en-US" sz="2000" dirty="0" err="1"/>
              <a:t>seneca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&gt; </a:t>
            </a:r>
            <a:r>
              <a:rPr lang="en-US" sz="2000" dirty="0" err="1"/>
              <a:t>db.dropDatabase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i="1" dirty="0">
                <a:solidFill>
                  <a:srgbClr val="FF0000"/>
                </a:solidFill>
              </a:rPr>
              <a:t>{ "dropped" : "</a:t>
            </a:r>
            <a:r>
              <a:rPr lang="en-US" sz="2000" i="1" dirty="0" err="1">
                <a:solidFill>
                  <a:srgbClr val="FF0000"/>
                </a:solidFill>
              </a:rPr>
              <a:t>seneca</a:t>
            </a:r>
            <a:r>
              <a:rPr lang="en-US" sz="2000" i="1" dirty="0">
                <a:solidFill>
                  <a:srgbClr val="FF0000"/>
                </a:solidFill>
              </a:rPr>
              <a:t>", "ok" : 1 }</a:t>
            </a:r>
          </a:p>
          <a:p>
            <a:r>
              <a:rPr lang="en-CA" sz="2000" dirty="0"/>
              <a:t>Note: Mongo Syntax is  </a:t>
            </a:r>
            <a:r>
              <a:rPr lang="en-CA" sz="2000" b="1" dirty="0" err="1"/>
              <a:t>CaSE</a:t>
            </a:r>
            <a:r>
              <a:rPr lang="en-CA" sz="2000" b="1" dirty="0"/>
              <a:t> </a:t>
            </a:r>
            <a:r>
              <a:rPr lang="en-CA" sz="2000" b="1" dirty="0" err="1"/>
              <a:t>SEnsiTivE</a:t>
            </a:r>
            <a:endParaRPr lang="en-CA" sz="2000" b="1" dirty="0"/>
          </a:p>
          <a:p>
            <a:pPr marL="0" indent="0">
              <a:buNone/>
            </a:pPr>
            <a:r>
              <a:rPr lang="en-CA" sz="2000" dirty="0"/>
              <a:t>   &gt; </a:t>
            </a:r>
            <a:r>
              <a:rPr lang="en-CA" sz="2000"/>
              <a:t>db.dropdatabase</a:t>
            </a:r>
            <a:r>
              <a:rPr lang="en-CA" sz="2000" dirty="0"/>
              <a:t>() will get the following error</a:t>
            </a:r>
          </a:p>
          <a:p>
            <a:pPr marL="0" indent="0">
              <a:buNone/>
            </a:pPr>
            <a:r>
              <a:rPr lang="en-CA" sz="2000" dirty="0"/>
              <a:t>    </a:t>
            </a:r>
            <a:r>
              <a:rPr lang="en-US" sz="2000" i="1" dirty="0">
                <a:solidFill>
                  <a:srgbClr val="FF0000"/>
                </a:solidFill>
              </a:rPr>
              <a:t>uncaught exception: </a:t>
            </a:r>
            <a:r>
              <a:rPr lang="en-US" sz="2000" i="1" dirty="0" err="1">
                <a:solidFill>
                  <a:srgbClr val="FF0000"/>
                </a:solidFill>
              </a:rPr>
              <a:t>TypeError</a:t>
            </a:r>
            <a:r>
              <a:rPr lang="en-US" sz="2000" i="1" dirty="0">
                <a:solidFill>
                  <a:srgbClr val="FF0000"/>
                </a:solidFill>
              </a:rPr>
              <a:t>: </a:t>
            </a:r>
            <a:r>
              <a:rPr lang="en-US" sz="2000" i="1" dirty="0" err="1">
                <a:solidFill>
                  <a:srgbClr val="FF0000"/>
                </a:solidFill>
              </a:rPr>
              <a:t>db.dropdatabase</a:t>
            </a:r>
            <a:r>
              <a:rPr lang="en-US" sz="2000" i="1" dirty="0">
                <a:solidFill>
                  <a:srgbClr val="FF0000"/>
                </a:solidFill>
              </a:rPr>
              <a:t> is not a function :</a:t>
            </a:r>
          </a:p>
        </p:txBody>
      </p:sp>
    </p:spTree>
    <p:extLst>
      <p:ext uri="{BB962C8B-B14F-4D97-AF65-F5344CB8AC3E}">
        <p14:creationId xmlns:p14="http://schemas.microsoft.com/office/powerpoint/2010/main" val="320316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remove a Document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0056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63440"/>
          </a:xfrm>
        </p:spPr>
        <p:txBody>
          <a:bodyPr>
            <a:noAutofit/>
          </a:bodyPr>
          <a:lstStyle/>
          <a:p>
            <a:r>
              <a:rPr lang="en-US" dirty="0"/>
              <a:t>Insert</a:t>
            </a:r>
          </a:p>
          <a:p>
            <a:pPr lvl="1"/>
            <a:r>
              <a:rPr lang="en-US" sz="1800" dirty="0"/>
              <a:t>This function adds a document to a collection.</a:t>
            </a:r>
          </a:p>
          <a:p>
            <a:pPr lvl="2"/>
            <a:r>
              <a:rPr lang="en-US" sz="1800" dirty="0"/>
              <a:t>Assume we want to create the following document:</a:t>
            </a:r>
          </a:p>
          <a:p>
            <a:pPr marL="822960" lvl="3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{"title" : "My Blog Post",</a:t>
            </a: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"content" : "Here's my blog post.",</a:t>
            </a: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"date" : new Date()}</a:t>
            </a:r>
          </a:p>
          <a:p>
            <a:pPr lvl="2"/>
            <a:r>
              <a:rPr lang="en-US" sz="1800" dirty="0"/>
              <a:t>The insert function is used to save this document to the </a:t>
            </a:r>
            <a:r>
              <a:rPr lang="en-US" sz="1800" i="1" dirty="0"/>
              <a:t>blog</a:t>
            </a:r>
            <a:r>
              <a:rPr lang="en-US" sz="1800" dirty="0"/>
              <a:t> collection.</a:t>
            </a:r>
          </a:p>
          <a:p>
            <a:pPr marL="822960" lvl="3" indent="0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db.blog.insert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{"title" : "My Blog Post",</a:t>
            </a: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 "content" : "Here's my blog post.",</a:t>
            </a: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 "date" : new Date()}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22960" lvl="3" indent="0">
              <a:buNone/>
            </a:pP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800" dirty="0"/>
              <a:t>The above code add an "_id" key to the document and store it in MongoDB.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45315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document can be stored to a variable:</a:t>
            </a:r>
          </a:p>
          <a:p>
            <a:pPr marL="27432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post = {"title" : "My Blog Post",</a:t>
            </a:r>
          </a:p>
          <a:p>
            <a:pPr marL="27432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"content" : "Here's my blog post.",</a:t>
            </a:r>
          </a:p>
          <a:p>
            <a:pPr marL="27432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"date" : new Date()}</a:t>
            </a:r>
          </a:p>
          <a:p>
            <a:pPr marL="27432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"title" : "My Blog Post",</a:t>
            </a:r>
          </a:p>
          <a:p>
            <a:pPr marL="27432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"content" : "Here's my blog post.",</a:t>
            </a:r>
          </a:p>
          <a:p>
            <a:pPr marL="27432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"date" 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("2012-08-24T21:12:09.982Z")</a:t>
            </a:r>
          </a:p>
          <a:p>
            <a:pPr marL="27432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/>
              <a:t>The document can be inserted to the </a:t>
            </a:r>
            <a:r>
              <a:rPr lang="en-US" sz="2000" i="1" dirty="0"/>
              <a:t>blog</a:t>
            </a:r>
            <a:r>
              <a:rPr lang="en-US" sz="2000" dirty="0"/>
              <a:t> collection by using the </a:t>
            </a:r>
            <a:r>
              <a:rPr lang="en-US" sz="2000" i="1" dirty="0"/>
              <a:t>post</a:t>
            </a:r>
            <a:r>
              <a:rPr lang="en-US" sz="2000" dirty="0"/>
              <a:t> variable:</a:t>
            </a:r>
          </a:p>
          <a:p>
            <a:pPr marL="27432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db.blog.insert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(post)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599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cap="all" dirty="0"/>
              <a:t>BULK INSERT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642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batch insert can be used to insert multiple documents into a collection by passing an array of documents.</a:t>
            </a:r>
          </a:p>
          <a:p>
            <a:r>
              <a:rPr lang="en-US" dirty="0"/>
              <a:t>Example 1:</a:t>
            </a:r>
          </a:p>
          <a:p>
            <a:pPr marL="274320" lvl="1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db.foo.insert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([{"_id" : 0}, {"_id" : 1}, {"_id" : 2}])</a:t>
            </a:r>
          </a:p>
          <a:p>
            <a:pPr marL="274320" lvl="1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db.foo.find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74320" lvl="1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0 }</a:t>
            </a:r>
          </a:p>
          <a:p>
            <a:pPr marL="274320" lvl="1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1 }</a:t>
            </a:r>
          </a:p>
          <a:p>
            <a:pPr marL="274320" lvl="1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2 }</a:t>
            </a:r>
          </a:p>
          <a:p>
            <a:r>
              <a:rPr lang="en-US" dirty="0"/>
              <a:t>Example 2: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db.foo.insert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{"_id" : 0}, {"_id" : 1}, {"_id" : 1}, {"_id" : 2}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800" dirty="0"/>
              <a:t>In this example, the first two documents will be inserted. The insertion of the last two fails because you cannot insert two documents with the same “_id”.</a:t>
            </a:r>
          </a:p>
          <a:p>
            <a:pPr lvl="1"/>
            <a:r>
              <a:rPr lang="en-US" sz="1800" dirty="0"/>
              <a:t>To ignore errors and insert the rest of the batch the </a:t>
            </a:r>
            <a:r>
              <a:rPr lang="en-US" sz="1800" dirty="0" err="1"/>
              <a:t>continueOnError</a:t>
            </a:r>
            <a:r>
              <a:rPr lang="en-US" sz="1800" dirty="0"/>
              <a:t> option can be used to insert documents after the failure.</a:t>
            </a:r>
          </a:p>
          <a:p>
            <a:pPr marL="0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876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InsertOne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function </a:t>
            </a:r>
            <a:r>
              <a:rPr lang="en-US" sz="2000" dirty="0" err="1"/>
              <a:t>insertOne</a:t>
            </a:r>
            <a:r>
              <a:rPr lang="en-US" sz="2000" dirty="0"/>
              <a:t> adds one document to a collection.</a:t>
            </a:r>
            <a:br>
              <a:rPr lang="en-US" sz="2000" dirty="0"/>
            </a:br>
            <a:endParaRPr lang="en-US" sz="2000" dirty="0"/>
          </a:p>
          <a:p>
            <a:pPr marL="822960" lvl="3" indent="0">
              <a:buNone/>
            </a:pP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db.blog.insertOne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{"title" : "My Blog Post",</a:t>
            </a:r>
          </a:p>
          <a:p>
            <a:pPr marL="822960" lvl="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 "content" : "Here's my blog post.",</a:t>
            </a:r>
          </a:p>
          <a:p>
            <a:pPr marL="822960" lvl="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 "date" : new Date()}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8136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InsertMany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 insert multiple documents, the </a:t>
            </a:r>
            <a:r>
              <a:rPr lang="en-US" sz="2000" i="1" dirty="0" err="1"/>
              <a:t>insertMany</a:t>
            </a:r>
            <a:r>
              <a:rPr lang="en-US" sz="2000" dirty="0"/>
              <a:t> function can be used. The function receives an array of documents.</a:t>
            </a:r>
          </a:p>
          <a:p>
            <a:pPr marL="274320" lvl="1" indent="0">
              <a:buNone/>
            </a:pP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db.blog.insertMany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marL="27432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{"title" : "My Blog Post", "content" : "Here's my blog post."},</a:t>
            </a:r>
          </a:p>
          <a:p>
            <a:pPr marL="27432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{"title" : "New Post", "content" : "Here's the new blog post."},</a:t>
            </a:r>
          </a:p>
          <a:p>
            <a:pPr marL="27432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{"title" : "Public Post", "content" : "Here's the public post."},</a:t>
            </a:r>
          </a:p>
          <a:p>
            <a:pPr marL="27432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274320" lvl="1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4944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Insert Validation</a:t>
            </a:r>
            <a:endParaRPr lang="en-CA" cap="all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an insert operation MongoDB </a:t>
            </a:r>
          </a:p>
          <a:p>
            <a:pPr lvl="1"/>
            <a:r>
              <a:rPr lang="en-US" sz="2000" dirty="0"/>
              <a:t>Checks the document’s basic structure</a:t>
            </a:r>
          </a:p>
          <a:p>
            <a:pPr lvl="2"/>
            <a:r>
              <a:rPr lang="en-US" sz="2000" dirty="0"/>
              <a:t>The size (must be less than 16 MB)</a:t>
            </a:r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Adds an “_id” field if one does not exists</a:t>
            </a:r>
          </a:p>
          <a:p>
            <a:r>
              <a:rPr lang="en-US" sz="2000" dirty="0"/>
              <a:t>Invalid data can be easily inserted.</a:t>
            </a:r>
          </a:p>
          <a:p>
            <a:r>
              <a:rPr lang="en-US" sz="2000" dirty="0"/>
              <a:t>In insert operation, if the given collection does not exist, it will be created.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7185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DA64-4B3D-4D99-B678-C8976A28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CE6E2-ACE1-4E8D-996F-9CAD79738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06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or Delete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58142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The </a:t>
            </a:r>
            <a:r>
              <a:rPr lang="en-US" sz="2000" i="1" dirty="0"/>
              <a:t>remove</a:t>
            </a:r>
            <a:r>
              <a:rPr lang="en-US" sz="2000" dirty="0"/>
              <a:t> function deletes documents. The newer function from Release 3.0 is </a:t>
            </a:r>
            <a:r>
              <a:rPr lang="en-US" sz="2000" b="1" i="1" dirty="0"/>
              <a:t>delete</a:t>
            </a:r>
            <a:endParaRPr lang="en-CA" sz="2000" b="1" i="1" dirty="0"/>
          </a:p>
          <a:p>
            <a:r>
              <a:rPr lang="en-US" sz="2000" dirty="0"/>
              <a:t>Example 1:</a:t>
            </a:r>
          </a:p>
          <a:p>
            <a:pPr marL="274320" lvl="1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db.foo.deleteOne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({"_id" : 1}</a:t>
            </a:r>
          </a:p>
          <a:p>
            <a:pPr marL="274320" lvl="1" indent="0">
              <a:buNone/>
            </a:pP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Example 2:</a:t>
            </a:r>
          </a:p>
          <a:p>
            <a:pPr marL="274320" lvl="1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db.foo.deleteMany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({})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The above command removes all documents from the </a:t>
            </a:r>
            <a:r>
              <a:rPr lang="en-US" sz="2000" i="1" dirty="0"/>
              <a:t>foo</a:t>
            </a:r>
            <a:r>
              <a:rPr lang="en-US" sz="2000" dirty="0"/>
              <a:t> collection.</a:t>
            </a:r>
            <a:endParaRPr lang="en-CA" sz="2000" dirty="0"/>
          </a:p>
          <a:p>
            <a:r>
              <a:rPr lang="en-US" sz="2000" dirty="0"/>
              <a:t>Example 3: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db.mailing.list.deleteMany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({"opt-out" : true})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This command removes all documents from </a:t>
            </a:r>
            <a:r>
              <a:rPr lang="en-US" sz="2000" i="1" dirty="0" err="1"/>
              <a:t>mailing.list</a:t>
            </a:r>
            <a:r>
              <a:rPr lang="en-US" sz="2000" dirty="0"/>
              <a:t> collection if their value of “opt-out” is true.</a:t>
            </a:r>
          </a:p>
          <a:p>
            <a:r>
              <a:rPr lang="en-US" sz="2000" dirty="0"/>
              <a:t>The deleted data </a:t>
            </a:r>
            <a:r>
              <a:rPr lang="en-US" sz="2000" b="1" dirty="0"/>
              <a:t>cannot be recovered </a:t>
            </a:r>
            <a:r>
              <a:rPr lang="en-US" sz="2000" dirty="0"/>
              <a:t>after it is removed.</a:t>
            </a:r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730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D859-4DE1-4A26-BDD6-EF8C34DA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44BC1-C610-4E7F-BCAD-6AE8ED94A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4111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74CE-7F96-4655-9EFE-6179DC47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MongoDB?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966F0-96C4-48BA-A7EE-66523D39A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199860"/>
          </a:xfrm>
        </p:spPr>
        <p:txBody>
          <a:bodyPr>
            <a:normAutofit/>
          </a:bodyPr>
          <a:lstStyle/>
          <a:p>
            <a:r>
              <a:rPr lang="en-US" sz="2000" dirty="0"/>
              <a:t>MongoDB is a </a:t>
            </a:r>
            <a:r>
              <a:rPr lang="en-US" sz="2000" i="1" dirty="0"/>
              <a:t>document-oriented</a:t>
            </a:r>
            <a:r>
              <a:rPr lang="en-US" sz="2000" dirty="0"/>
              <a:t> database and differs from a relational one. </a:t>
            </a:r>
          </a:p>
          <a:p>
            <a:r>
              <a:rPr lang="en-US" sz="2000" dirty="0"/>
              <a:t>It scales up easier compared to a relational database.</a:t>
            </a:r>
          </a:p>
          <a:p>
            <a:r>
              <a:rPr lang="en-US" sz="2000" dirty="0"/>
              <a:t>MongoDB is a powerful, flexible, and scalable general-purpose database.</a:t>
            </a:r>
          </a:p>
          <a:p>
            <a:r>
              <a:rPr lang="en-US" sz="2000" dirty="0"/>
              <a:t>It provides the following features:</a:t>
            </a:r>
          </a:p>
          <a:p>
            <a:pPr lvl="1"/>
            <a:r>
              <a:rPr lang="en-US" sz="2000" dirty="0"/>
              <a:t>Indexing</a:t>
            </a:r>
          </a:p>
          <a:p>
            <a:pPr lvl="1"/>
            <a:r>
              <a:rPr lang="en-US" sz="2000" dirty="0"/>
              <a:t>Aggregations</a:t>
            </a:r>
          </a:p>
          <a:p>
            <a:pPr lvl="1"/>
            <a:r>
              <a:rPr lang="en-CA" sz="2000" dirty="0"/>
              <a:t>File Storage</a:t>
            </a:r>
            <a:endParaRPr lang="en-US" sz="2000" dirty="0"/>
          </a:p>
          <a:p>
            <a:pPr lvl="1"/>
            <a:r>
              <a:rPr lang="en-CA" sz="2000" dirty="0"/>
              <a:t>Special collection types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591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8F86-BC14-4A13-B7AF-2A54DC6B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Ease of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67441-14A4-4718-9899-8FDABFDC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230254"/>
          </a:xfrm>
        </p:spPr>
        <p:txBody>
          <a:bodyPr>
            <a:normAutofit/>
          </a:bodyPr>
          <a:lstStyle/>
          <a:p>
            <a:r>
              <a:rPr lang="en-CA" sz="2000" dirty="0"/>
              <a:t>Ease of Use</a:t>
            </a:r>
          </a:p>
          <a:p>
            <a:pPr lvl="1"/>
            <a:r>
              <a:rPr lang="en-US" sz="2000" dirty="0"/>
              <a:t>The concept of a row is replaced with a document which is more flexible.</a:t>
            </a:r>
            <a:endParaRPr lang="en-CA" sz="2000" dirty="0"/>
          </a:p>
          <a:p>
            <a:pPr lvl="1"/>
            <a:r>
              <a:rPr lang="en-US" sz="2000" dirty="0"/>
              <a:t>By using documents and array, complex hierarchical relationships can be represented with a single record.</a:t>
            </a:r>
          </a:p>
          <a:p>
            <a:pPr lvl="1"/>
            <a:r>
              <a:rPr lang="en-US" sz="2000" dirty="0"/>
              <a:t>MongoDB is schema-less.</a:t>
            </a:r>
          </a:p>
          <a:p>
            <a:pPr lvl="2"/>
            <a:r>
              <a:rPr lang="en-US" sz="2000" dirty="0"/>
              <a:t>There is not predefined schema.</a:t>
            </a:r>
          </a:p>
          <a:p>
            <a:pPr lvl="1"/>
            <a:r>
              <a:rPr lang="en-US" sz="2000" dirty="0"/>
              <a:t>The type and size of document’s keys and values can be variable.</a:t>
            </a:r>
          </a:p>
          <a:p>
            <a:pPr lvl="1"/>
            <a:r>
              <a:rPr lang="en-US" sz="2000" dirty="0"/>
              <a:t>Add or remove fields is easier.</a:t>
            </a:r>
          </a:p>
          <a:p>
            <a:pPr lvl="1"/>
            <a:r>
              <a:rPr lang="en-US" sz="2000" dirty="0"/>
              <a:t>Different models can be chosen.</a:t>
            </a:r>
            <a:endParaRPr lang="en-CA" sz="2000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2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/>
              <a:t>Easy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As data grows </a:t>
            </a:r>
            <a:r>
              <a:rPr lang="en-CA" sz="2000" dirty="0"/>
              <a:t>at an incredible pace, the database need to scale up.</a:t>
            </a:r>
          </a:p>
          <a:p>
            <a:r>
              <a:rPr lang="en-US" sz="2000" dirty="0"/>
              <a:t>To scale:</a:t>
            </a:r>
          </a:p>
          <a:p>
            <a:pPr lvl="1"/>
            <a:r>
              <a:rPr lang="en-US" sz="2000" dirty="0"/>
              <a:t>Large machines can be used to scale up</a:t>
            </a:r>
          </a:p>
          <a:p>
            <a:pPr lvl="2"/>
            <a:r>
              <a:rPr lang="en-US" sz="2000" dirty="0"/>
              <a:t>Expensive</a:t>
            </a:r>
          </a:p>
          <a:p>
            <a:pPr lvl="2"/>
            <a:r>
              <a:rPr lang="en-US" sz="2000" dirty="0"/>
              <a:t>There is physical limit, more powerful machine may not exist.</a:t>
            </a:r>
          </a:p>
          <a:p>
            <a:pPr lvl="1"/>
            <a:r>
              <a:rPr lang="en-US" sz="2000" dirty="0"/>
              <a:t>Partitioning data across more machines can help scale out</a:t>
            </a:r>
          </a:p>
          <a:p>
            <a:pPr lvl="2"/>
            <a:r>
              <a:rPr lang="en-US" sz="2000" dirty="0"/>
              <a:t>More storage space by adding servers and computers to your cluster</a:t>
            </a:r>
          </a:p>
          <a:p>
            <a:pPr lvl="3"/>
            <a:r>
              <a:rPr lang="en-US" sz="2000" dirty="0"/>
              <a:t>Cheaper </a:t>
            </a:r>
          </a:p>
          <a:p>
            <a:pPr lvl="3"/>
            <a:r>
              <a:rPr lang="en-US" sz="2000" dirty="0"/>
              <a:t>But difficult to manage thousands of machines</a:t>
            </a:r>
          </a:p>
          <a:p>
            <a:r>
              <a:rPr lang="en-US" sz="2000" dirty="0"/>
              <a:t>MongoDB as a document-oriented model scales out easier by splitting data across multiple servers.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30987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Document</a:t>
            </a:r>
          </a:p>
          <a:p>
            <a:pPr lvl="1"/>
            <a:r>
              <a:rPr lang="en-US" sz="2000" dirty="0"/>
              <a:t>A </a:t>
            </a:r>
            <a:r>
              <a:rPr lang="en-US" sz="2000" b="1" i="1" dirty="0"/>
              <a:t>document</a:t>
            </a:r>
            <a:r>
              <a:rPr lang="en-US" sz="2000" b="1" dirty="0"/>
              <a:t> </a:t>
            </a:r>
            <a:r>
              <a:rPr lang="en-US" sz="2000" dirty="0"/>
              <a:t>is the basic unit of data</a:t>
            </a:r>
          </a:p>
          <a:p>
            <a:pPr lvl="1"/>
            <a:r>
              <a:rPr lang="en-US" sz="2000" dirty="0"/>
              <a:t>A </a:t>
            </a:r>
            <a:r>
              <a:rPr lang="en-US" sz="2000" i="1" dirty="0"/>
              <a:t>document </a:t>
            </a:r>
            <a:r>
              <a:rPr lang="en-US" sz="2000" dirty="0"/>
              <a:t>is equivalent to a row in a relational database</a:t>
            </a:r>
            <a:endParaRPr lang="en-CA" sz="2000" dirty="0"/>
          </a:p>
          <a:p>
            <a:r>
              <a:rPr lang="en-US" sz="2000" dirty="0"/>
              <a:t>Collection</a:t>
            </a:r>
          </a:p>
          <a:p>
            <a:pPr lvl="1"/>
            <a:r>
              <a:rPr lang="en-US" sz="2000" dirty="0"/>
              <a:t>a </a:t>
            </a:r>
            <a:r>
              <a:rPr lang="en-US" sz="2000" b="1" i="1" dirty="0"/>
              <a:t>collection</a:t>
            </a:r>
            <a:r>
              <a:rPr lang="en-US" sz="2000" dirty="0"/>
              <a:t> can be considered as a table, but as dynamic schema. Each collection may contain one or many documents.</a:t>
            </a:r>
          </a:p>
          <a:p>
            <a:pPr marL="274320" lvl="1" indent="0">
              <a:buNone/>
            </a:pPr>
            <a:r>
              <a:rPr lang="en-US" sz="2000" dirty="0"/>
              <a:t>   Next, it must belong to only one </a:t>
            </a:r>
            <a:r>
              <a:rPr lang="en-US" sz="2000" b="1" i="1" dirty="0"/>
              <a:t>database</a:t>
            </a:r>
            <a:endParaRPr lang="en-CA" sz="2000" b="1" i="1" dirty="0"/>
          </a:p>
          <a:p>
            <a:pPr marL="274320" lvl="1" indent="0">
              <a:buNone/>
            </a:pPr>
            <a:endParaRPr lang="en-US" sz="2000" dirty="0"/>
          </a:p>
          <a:p>
            <a:r>
              <a:rPr lang="en-US" sz="2000" dirty="0"/>
              <a:t>One MongoDB </a:t>
            </a:r>
            <a:r>
              <a:rPr lang="en-US" sz="2000" b="1" i="1" dirty="0"/>
              <a:t>instance</a:t>
            </a:r>
            <a:r>
              <a:rPr lang="en-US" sz="2000" dirty="0"/>
              <a:t> can host multiple databases.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85903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+mj-lt"/>
              </a:rPr>
              <a:t>Every document has a special key (Id)</a:t>
            </a:r>
          </a:p>
          <a:p>
            <a:pPr lvl="1"/>
            <a:r>
              <a:rPr lang="en-US" sz="2000" dirty="0">
                <a:latin typeface="+mj-lt"/>
              </a:rPr>
              <a:t>The key of a document is unique within a collection</a:t>
            </a:r>
            <a:endParaRPr lang="en-CA" sz="2000" dirty="0">
              <a:latin typeface="+mj-lt"/>
            </a:endParaRPr>
          </a:p>
          <a:p>
            <a:pPr lvl="1"/>
            <a:r>
              <a:rPr lang="en-US" sz="2000" dirty="0">
                <a:latin typeface="+mj-lt"/>
              </a:rPr>
              <a:t>Example:</a:t>
            </a:r>
          </a:p>
          <a:p>
            <a:pPr marL="548640" lvl="2" indent="0">
              <a:buNone/>
            </a:pPr>
            <a:r>
              <a:rPr lang="en-CA" sz="2000" dirty="0">
                <a:latin typeface="+mj-lt"/>
                <a:cs typeface="Courier New" panose="02070309020205020404" pitchFamily="49" charset="0"/>
              </a:rPr>
              <a:t>		{"greeting" : "Hello, world!"}</a:t>
            </a:r>
          </a:p>
          <a:p>
            <a:pPr lvl="2"/>
            <a:r>
              <a:rPr lang="en-US" sz="2000" dirty="0">
                <a:latin typeface="+mj-lt"/>
              </a:rPr>
              <a:t>Key: “greeting”</a:t>
            </a:r>
          </a:p>
          <a:p>
            <a:pPr lvl="2"/>
            <a:r>
              <a:rPr lang="en-US" sz="2000" dirty="0">
                <a:latin typeface="+mj-lt"/>
              </a:rPr>
              <a:t>Value: “hello, world!”</a:t>
            </a:r>
          </a:p>
          <a:p>
            <a:r>
              <a:rPr lang="en-US" sz="2000" dirty="0">
                <a:latin typeface="+mj-lt"/>
              </a:rPr>
              <a:t>A document can contain multiple key/value pairs:</a:t>
            </a:r>
            <a:endParaRPr lang="en-CA" sz="2000" dirty="0">
              <a:latin typeface="+mj-lt"/>
            </a:endParaRPr>
          </a:p>
          <a:p>
            <a:pPr marL="274320" lvl="1" indent="0">
              <a:buNone/>
            </a:pPr>
            <a:r>
              <a:rPr lang="en-US" sz="2000" dirty="0">
                <a:latin typeface="+mj-lt"/>
              </a:rPr>
              <a:t>		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{"greeting" : "Hello, world!", "foo" : 3}</a:t>
            </a:r>
          </a:p>
          <a:p>
            <a:pPr lvl="1"/>
            <a:r>
              <a:rPr lang="en-US" sz="2000" dirty="0">
                <a:latin typeface="+mj-lt"/>
              </a:rPr>
              <a:t>Key: “greeting” and value: “hello, world!”</a:t>
            </a:r>
          </a:p>
          <a:p>
            <a:pPr lvl="1"/>
            <a:r>
              <a:rPr lang="en-US" sz="2000" dirty="0">
                <a:latin typeface="+mj-lt"/>
              </a:rPr>
              <a:t>Key: “foo” and value: 3</a:t>
            </a:r>
          </a:p>
          <a:p>
            <a:pPr lvl="1"/>
            <a:r>
              <a:rPr lang="en-US" sz="2000" dirty="0">
                <a:latin typeface="+mj-lt"/>
              </a:rPr>
              <a:t>As you see the type of these two values are different. One is integer and the other one is string</a:t>
            </a:r>
            <a:r>
              <a:rPr lang="en-US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642508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2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20639</TotalTime>
  <Words>1958</Words>
  <Application>Microsoft Office PowerPoint</Application>
  <PresentationFormat>Widescreen</PresentationFormat>
  <Paragraphs>257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Century Schoolbook</vt:lpstr>
      <vt:lpstr>Courier New</vt:lpstr>
      <vt:lpstr>inherit</vt:lpstr>
      <vt:lpstr>Ubuntu Mono</vt:lpstr>
      <vt:lpstr>Wingdings</vt:lpstr>
      <vt:lpstr>Wingdings 2</vt:lpstr>
      <vt:lpstr>View</vt:lpstr>
      <vt:lpstr>NoSQL MongoDB</vt:lpstr>
      <vt:lpstr>Agenda</vt:lpstr>
      <vt:lpstr>NoSQL Overview</vt:lpstr>
      <vt:lpstr>MongoDB</vt:lpstr>
      <vt:lpstr>What is MongoDB?</vt:lpstr>
      <vt:lpstr>Ease of Use</vt:lpstr>
      <vt:lpstr>Easy Scaling</vt:lpstr>
      <vt:lpstr>Basic Concepts</vt:lpstr>
      <vt:lpstr>Documents</vt:lpstr>
      <vt:lpstr>Document Key</vt:lpstr>
      <vt:lpstr>Duplicate Keys</vt:lpstr>
      <vt:lpstr>Collections</vt:lpstr>
      <vt:lpstr>Collection Name</vt:lpstr>
      <vt:lpstr>Subcollections</vt:lpstr>
      <vt:lpstr>Why Collections</vt:lpstr>
      <vt:lpstr>Drop Collections</vt:lpstr>
      <vt:lpstr>Database</vt:lpstr>
      <vt:lpstr>Reserved Database Names</vt:lpstr>
      <vt:lpstr>MongoDB Shell</vt:lpstr>
      <vt:lpstr>Create/Drop Database</vt:lpstr>
      <vt:lpstr>Create a Database</vt:lpstr>
      <vt:lpstr>Drop a Database</vt:lpstr>
      <vt:lpstr>Create and remove a Document</vt:lpstr>
      <vt:lpstr>Insert</vt:lpstr>
      <vt:lpstr>Variables</vt:lpstr>
      <vt:lpstr>BULK INSERT</vt:lpstr>
      <vt:lpstr>InsertOne</vt:lpstr>
      <vt:lpstr>InsertMany</vt:lpstr>
      <vt:lpstr>Insert Validation</vt:lpstr>
      <vt:lpstr>Remove or Delete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Nasim</dc:creator>
  <cp:lastModifiedBy>Nebojsa Conkic</cp:lastModifiedBy>
  <cp:revision>496</cp:revision>
  <dcterms:created xsi:type="dcterms:W3CDTF">2019-07-08T16:55:16Z</dcterms:created>
  <dcterms:modified xsi:type="dcterms:W3CDTF">2021-03-26T17:15:35Z</dcterms:modified>
</cp:coreProperties>
</file>