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352" r:id="rId3"/>
    <p:sldId id="337" r:id="rId4"/>
    <p:sldId id="347" r:id="rId5"/>
    <p:sldId id="353" r:id="rId6"/>
    <p:sldId id="354" r:id="rId7"/>
    <p:sldId id="355" r:id="rId8"/>
    <p:sldId id="356" r:id="rId9"/>
    <p:sldId id="357" r:id="rId10"/>
    <p:sldId id="358" r:id="rId11"/>
    <p:sldId id="359" r:id="rId12"/>
    <p:sldId id="360" r:id="rId13"/>
    <p:sldId id="361" r:id="rId14"/>
    <p:sldId id="364" r:id="rId15"/>
    <p:sldId id="365" r:id="rId16"/>
    <p:sldId id="366" r:id="rId17"/>
    <p:sldId id="367" r:id="rId18"/>
    <p:sldId id="368" r:id="rId19"/>
    <p:sldId id="369" r:id="rId20"/>
    <p:sldId id="362" r:id="rId21"/>
    <p:sldId id="363" r:id="rId22"/>
    <p:sldId id="3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7"/>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75" d="100"/>
          <a:sy n="75" d="100"/>
        </p:scale>
        <p:origin x="2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2021-04-09</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2021-04-09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2021-04-09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2021-04-09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2021-04-09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2021-04-09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2021-04-09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2021-04-09</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2021-04-09</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enecacollege-primo.hosted.exlibrisgroup.com/permalink/f/603vi2/TN_pq_ebook_centralEBC444236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MongoDB</a:t>
            </a:r>
            <a:br>
              <a:rPr lang="en-US" altLang="en-US" dirty="0"/>
            </a:br>
            <a:r>
              <a:rPr lang="en-US" altLang="en-US" dirty="0"/>
              <a:t>Update</a:t>
            </a:r>
            <a:endParaRPr lang="en-CA" dirty="0"/>
          </a:p>
        </p:txBody>
      </p:sp>
      <p:sp>
        <p:nvSpPr>
          <p:cNvPr id="3" name="Subtitle 2"/>
          <p:cNvSpPr>
            <a:spLocks noGrp="1"/>
          </p:cNvSpPr>
          <p:nvPr>
            <p:ph type="subTitle" idx="1"/>
          </p:nvPr>
        </p:nvSpPr>
        <p:spPr/>
        <p:txBody>
          <a:bodyPr>
            <a:normAutofit fontScale="92500" lnSpcReduction="20000"/>
          </a:bodyPr>
          <a:lstStyle/>
          <a:p>
            <a:pPr algn="ctr"/>
            <a:r>
              <a:rPr lang="en-US" dirty="0"/>
              <a:t>Lecture 09 / Chapter 3</a:t>
            </a:r>
          </a:p>
          <a:p>
            <a:pPr algn="ctr"/>
            <a:r>
              <a:rPr lang="en-US" dirty="0"/>
              <a:t>All notes and examples are from the following book:</a:t>
            </a:r>
          </a:p>
          <a:p>
            <a:pPr algn="ctr"/>
            <a:r>
              <a:rPr lang="en-US" dirty="0">
                <a:hlinkClick r:id="rId2"/>
              </a:rPr>
              <a:t>MongoDB</a:t>
            </a:r>
            <a:endParaRPr lang="en-US" dirty="0"/>
          </a:p>
          <a:p>
            <a:pPr algn="ctr"/>
            <a:r>
              <a:rPr lang="en-US" dirty="0" err="1"/>
              <a:t>Chodorow</a:t>
            </a:r>
            <a:r>
              <a:rPr lang="en-US" dirty="0"/>
              <a:t>, Kristina 2013</a:t>
            </a:r>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“$set” (Modify a Field)</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The “$set” operator sets the value of a field if the field exists.</a:t>
            </a:r>
          </a:p>
          <a:p>
            <a:r>
              <a:rPr lang="en-US" dirty="0">
                <a:latin typeface="Arial" panose="020B0604020202020204" pitchFamily="34" charset="0"/>
                <a:cs typeface="Arial" panose="020B0604020202020204" pitchFamily="34" charset="0"/>
              </a:rPr>
              <a:t>Let’s say we want to change the value of “favorite book”:</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274320" lvl="1" indent="0">
              <a:buNone/>
            </a:pPr>
            <a:r>
              <a:rPr lang="en-CA" sz="1800" dirty="0">
                <a:latin typeface="Arial" panose="020B0604020202020204" pitchFamily="34" charset="0"/>
                <a:cs typeface="Arial" panose="020B0604020202020204" pitchFamily="34" charset="0"/>
              </a:rPr>
              <a:t>&gt; </a:t>
            </a:r>
            <a:r>
              <a:rPr lang="en-CA" sz="1800" dirty="0" err="1">
                <a:latin typeface="Arial" panose="020B0604020202020204" pitchFamily="34" charset="0"/>
                <a:cs typeface="Arial" panose="020B0604020202020204" pitchFamily="34" charset="0"/>
              </a:rPr>
              <a:t>db.users.update</a:t>
            </a:r>
            <a:r>
              <a:rPr lang="en-CA" sz="1800" dirty="0">
                <a:latin typeface="Arial" panose="020B0604020202020204" pitchFamily="34" charset="0"/>
                <a:cs typeface="Arial" panose="020B0604020202020204" pitchFamily="34" charset="0"/>
              </a:rPr>
              <a:t>({"name" : "joe"},</a:t>
            </a:r>
          </a:p>
          <a:p>
            <a:pPr marL="274320" lvl="1" indent="0">
              <a:buNone/>
            </a:pPr>
            <a:r>
              <a:rPr lang="en-CA" sz="1800" dirty="0">
                <a:latin typeface="Arial" panose="020B0604020202020204" pitchFamily="34" charset="0"/>
                <a:cs typeface="Arial" panose="020B0604020202020204" pitchFamily="34" charset="0"/>
              </a:rPr>
              <a:t> {"$set" : {"favorite book" : "Green Eggs and Ham"}})</a:t>
            </a:r>
          </a:p>
          <a:p>
            <a:r>
              <a:rPr lang="en-US" dirty="0">
                <a:latin typeface="Arial" panose="020B0604020202020204" pitchFamily="34" charset="0"/>
                <a:cs typeface="Arial" panose="020B0604020202020204" pitchFamily="34" charset="0"/>
              </a:rPr>
              <a:t>Using the “$set” operator, we can change the value of “favorite book” to an array. The user has different favorite books: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274320" lvl="1" indent="0">
              <a:buNone/>
            </a:pPr>
            <a:r>
              <a:rPr lang="en-US" sz="1800" dirty="0">
                <a:latin typeface="Arial" panose="020B0604020202020204" pitchFamily="34" charset="0"/>
                <a:cs typeface="Arial" panose="020B0604020202020204" pitchFamily="34" charset="0"/>
              </a:rPr>
              <a:t>&gt; </a:t>
            </a:r>
            <a:r>
              <a:rPr lang="en-US" sz="1800" dirty="0" err="1">
                <a:latin typeface="Arial" panose="020B0604020202020204" pitchFamily="34" charset="0"/>
                <a:cs typeface="Arial" panose="020B0604020202020204" pitchFamily="34" charset="0"/>
              </a:rPr>
              <a:t>db.users.update</a:t>
            </a:r>
            <a:r>
              <a:rPr lang="en-US" sz="1800" dirty="0">
                <a:solidFill>
                  <a:srgbClr val="0070C0"/>
                </a:solidFill>
                <a:latin typeface="Arial" panose="020B0604020202020204" pitchFamily="34" charset="0"/>
                <a:cs typeface="Arial" panose="020B0604020202020204" pitchFamily="34" charset="0"/>
              </a:rPr>
              <a:t>({"name" : "joe"},</a:t>
            </a:r>
          </a:p>
          <a:p>
            <a:pPr marL="274320" lvl="1" indent="0">
              <a:buNone/>
            </a:pP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{"$set" : {"favorite book" :</a:t>
            </a:r>
          </a:p>
          <a:p>
            <a:pPr marL="274320" lvl="1" indent="0">
              <a:buNone/>
            </a:pPr>
            <a:r>
              <a:rPr lang="en-US" sz="1800" dirty="0">
                <a:solidFill>
                  <a:srgbClr val="FF0000"/>
                </a:solidFill>
                <a:latin typeface="Arial" panose="020B0604020202020204" pitchFamily="34" charset="0"/>
                <a:cs typeface="Arial" panose="020B0604020202020204" pitchFamily="34" charset="0"/>
              </a:rPr>
              <a:t>    ["Cat's Cradle", "Foundation Trilogy", "Ender's Game"]</a:t>
            </a:r>
            <a:r>
              <a:rPr lang="en-US" sz="1800" dirty="0">
                <a:latin typeface="Arial" panose="020B0604020202020204" pitchFamily="34" charset="0"/>
                <a:cs typeface="Arial" panose="020B0604020202020204" pitchFamily="34" charset="0"/>
              </a:rPr>
              <a:t>}})</a:t>
            </a:r>
            <a:endParaRPr lang="en-CA"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62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78578"/>
          </a:xfrm>
        </p:spPr>
        <p:txBody>
          <a:bodyPr/>
          <a:lstStyle/>
          <a:p>
            <a:r>
              <a:rPr lang="en-CA" dirty="0"/>
              <a:t>"$unset“ Operator</a:t>
            </a:r>
          </a:p>
        </p:txBody>
      </p:sp>
      <p:sp>
        <p:nvSpPr>
          <p:cNvPr id="3" name="Content Placeholder 2"/>
          <p:cNvSpPr>
            <a:spLocks noGrp="1"/>
          </p:cNvSpPr>
          <p:nvPr>
            <p:ph idx="1"/>
          </p:nvPr>
        </p:nvSpPr>
        <p:spPr>
          <a:xfrm>
            <a:off x="1261872" y="1310326"/>
            <a:ext cx="8595360" cy="5181914"/>
          </a:xfrm>
        </p:spPr>
        <p:txBody>
          <a:bodyPr>
            <a:noAutofit/>
          </a:bodyPr>
          <a:lstStyle/>
          <a:p>
            <a:r>
              <a:rPr lang="en-US" dirty="0">
                <a:latin typeface="Arial" panose="020B0604020202020204" pitchFamily="34" charset="0"/>
                <a:cs typeface="Arial" panose="020B0604020202020204" pitchFamily="34" charset="0"/>
              </a:rPr>
              <a:t>This operator is used to remove a key from a document.</a:t>
            </a:r>
          </a:p>
          <a:p>
            <a:r>
              <a:rPr lang="en-US" dirty="0">
                <a:latin typeface="Arial" panose="020B0604020202020204" pitchFamily="34" charset="0"/>
                <a:cs typeface="Arial" panose="020B0604020202020204" pitchFamily="34" charset="0"/>
              </a:rPr>
              <a:t>Suppose the user does not any favorite books and we want to remove the “favorite book” key.</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274320" lvl="1" indent="0">
              <a:buNone/>
            </a:pPr>
            <a:r>
              <a:rPr lang="en-CA" sz="1800" dirty="0">
                <a:latin typeface="Arial" panose="020B0604020202020204" pitchFamily="34" charset="0"/>
                <a:cs typeface="Arial" panose="020B0604020202020204" pitchFamily="34" charset="0"/>
              </a:rPr>
              <a:t>&gt; </a:t>
            </a:r>
            <a:r>
              <a:rPr lang="en-CA" sz="1800" dirty="0" err="1">
                <a:latin typeface="Arial" panose="020B0604020202020204" pitchFamily="34" charset="0"/>
                <a:cs typeface="Arial" panose="020B0604020202020204" pitchFamily="34" charset="0"/>
              </a:rPr>
              <a:t>db.users.update</a:t>
            </a:r>
            <a:r>
              <a:rPr lang="en-CA" sz="1800" dirty="0">
                <a:solidFill>
                  <a:srgbClr val="0070C0"/>
                </a:solidFill>
                <a:latin typeface="Arial" panose="020B0604020202020204" pitchFamily="34" charset="0"/>
                <a:cs typeface="Arial" panose="020B0604020202020204" pitchFamily="34" charset="0"/>
              </a:rPr>
              <a:t>({"name" : "joe"},</a:t>
            </a:r>
          </a:p>
          <a:p>
            <a:pPr marL="274320" lvl="1" indent="0">
              <a:buNone/>
            </a:pPr>
            <a:r>
              <a:rPr lang="en-CA" sz="1800" dirty="0">
                <a:solidFill>
                  <a:srgbClr val="FF0000"/>
                </a:solidFill>
                <a:latin typeface="Arial" panose="020B0604020202020204" pitchFamily="34" charset="0"/>
                <a:cs typeface="Arial" panose="020B0604020202020204" pitchFamily="34" charset="0"/>
              </a:rPr>
              <a:t>{"$unset" : {"favorite book" : 1}})</a:t>
            </a:r>
          </a:p>
          <a:p>
            <a:pPr marL="274320" lvl="1" indent="0">
              <a:buNone/>
            </a:pPr>
            <a:endParaRPr lang="en-CA"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The document now is</a:t>
            </a:r>
            <a:endParaRPr lang="en-CA" sz="1800" dirty="0">
              <a:latin typeface="Arial" panose="020B0604020202020204" pitchFamily="34" charset="0"/>
              <a:cs typeface="Arial" panose="020B0604020202020204" pitchFamily="34" charset="0"/>
            </a:endParaRPr>
          </a:p>
          <a:p>
            <a:pPr marL="274320" lvl="1" indent="0">
              <a:buNone/>
            </a:pPr>
            <a:r>
              <a:rPr lang="en-US" sz="1800" dirty="0">
                <a:latin typeface="Arial" panose="020B0604020202020204" pitchFamily="34" charset="0"/>
                <a:cs typeface="Arial" panose="020B0604020202020204" pitchFamily="34" charset="0"/>
              </a:rPr>
              <a:t>&gt; </a:t>
            </a:r>
            <a:r>
              <a:rPr lang="en-US" sz="1800" dirty="0" err="1">
                <a:latin typeface="Arial" panose="020B0604020202020204" pitchFamily="34" charset="0"/>
                <a:cs typeface="Arial" panose="020B0604020202020204" pitchFamily="34" charset="0"/>
              </a:rPr>
              <a:t>db.users.findOne</a:t>
            </a:r>
            <a:r>
              <a:rPr lang="en-US" sz="1800" dirty="0">
                <a:latin typeface="Arial" panose="020B0604020202020204" pitchFamily="34" charset="0"/>
                <a:cs typeface="Arial" panose="020B0604020202020204" pitchFamily="34" charset="0"/>
              </a:rPr>
              <a:t>()</a:t>
            </a:r>
          </a:p>
          <a:p>
            <a:pPr marL="274320" lvl="1" indent="0">
              <a:buNone/>
            </a:pPr>
            <a:r>
              <a:rPr lang="en-US" sz="1800" dirty="0">
                <a:latin typeface="Arial" panose="020B0604020202020204" pitchFamily="34" charset="0"/>
                <a:cs typeface="Arial" panose="020B0604020202020204" pitchFamily="34" charset="0"/>
              </a:rPr>
              <a:t>{</a:t>
            </a:r>
          </a:p>
          <a:p>
            <a:pPr marL="274320" lvl="1" indent="0">
              <a:buNone/>
            </a:pPr>
            <a:r>
              <a:rPr lang="en-US" sz="1800" dirty="0">
                <a:latin typeface="Arial" panose="020B0604020202020204" pitchFamily="34" charset="0"/>
                <a:cs typeface="Arial" panose="020B0604020202020204" pitchFamily="34" charset="0"/>
              </a:rPr>
              <a:t>    "_id" : </a:t>
            </a:r>
            <a:r>
              <a:rPr lang="en-US" sz="1800" dirty="0" err="1">
                <a:latin typeface="Arial" panose="020B0604020202020204" pitchFamily="34" charset="0"/>
                <a:cs typeface="Arial" panose="020B0604020202020204" pitchFamily="34" charset="0"/>
              </a:rPr>
              <a:t>ObjectId</a:t>
            </a:r>
            <a:r>
              <a:rPr lang="en-US" sz="1800" dirty="0">
                <a:latin typeface="Arial" panose="020B0604020202020204" pitchFamily="34" charset="0"/>
                <a:cs typeface="Arial" panose="020B0604020202020204" pitchFamily="34" charset="0"/>
              </a:rPr>
              <a:t>("4b253b067525f35f94b60a31"),</a:t>
            </a:r>
          </a:p>
          <a:p>
            <a:pPr marL="274320" lvl="1" indent="0">
              <a:buNone/>
            </a:pPr>
            <a:r>
              <a:rPr lang="en-US" sz="1800" dirty="0">
                <a:latin typeface="Arial" panose="020B0604020202020204" pitchFamily="34" charset="0"/>
                <a:cs typeface="Arial" panose="020B0604020202020204" pitchFamily="34" charset="0"/>
              </a:rPr>
              <a:t>    "name" : "joe",</a:t>
            </a:r>
          </a:p>
          <a:p>
            <a:pPr marL="274320" lvl="1" indent="0">
              <a:buNone/>
            </a:pPr>
            <a:r>
              <a:rPr lang="en-US" sz="1800" dirty="0">
                <a:latin typeface="Arial" panose="020B0604020202020204" pitchFamily="34" charset="0"/>
                <a:cs typeface="Arial" panose="020B0604020202020204" pitchFamily="34" charset="0"/>
              </a:rPr>
              <a:t>    "age" : 30,</a:t>
            </a:r>
          </a:p>
          <a:p>
            <a:pPr marL="274320" lvl="1" indent="0">
              <a:buNone/>
            </a:pPr>
            <a:r>
              <a:rPr lang="en-US" sz="1800" dirty="0">
                <a:latin typeface="Arial" panose="020B0604020202020204" pitchFamily="34" charset="0"/>
                <a:cs typeface="Arial" panose="020B0604020202020204" pitchFamily="34" charset="0"/>
              </a:rPr>
              <a:t>    "sex" : "male",</a:t>
            </a:r>
          </a:p>
          <a:p>
            <a:pPr marL="274320" lvl="1" indent="0">
              <a:buNone/>
            </a:pPr>
            <a:r>
              <a:rPr lang="en-US" sz="1800" dirty="0">
                <a:latin typeface="Arial" panose="020B0604020202020204" pitchFamily="34" charset="0"/>
                <a:cs typeface="Arial" panose="020B0604020202020204" pitchFamily="34" charset="0"/>
              </a:rPr>
              <a:t>    "location" : "Wisconsin"</a:t>
            </a:r>
          </a:p>
          <a:p>
            <a:pPr marL="274320" lvl="1" indent="0">
              <a:buNone/>
            </a:pPr>
            <a:r>
              <a:rPr lang="en-US" sz="1800" dirty="0">
                <a:latin typeface="Arial" panose="020B0604020202020204" pitchFamily="34" charset="0"/>
                <a:cs typeface="Arial" panose="020B0604020202020204" pitchFamily="34" charset="0"/>
              </a:rPr>
              <a:t>}</a:t>
            </a:r>
            <a:endParaRPr lang="en-CA"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657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(Embedded Documents)</a:t>
            </a:r>
            <a:endParaRPr lang="en-CA"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The “$set” operator can be used to update an embedded document.</a:t>
            </a:r>
          </a:p>
          <a:p>
            <a:endParaRPr lang="en-CA" dirty="0"/>
          </a:p>
        </p:txBody>
      </p:sp>
      <p:sp>
        <p:nvSpPr>
          <p:cNvPr id="4" name="TextBox 3"/>
          <p:cNvSpPr txBox="1"/>
          <p:nvPr/>
        </p:nvSpPr>
        <p:spPr>
          <a:xfrm>
            <a:off x="387928" y="2817091"/>
            <a:ext cx="4867563" cy="2800767"/>
          </a:xfrm>
          <a:prstGeom prst="rect">
            <a:avLst/>
          </a:prstGeom>
          <a:noFill/>
          <a:ln>
            <a:solidFill>
              <a:schemeClr val="tx1"/>
            </a:solidFill>
          </a:ln>
        </p:spPr>
        <p:txBody>
          <a:bodyPr wrap="square" rtlCol="0">
            <a:spAutoFit/>
          </a:bodyPr>
          <a:lstStyle/>
          <a:p>
            <a:r>
              <a:rPr lang="en-CA" sz="1600" dirty="0">
                <a:latin typeface="Courier New" panose="02070309020205020404" pitchFamily="49" charset="0"/>
                <a:cs typeface="Courier New" panose="02070309020205020404" pitchFamily="49" charset="0"/>
              </a:rPr>
              <a:t>&gt; </a:t>
            </a:r>
            <a:r>
              <a:rPr lang="en-CA" sz="1600" b="1" dirty="0" err="1">
                <a:latin typeface="Courier New" panose="02070309020205020404" pitchFamily="49" charset="0"/>
                <a:cs typeface="Courier New" panose="02070309020205020404" pitchFamily="49" charset="0"/>
              </a:rPr>
              <a:t>db.blog.posts.findOne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"_id" : </a:t>
            </a:r>
            <a:r>
              <a:rPr lang="en-CA" sz="1600" dirty="0" err="1">
                <a:latin typeface="Courier New" panose="02070309020205020404" pitchFamily="49" charset="0"/>
                <a:cs typeface="Courier New" panose="02070309020205020404" pitchFamily="49" charset="0"/>
              </a:rPr>
              <a:t>ObjectId</a:t>
            </a:r>
            <a:r>
              <a:rPr lang="en-CA" sz="1600" dirty="0">
                <a:latin typeface="Courier New" panose="02070309020205020404" pitchFamily="49" charset="0"/>
                <a:cs typeface="Courier New" panose="02070309020205020404" pitchFamily="49" charset="0"/>
              </a:rPr>
              <a:t>("4b253b067525f35f94b60a31"),</a:t>
            </a:r>
          </a:p>
          <a:p>
            <a:r>
              <a:rPr lang="en-CA" sz="1600" dirty="0">
                <a:latin typeface="Courier New" panose="02070309020205020404" pitchFamily="49" charset="0"/>
                <a:cs typeface="Courier New" panose="02070309020205020404" pitchFamily="49" charset="0"/>
              </a:rPr>
              <a:t>    "title" : "A Blog Post",</a:t>
            </a:r>
          </a:p>
          <a:p>
            <a:r>
              <a:rPr lang="en-CA" sz="1600" dirty="0">
                <a:latin typeface="Courier New" panose="02070309020205020404" pitchFamily="49" charset="0"/>
                <a:cs typeface="Courier New" panose="02070309020205020404" pitchFamily="49" charset="0"/>
              </a:rPr>
              <a:t>    "content" : "...",</a:t>
            </a:r>
          </a:p>
          <a:p>
            <a:r>
              <a:rPr lang="en-CA" sz="1600" dirty="0">
                <a:latin typeface="Courier New" panose="02070309020205020404" pitchFamily="49" charset="0"/>
                <a:cs typeface="Courier New" panose="02070309020205020404" pitchFamily="49" charset="0"/>
              </a:rPr>
              <a:t>    "author" : {</a:t>
            </a:r>
          </a:p>
          <a:p>
            <a:r>
              <a:rPr lang="en-CA" sz="1600" dirty="0">
                <a:latin typeface="Courier New" panose="02070309020205020404" pitchFamily="49" charset="0"/>
                <a:cs typeface="Courier New" panose="02070309020205020404" pitchFamily="49" charset="0"/>
              </a:rPr>
              <a:t>        "name" : "joe",</a:t>
            </a:r>
          </a:p>
          <a:p>
            <a:r>
              <a:rPr lang="en-CA" sz="1600" dirty="0">
                <a:latin typeface="Courier New" panose="02070309020205020404" pitchFamily="49" charset="0"/>
                <a:cs typeface="Courier New" panose="02070309020205020404" pitchFamily="49" charset="0"/>
              </a:rPr>
              <a:t>        "email" : "joe@example.com"</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a:t>
            </a:r>
          </a:p>
        </p:txBody>
      </p:sp>
      <p:sp>
        <p:nvSpPr>
          <p:cNvPr id="5" name="TextBox 4"/>
          <p:cNvSpPr txBox="1"/>
          <p:nvPr/>
        </p:nvSpPr>
        <p:spPr>
          <a:xfrm>
            <a:off x="5375564" y="2336800"/>
            <a:ext cx="5578947" cy="3785652"/>
          </a:xfrm>
          <a:prstGeom prst="rect">
            <a:avLst/>
          </a:prstGeom>
          <a:noFill/>
          <a:ln>
            <a:solidFill>
              <a:schemeClr val="tx1"/>
            </a:solidFill>
          </a:ln>
        </p:spPr>
        <p:txBody>
          <a:bodyPr wrap="square" rtlCol="0">
            <a:spAutoFit/>
          </a:bodyPr>
          <a:lstStyle/>
          <a:p>
            <a:r>
              <a:rPr lang="en-CA" sz="1600" dirty="0">
                <a:latin typeface="Courier New" panose="02070309020205020404" pitchFamily="49" charset="0"/>
                <a:cs typeface="Courier New" panose="02070309020205020404" pitchFamily="49" charset="0"/>
              </a:rPr>
              <a:t>&gt; </a:t>
            </a:r>
            <a:r>
              <a:rPr lang="en-CA" sz="1600" b="1" dirty="0" err="1">
                <a:latin typeface="Courier New" panose="02070309020205020404" pitchFamily="49" charset="0"/>
                <a:cs typeface="Courier New" panose="02070309020205020404" pitchFamily="49" charset="0"/>
              </a:rPr>
              <a:t>db.blog.posts.update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{"author.name" : "joe"},</a:t>
            </a:r>
          </a:p>
          <a:p>
            <a:r>
              <a:rPr lang="en-CA" sz="1600" dirty="0">
                <a:latin typeface="Courier New" panose="02070309020205020404" pitchFamily="49" charset="0"/>
                <a:cs typeface="Courier New" panose="02070309020205020404" pitchFamily="49" charset="0"/>
              </a:rPr>
              <a:t>    {"$set" :{"author.name" :"joe </a:t>
            </a:r>
            <a:r>
              <a:rPr lang="en-CA" sz="1600" dirty="0" err="1">
                <a:latin typeface="Courier New" panose="02070309020205020404" pitchFamily="49" charset="0"/>
                <a:cs typeface="Courier New" panose="02070309020205020404" pitchFamily="49" charset="0"/>
              </a:rPr>
              <a:t>schmoe</a:t>
            </a:r>
            <a:r>
              <a:rPr lang="en-CA" sz="1600" dirty="0">
                <a:latin typeface="Courier New" panose="02070309020205020404" pitchFamily="49" charset="0"/>
                <a:cs typeface="Courier New" panose="02070309020205020404" pitchFamily="49" charset="0"/>
              </a:rPr>
              <a:t>"}})</a:t>
            </a:r>
          </a:p>
          <a:p>
            <a:endParaRPr lang="en-CA" sz="1600" dirty="0">
              <a:latin typeface="Courier New" panose="02070309020205020404" pitchFamily="49" charset="0"/>
              <a:cs typeface="Courier New" panose="02070309020205020404" pitchFamily="49" charset="0"/>
            </a:endParaRPr>
          </a:p>
          <a:p>
            <a:r>
              <a:rPr lang="en-CA" sz="1600" dirty="0">
                <a:latin typeface="Courier New" panose="02070309020205020404" pitchFamily="49" charset="0"/>
                <a:cs typeface="Courier New" panose="02070309020205020404" pitchFamily="49" charset="0"/>
              </a:rPr>
              <a:t>&gt; </a:t>
            </a:r>
            <a:r>
              <a:rPr lang="en-CA" sz="1600" b="1" dirty="0" err="1">
                <a:latin typeface="Courier New" panose="02070309020205020404" pitchFamily="49" charset="0"/>
                <a:cs typeface="Courier New" panose="02070309020205020404" pitchFamily="49" charset="0"/>
              </a:rPr>
              <a:t>db.blog.posts.findOne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"_id" :  </a:t>
            </a:r>
            <a:r>
              <a:rPr lang="en-CA" sz="1600" dirty="0" err="1">
                <a:latin typeface="Courier New" panose="02070309020205020404" pitchFamily="49" charset="0"/>
                <a:cs typeface="Courier New" panose="02070309020205020404" pitchFamily="49" charset="0"/>
              </a:rPr>
              <a:t>ObjectId</a:t>
            </a:r>
            <a:r>
              <a:rPr lang="en-CA" sz="1600" dirty="0">
                <a:latin typeface="Courier New" panose="02070309020205020404" pitchFamily="49" charset="0"/>
                <a:cs typeface="Courier New" panose="02070309020205020404" pitchFamily="49" charset="0"/>
              </a:rPr>
              <a:t>("4b253b067525f35f94b60a31"),</a:t>
            </a:r>
          </a:p>
          <a:p>
            <a:r>
              <a:rPr lang="en-CA" sz="1600" dirty="0">
                <a:latin typeface="Courier New" panose="02070309020205020404" pitchFamily="49" charset="0"/>
                <a:cs typeface="Courier New" panose="02070309020205020404" pitchFamily="49" charset="0"/>
              </a:rPr>
              <a:t>    "title" : "A Blog Post",</a:t>
            </a:r>
          </a:p>
          <a:p>
            <a:r>
              <a:rPr lang="en-CA" sz="1600" dirty="0">
                <a:latin typeface="Courier New" panose="02070309020205020404" pitchFamily="49" charset="0"/>
                <a:cs typeface="Courier New" panose="02070309020205020404" pitchFamily="49" charset="0"/>
              </a:rPr>
              <a:t>    "content" : "...",</a:t>
            </a:r>
          </a:p>
          <a:p>
            <a:r>
              <a:rPr lang="en-CA" sz="1600" dirty="0">
                <a:latin typeface="Courier New" panose="02070309020205020404" pitchFamily="49" charset="0"/>
                <a:cs typeface="Courier New" panose="02070309020205020404" pitchFamily="49" charset="0"/>
              </a:rPr>
              <a:t>    "author" : {</a:t>
            </a:r>
          </a:p>
          <a:p>
            <a:r>
              <a:rPr lang="en-CA" sz="1600" dirty="0">
                <a:latin typeface="Courier New" panose="02070309020205020404" pitchFamily="49" charset="0"/>
                <a:cs typeface="Courier New" panose="02070309020205020404" pitchFamily="49" charset="0"/>
              </a:rPr>
              <a:t>        "name" : "joe </a:t>
            </a:r>
            <a:r>
              <a:rPr lang="en-CA" sz="1600" dirty="0" err="1">
                <a:latin typeface="Courier New" panose="02070309020205020404" pitchFamily="49" charset="0"/>
                <a:cs typeface="Courier New" panose="02070309020205020404" pitchFamily="49" charset="0"/>
              </a:rPr>
              <a:t>schmoe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"email" : "joe@example.com"</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47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a:t>Array modifiers (optional)</a:t>
            </a:r>
          </a:p>
        </p:txBody>
      </p:sp>
      <p:sp>
        <p:nvSpPr>
          <p:cNvPr id="3" name="Content Placeholder 2"/>
          <p:cNvSpPr>
            <a:spLocks noGrp="1"/>
          </p:cNvSpPr>
          <p:nvPr>
            <p:ph idx="1"/>
          </p:nvPr>
        </p:nvSpPr>
        <p:spPr/>
        <p:txBody>
          <a:bodyPr/>
          <a:lstStyle/>
          <a:p>
            <a:r>
              <a:rPr lang="en-US" sz="2400" dirty="0"/>
              <a:t>There are modifiers to update arrays: </a:t>
            </a:r>
          </a:p>
          <a:p>
            <a:pPr lvl="1"/>
            <a:r>
              <a:rPr lang="en-CA" sz="2000" dirty="0"/>
              <a:t>"$push“</a:t>
            </a:r>
          </a:p>
          <a:p>
            <a:pPr lvl="1"/>
            <a:r>
              <a:rPr lang="en-CA" sz="2000" dirty="0"/>
              <a:t>"$each“</a:t>
            </a:r>
          </a:p>
          <a:p>
            <a:pPr lvl="1"/>
            <a:r>
              <a:rPr lang="en-CA" sz="2000" dirty="0"/>
              <a:t>"$slice“</a:t>
            </a:r>
          </a:p>
          <a:p>
            <a:pPr lvl="1"/>
            <a:r>
              <a:rPr lang="en-CA" sz="2000" dirty="0"/>
              <a:t>"$sort"</a:t>
            </a:r>
          </a:p>
          <a:p>
            <a:pPr lvl="1"/>
            <a:endParaRPr lang="en-CA" dirty="0"/>
          </a:p>
        </p:txBody>
      </p:sp>
    </p:spTree>
    <p:extLst>
      <p:ext uri="{BB962C8B-B14F-4D97-AF65-F5344CB8AC3E}">
        <p14:creationId xmlns:p14="http://schemas.microsoft.com/office/powerpoint/2010/main" val="150345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a:t>
            </a:r>
            <a:endParaRPr lang="en-CA" dirty="0"/>
          </a:p>
        </p:txBody>
      </p:sp>
      <p:sp>
        <p:nvSpPr>
          <p:cNvPr id="3" name="Content Placeholder 2"/>
          <p:cNvSpPr>
            <a:spLocks noGrp="1"/>
          </p:cNvSpPr>
          <p:nvPr>
            <p:ph idx="1"/>
          </p:nvPr>
        </p:nvSpPr>
        <p:spPr/>
        <p:txBody>
          <a:bodyPr/>
          <a:lstStyle/>
          <a:p>
            <a:r>
              <a:rPr lang="en-US" dirty="0"/>
              <a:t>The "$push" operator adds elements to the end of an array if the array exists. If the array does not exist it will be created with the given elements.</a:t>
            </a:r>
            <a:endParaRPr lang="en-CA" dirty="0"/>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db.blog.posts.findOne</a:t>
            </a:r>
            <a:r>
              <a:rPr lang="en-CA" sz="1400" dirty="0">
                <a:latin typeface="Courier New" panose="02070309020205020404" pitchFamily="49" charset="0"/>
                <a:cs typeface="Courier New" panose="02070309020205020404" pitchFamily="49" charset="0"/>
              </a:rPr>
              <a:t>()</a:t>
            </a:r>
          </a:p>
          <a:p>
            <a:pPr marL="274320" lvl="1" indent="0">
              <a:buNone/>
            </a:pPr>
            <a:r>
              <a:rPr lang="en-CA" sz="1400" dirty="0">
                <a:latin typeface="Courier New" panose="02070309020205020404" pitchFamily="49" charset="0"/>
                <a:cs typeface="Courier New" panose="02070309020205020404" pitchFamily="49" charset="0"/>
              </a:rPr>
              <a:t>{</a:t>
            </a:r>
          </a:p>
          <a:p>
            <a:pPr marL="274320" lvl="1" indent="0">
              <a:buNone/>
            </a:pPr>
            <a:r>
              <a:rPr lang="en-CA" sz="1400" dirty="0">
                <a:latin typeface="Courier New" panose="02070309020205020404" pitchFamily="49" charset="0"/>
                <a:cs typeface="Courier New" panose="02070309020205020404" pitchFamily="49" charset="0"/>
              </a:rPr>
              <a:t>    "_id"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pPr marL="274320" lvl="1" indent="0">
              <a:buNone/>
            </a:pPr>
            <a:r>
              <a:rPr lang="en-CA" sz="1400" dirty="0">
                <a:latin typeface="Courier New" panose="02070309020205020404" pitchFamily="49" charset="0"/>
                <a:cs typeface="Courier New" panose="02070309020205020404" pitchFamily="49" charset="0"/>
              </a:rPr>
              <a:t>    "title" : "A blog post",</a:t>
            </a:r>
          </a:p>
          <a:p>
            <a:pPr marL="274320" lvl="1" indent="0">
              <a:buNone/>
            </a:pPr>
            <a:r>
              <a:rPr lang="en-CA" sz="1400" dirty="0">
                <a:latin typeface="Courier New" panose="02070309020205020404" pitchFamily="49" charset="0"/>
                <a:cs typeface="Courier New" panose="02070309020205020404" pitchFamily="49" charset="0"/>
              </a:rPr>
              <a:t>    "content" : "..."</a:t>
            </a:r>
          </a:p>
          <a:p>
            <a:pPr marL="274320" lvl="1" indent="0">
              <a:buNone/>
            </a:pPr>
            <a:r>
              <a:rPr lang="en-CA" sz="1400" dirty="0">
                <a:latin typeface="Courier New" panose="02070309020205020404" pitchFamily="49" charset="0"/>
                <a:cs typeface="Courier New" panose="02070309020205020404" pitchFamily="49" charset="0"/>
              </a:rPr>
              <a:t>}</a:t>
            </a:r>
          </a:p>
          <a:p>
            <a:pPr lvl="1"/>
            <a:r>
              <a:rPr lang="en-US" sz="1800" spc="10" dirty="0">
                <a:solidFill>
                  <a:schemeClr val="tx1"/>
                </a:solidFill>
              </a:rPr>
              <a:t>The following command adds an array comment to the existing document.</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&gt; </a:t>
            </a:r>
            <a:r>
              <a:rPr lang="en-CA" sz="1400" spc="10" dirty="0" err="1">
                <a:solidFill>
                  <a:schemeClr val="tx1"/>
                </a:solidFill>
                <a:latin typeface="Courier New" panose="02070309020205020404" pitchFamily="49" charset="0"/>
                <a:cs typeface="Courier New" panose="02070309020205020404" pitchFamily="49" charset="0"/>
              </a:rPr>
              <a:t>db.blog.posts.update</a:t>
            </a:r>
            <a:r>
              <a:rPr lang="en-CA" sz="1400" spc="10" dirty="0">
                <a:solidFill>
                  <a:schemeClr val="tx1"/>
                </a:solidFill>
                <a:latin typeface="Courier New" panose="02070309020205020404" pitchFamily="49" charset="0"/>
                <a:cs typeface="Courier New" panose="02070309020205020404" pitchFamily="49" charset="0"/>
              </a:rPr>
              <a:t>({"title" : "A blog post"}, </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 {"$push" : {"comments" :</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     {"name" : "joe", "email" : "joe@example.com", </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     "content" : "nice post."}}})</a:t>
            </a:r>
          </a:p>
          <a:p>
            <a:pPr lvl="1"/>
            <a:r>
              <a:rPr lang="en-US" sz="1800" spc="10" dirty="0">
                <a:solidFill>
                  <a:schemeClr val="tx1"/>
                </a:solidFill>
              </a:rPr>
              <a:t>Since the “comments” key does not exist, I will be created. </a:t>
            </a:r>
            <a:endParaRPr lang="en-CA" sz="1800" spc="10" dirty="0">
              <a:solidFill>
                <a:schemeClr val="tx1"/>
              </a:solidFill>
            </a:endParaRPr>
          </a:p>
        </p:txBody>
      </p:sp>
    </p:spTree>
    <p:extLst>
      <p:ext uri="{BB962C8B-B14F-4D97-AF65-F5344CB8AC3E}">
        <p14:creationId xmlns:p14="http://schemas.microsoft.com/office/powerpoint/2010/main" val="166512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Added Array</a:t>
            </a:r>
            <a:endParaRPr lang="en-CA" sz="2800" dirty="0"/>
          </a:p>
        </p:txBody>
      </p:sp>
      <p:sp>
        <p:nvSpPr>
          <p:cNvPr id="3" name="Content Placeholder 2"/>
          <p:cNvSpPr>
            <a:spLocks noGrp="1"/>
          </p:cNvSpPr>
          <p:nvPr>
            <p:ph idx="1"/>
          </p:nvPr>
        </p:nvSpPr>
        <p:spPr/>
        <p:txBody>
          <a:bodyPr>
            <a:normAutofit/>
          </a:bodyPr>
          <a:lstStyle/>
          <a:p>
            <a:r>
              <a:rPr lang="en-US" dirty="0"/>
              <a:t>See the document from the previous slide, with key “comments” added to it.</a:t>
            </a:r>
          </a:p>
          <a:p>
            <a:pPr marL="274320" lvl="1" indent="0">
              <a:buNone/>
            </a:pPr>
            <a:r>
              <a:rPr lang="en-CA" sz="1200" dirty="0">
                <a:latin typeface="Courier New" panose="02070309020205020404" pitchFamily="49" charset="0"/>
                <a:cs typeface="Courier New" panose="02070309020205020404" pitchFamily="49" charset="0"/>
              </a:rPr>
              <a:t>&gt; </a:t>
            </a:r>
            <a:r>
              <a:rPr lang="en-CA" sz="1200" dirty="0" err="1">
                <a:latin typeface="Courier New" panose="02070309020205020404" pitchFamily="49" charset="0"/>
                <a:cs typeface="Courier New" panose="02070309020205020404" pitchFamily="49" charset="0"/>
              </a:rPr>
              <a:t>db.blog.posts.findOne</a:t>
            </a:r>
            <a:r>
              <a:rPr lang="en-CA" sz="1200" dirty="0">
                <a:latin typeface="Courier New" panose="02070309020205020404" pitchFamily="49" charset="0"/>
                <a:cs typeface="Courier New" panose="02070309020205020404" pitchFamily="49" charset="0"/>
              </a:rPr>
              <a:t>()</a:t>
            </a:r>
          </a:p>
          <a:p>
            <a:pPr marL="274320" lvl="1" indent="0">
              <a:buNone/>
            </a:pPr>
            <a:r>
              <a:rPr lang="en-CA" sz="1200" dirty="0">
                <a:latin typeface="Courier New" panose="02070309020205020404" pitchFamily="49" charset="0"/>
                <a:cs typeface="Courier New" panose="02070309020205020404" pitchFamily="49" charset="0"/>
              </a:rPr>
              <a:t>{</a:t>
            </a:r>
          </a:p>
          <a:p>
            <a:pPr marL="274320" lvl="1" indent="0">
              <a:buNone/>
            </a:pPr>
            <a:r>
              <a:rPr lang="en-CA" sz="1200" dirty="0">
                <a:latin typeface="Courier New" panose="02070309020205020404" pitchFamily="49" charset="0"/>
                <a:cs typeface="Courier New" panose="02070309020205020404" pitchFamily="49" charset="0"/>
              </a:rPr>
              <a:t>    "_id" : </a:t>
            </a:r>
            <a:r>
              <a:rPr lang="en-CA" sz="1200" dirty="0" err="1">
                <a:latin typeface="Courier New" panose="02070309020205020404" pitchFamily="49" charset="0"/>
                <a:cs typeface="Courier New" panose="02070309020205020404" pitchFamily="49" charset="0"/>
              </a:rPr>
              <a:t>ObjectId</a:t>
            </a:r>
            <a:r>
              <a:rPr lang="en-CA" sz="1200" dirty="0">
                <a:latin typeface="Courier New" panose="02070309020205020404" pitchFamily="49" charset="0"/>
                <a:cs typeface="Courier New" panose="02070309020205020404" pitchFamily="49" charset="0"/>
              </a:rPr>
              <a:t>("4b2d75476cc613d5ee930164"),</a:t>
            </a:r>
          </a:p>
          <a:p>
            <a:pPr marL="274320" lvl="1" indent="0">
              <a:buNone/>
            </a:pPr>
            <a:r>
              <a:rPr lang="en-CA" sz="1200" dirty="0">
                <a:latin typeface="Courier New" panose="02070309020205020404" pitchFamily="49" charset="0"/>
                <a:cs typeface="Courier New" panose="02070309020205020404" pitchFamily="49" charset="0"/>
              </a:rPr>
              <a:t>    "title" : "A blog post",</a:t>
            </a:r>
          </a:p>
          <a:p>
            <a:pPr marL="274320" lvl="1" indent="0">
              <a:buNone/>
            </a:pPr>
            <a:r>
              <a:rPr lang="en-CA" sz="1200" dirty="0">
                <a:latin typeface="Courier New" panose="02070309020205020404" pitchFamily="49" charset="0"/>
                <a:cs typeface="Courier New" panose="02070309020205020404" pitchFamily="49" charset="0"/>
              </a:rPr>
              <a:t>    "content" : "...",</a:t>
            </a:r>
          </a:p>
          <a:p>
            <a:pPr marL="274320" lvl="1" indent="0">
              <a:buNone/>
            </a:pPr>
            <a:r>
              <a:rPr lang="en-CA" sz="1200" dirty="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"comments"</a:t>
            </a:r>
            <a:r>
              <a:rPr lang="en-CA" sz="1200" dirty="0">
                <a:latin typeface="Courier New" panose="02070309020205020404" pitchFamily="49" charset="0"/>
                <a:cs typeface="Courier New" panose="02070309020205020404" pitchFamily="49" charset="0"/>
              </a:rPr>
              <a:t> : </a:t>
            </a:r>
            <a:r>
              <a:rPr lang="en-CA" sz="1200" b="1" dirty="0">
                <a:latin typeface="Courier New" panose="02070309020205020404" pitchFamily="49" charset="0"/>
                <a:cs typeface="Courier New" panose="02070309020205020404" pitchFamily="49" charset="0"/>
              </a:rPr>
              <a:t>[</a:t>
            </a:r>
          </a:p>
          <a:p>
            <a:pPr marL="274320" lvl="1" indent="0">
              <a:buNone/>
            </a:pPr>
            <a:r>
              <a:rPr lang="en-CA" sz="1200" b="1" dirty="0">
                <a:latin typeface="Courier New" panose="02070309020205020404" pitchFamily="49" charset="0"/>
                <a:cs typeface="Courier New" panose="02070309020205020404" pitchFamily="49" charset="0"/>
              </a:rPr>
              <a:t>        {</a:t>
            </a:r>
          </a:p>
          <a:p>
            <a:pPr marL="274320" lvl="1" indent="0">
              <a:buNone/>
            </a:pPr>
            <a:r>
              <a:rPr lang="en-CA" sz="1200" b="1" dirty="0">
                <a:latin typeface="Courier New" panose="02070309020205020404" pitchFamily="49" charset="0"/>
                <a:cs typeface="Courier New" panose="02070309020205020404" pitchFamily="49" charset="0"/>
              </a:rPr>
              <a:t>            "name" : "joe",</a:t>
            </a:r>
          </a:p>
          <a:p>
            <a:pPr marL="274320" lvl="1" indent="0">
              <a:buNone/>
            </a:pPr>
            <a:r>
              <a:rPr lang="en-CA" sz="1200" b="1" dirty="0">
                <a:latin typeface="Courier New" panose="02070309020205020404" pitchFamily="49" charset="0"/>
                <a:cs typeface="Courier New" panose="02070309020205020404" pitchFamily="49" charset="0"/>
              </a:rPr>
              <a:t>            "email" : "joe@example.com",</a:t>
            </a:r>
          </a:p>
          <a:p>
            <a:pPr marL="274320" lvl="1" indent="0">
              <a:buNone/>
            </a:pPr>
            <a:r>
              <a:rPr lang="en-CA" sz="1200" b="1" dirty="0">
                <a:latin typeface="Courier New" panose="02070309020205020404" pitchFamily="49" charset="0"/>
                <a:cs typeface="Courier New" panose="02070309020205020404" pitchFamily="49" charset="0"/>
              </a:rPr>
              <a:t>            "content" : "nice post."</a:t>
            </a:r>
          </a:p>
          <a:p>
            <a:pPr marL="274320" lvl="1" indent="0">
              <a:buNone/>
            </a:pPr>
            <a:r>
              <a:rPr lang="en-CA" sz="1200" b="1" dirty="0">
                <a:latin typeface="Courier New" panose="02070309020205020404" pitchFamily="49" charset="0"/>
                <a:cs typeface="Courier New" panose="02070309020205020404" pitchFamily="49" charset="0"/>
              </a:rPr>
              <a:t>        }</a:t>
            </a:r>
          </a:p>
          <a:p>
            <a:pPr marL="274320" lvl="1" indent="0">
              <a:buNone/>
            </a:pPr>
            <a:r>
              <a:rPr lang="en-CA" sz="1200" dirty="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a:t>
            </a:r>
          </a:p>
          <a:p>
            <a:pPr marL="274320" lvl="1" indent="0">
              <a:buNone/>
            </a:pPr>
            <a:r>
              <a:rPr lang="en-CA"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8072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47287"/>
            <a:ext cx="9692640" cy="1325562"/>
          </a:xfrm>
        </p:spPr>
        <p:txBody>
          <a:bodyPr/>
          <a:lstStyle/>
          <a:p>
            <a:r>
              <a:rPr lang="en-US" dirty="0"/>
              <a:t>Adding More Elements</a:t>
            </a:r>
            <a:endParaRPr lang="en-CA" dirty="0"/>
          </a:p>
        </p:txBody>
      </p:sp>
      <p:sp>
        <p:nvSpPr>
          <p:cNvPr id="3" name="Content Placeholder 2"/>
          <p:cNvSpPr>
            <a:spLocks noGrp="1"/>
          </p:cNvSpPr>
          <p:nvPr>
            <p:ph idx="1"/>
          </p:nvPr>
        </p:nvSpPr>
        <p:spPr/>
        <p:txBody>
          <a:bodyPr>
            <a:normAutofit/>
          </a:bodyPr>
          <a:lstStyle/>
          <a:p>
            <a:r>
              <a:rPr lang="en-US" dirty="0"/>
              <a:t>Let’s add another comment. This time the new comment will be added to the existing array.</a:t>
            </a:r>
          </a:p>
          <a:p>
            <a:pPr marL="548640" lvl="2" indent="0">
              <a:buNone/>
            </a:pPr>
            <a:endParaRPr lang="en-CA" dirty="0"/>
          </a:p>
        </p:txBody>
      </p:sp>
      <p:sp>
        <p:nvSpPr>
          <p:cNvPr id="5" name="TextBox 4"/>
          <p:cNvSpPr txBox="1"/>
          <p:nvPr/>
        </p:nvSpPr>
        <p:spPr>
          <a:xfrm>
            <a:off x="6282758" y="2845892"/>
            <a:ext cx="4073237" cy="3600986"/>
          </a:xfrm>
          <a:prstGeom prst="rect">
            <a:avLst/>
          </a:prstGeom>
          <a:noFill/>
          <a:ln>
            <a:solidFill>
              <a:schemeClr val="tx1"/>
            </a:solidFill>
          </a:ln>
        </p:spPr>
        <p:txBody>
          <a:bodyPr wrap="square" rtlCol="0">
            <a:spAutoFit/>
          </a:bodyPr>
          <a:lstStyle/>
          <a:p>
            <a:r>
              <a:rPr lang="en-CA" sz="1200" dirty="0">
                <a:latin typeface="Courier New" panose="02070309020205020404" pitchFamily="49" charset="0"/>
                <a:cs typeface="Courier New" panose="02070309020205020404" pitchFamily="49" charset="0"/>
              </a:rPr>
              <a:t>&gt; </a:t>
            </a:r>
            <a:r>
              <a:rPr lang="en-CA" sz="1200" dirty="0" err="1">
                <a:latin typeface="Courier New" panose="02070309020205020404" pitchFamily="49" charset="0"/>
                <a:cs typeface="Courier New" panose="02070309020205020404" pitchFamily="49" charset="0"/>
              </a:rPr>
              <a:t>db.blog.posts.findOne</a:t>
            </a:r>
            <a:r>
              <a:rPr lang="en-CA" sz="1200" dirty="0">
                <a:latin typeface="Courier New" panose="02070309020205020404" pitchFamily="49" charset="0"/>
                <a:cs typeface="Courier New" panose="02070309020205020404" pitchFamily="49" charset="0"/>
              </a:rPr>
              <a:t>()</a:t>
            </a:r>
          </a:p>
          <a:p>
            <a:r>
              <a:rPr lang="en-CA" sz="1200" dirty="0">
                <a:latin typeface="Courier New" panose="02070309020205020404" pitchFamily="49" charset="0"/>
                <a:cs typeface="Courier New" panose="02070309020205020404" pitchFamily="49" charset="0"/>
              </a:rPr>
              <a:t>{</a:t>
            </a:r>
          </a:p>
          <a:p>
            <a:r>
              <a:rPr lang="en-CA" sz="1200" dirty="0">
                <a:latin typeface="Courier New" panose="02070309020205020404" pitchFamily="49" charset="0"/>
                <a:cs typeface="Courier New" panose="02070309020205020404" pitchFamily="49" charset="0"/>
              </a:rPr>
              <a:t>    "_id" : </a:t>
            </a:r>
            <a:r>
              <a:rPr lang="en-CA" sz="1200" dirty="0" err="1">
                <a:latin typeface="Courier New" panose="02070309020205020404" pitchFamily="49" charset="0"/>
                <a:cs typeface="Courier New" panose="02070309020205020404" pitchFamily="49" charset="0"/>
              </a:rPr>
              <a:t>ObjectId</a:t>
            </a:r>
            <a:r>
              <a:rPr lang="en-CA" sz="1200" dirty="0">
                <a:latin typeface="Courier New" panose="02070309020205020404" pitchFamily="49" charset="0"/>
                <a:cs typeface="Courier New" panose="02070309020205020404" pitchFamily="49" charset="0"/>
              </a:rPr>
              <a:t>("4b2d75476cc613d5ee930164"),</a:t>
            </a:r>
          </a:p>
          <a:p>
            <a:r>
              <a:rPr lang="en-CA" sz="1200" dirty="0">
                <a:latin typeface="Courier New" panose="02070309020205020404" pitchFamily="49" charset="0"/>
                <a:cs typeface="Courier New" panose="02070309020205020404" pitchFamily="49" charset="0"/>
              </a:rPr>
              <a:t>    "title" : "A blog post",</a:t>
            </a:r>
          </a:p>
          <a:p>
            <a:r>
              <a:rPr lang="en-CA" sz="1200" dirty="0">
                <a:latin typeface="Courier New" panose="02070309020205020404" pitchFamily="49" charset="0"/>
                <a:cs typeface="Courier New" panose="02070309020205020404" pitchFamily="49" charset="0"/>
              </a:rPr>
              <a:t>    "content" : "...",</a:t>
            </a:r>
          </a:p>
          <a:p>
            <a:r>
              <a:rPr lang="en-CA" sz="1200" b="1" dirty="0">
                <a:latin typeface="Courier New" panose="02070309020205020404" pitchFamily="49" charset="0"/>
                <a:cs typeface="Courier New" panose="02070309020205020404" pitchFamily="49" charset="0"/>
              </a:rPr>
              <a:t>    "comments" : [</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"name" : "joe",</a:t>
            </a:r>
          </a:p>
          <a:p>
            <a:r>
              <a:rPr lang="en-CA" sz="1200" b="1" dirty="0">
                <a:latin typeface="Courier New" panose="02070309020205020404" pitchFamily="49" charset="0"/>
                <a:cs typeface="Courier New" panose="02070309020205020404" pitchFamily="49" charset="0"/>
              </a:rPr>
              <a:t>            "email" : "joe@example.com",</a:t>
            </a:r>
          </a:p>
          <a:p>
            <a:r>
              <a:rPr lang="en-CA" sz="1200" b="1" dirty="0">
                <a:latin typeface="Courier New" panose="02070309020205020404" pitchFamily="49" charset="0"/>
                <a:cs typeface="Courier New" panose="02070309020205020404" pitchFamily="49" charset="0"/>
              </a:rPr>
              <a:t>            "content" : "nice post."</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"name" : "bob",</a:t>
            </a:r>
          </a:p>
          <a:p>
            <a:r>
              <a:rPr lang="en-CA" sz="1200" b="1" dirty="0">
                <a:latin typeface="Courier New" panose="02070309020205020404" pitchFamily="49" charset="0"/>
                <a:cs typeface="Courier New" panose="02070309020205020404" pitchFamily="49" charset="0"/>
              </a:rPr>
              <a:t>            "email" : "bob@example.com",</a:t>
            </a:r>
          </a:p>
          <a:p>
            <a:r>
              <a:rPr lang="en-CA" sz="1200" b="1" dirty="0">
                <a:latin typeface="Courier New" panose="02070309020205020404" pitchFamily="49" charset="0"/>
                <a:cs typeface="Courier New" panose="02070309020205020404" pitchFamily="49" charset="0"/>
              </a:rPr>
              <a:t>            "content" : "good post."</a:t>
            </a:r>
          </a:p>
          <a:p>
            <a:r>
              <a:rPr lang="en-CA" sz="1200" b="1" dirty="0">
                <a:latin typeface="Courier New" panose="02070309020205020404" pitchFamily="49" charset="0"/>
                <a:cs typeface="Courier New" panose="02070309020205020404" pitchFamily="49" charset="0"/>
              </a:rPr>
              <a:t>        }</a:t>
            </a:r>
          </a:p>
          <a:p>
            <a:r>
              <a:rPr lang="en-CA" sz="1200" dirty="0">
                <a:latin typeface="Courier New" panose="02070309020205020404" pitchFamily="49" charset="0"/>
                <a:cs typeface="Courier New" panose="02070309020205020404" pitchFamily="49" charset="0"/>
              </a:rPr>
              <a:t>    ]</a:t>
            </a:r>
          </a:p>
          <a:p>
            <a:r>
              <a:rPr lang="en-CA" sz="1200" dirty="0">
                <a:latin typeface="Courier New" panose="02070309020205020404" pitchFamily="49" charset="0"/>
                <a:cs typeface="Courier New" panose="02070309020205020404" pitchFamily="49" charset="0"/>
              </a:rPr>
              <a:t>}</a:t>
            </a:r>
          </a:p>
        </p:txBody>
      </p:sp>
      <p:sp>
        <p:nvSpPr>
          <p:cNvPr id="6" name="TextBox 5"/>
          <p:cNvSpPr txBox="1"/>
          <p:nvPr/>
        </p:nvSpPr>
        <p:spPr>
          <a:xfrm>
            <a:off x="254554" y="2845892"/>
            <a:ext cx="5853638" cy="1231106"/>
          </a:xfrm>
          <a:prstGeom prst="rect">
            <a:avLst/>
          </a:prstGeom>
          <a:noFill/>
          <a:ln>
            <a:solidFill>
              <a:schemeClr val="tx1"/>
            </a:solidFill>
          </a:ln>
        </p:spPr>
        <p:txBody>
          <a:bodyPr wrap="square" rtlCol="0">
            <a:spAutoFit/>
          </a:bodyPr>
          <a:lstStyle/>
          <a:p>
            <a:pPr indent="-182880"/>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db.blog.posts.update</a:t>
            </a:r>
            <a:r>
              <a:rPr lang="en-CA" sz="1400" dirty="0">
                <a:latin typeface="Courier New" panose="02070309020205020404" pitchFamily="49" charset="0"/>
                <a:cs typeface="Courier New" panose="02070309020205020404" pitchFamily="49" charset="0"/>
              </a:rPr>
              <a:t>({"title" : "A blog post"}, </a:t>
            </a:r>
          </a:p>
          <a:p>
            <a:pPr indent="-182880"/>
            <a:r>
              <a:rPr lang="en-CA" sz="1400" dirty="0">
                <a:latin typeface="Courier New" panose="02070309020205020404" pitchFamily="49" charset="0"/>
                <a:cs typeface="Courier New" panose="02070309020205020404" pitchFamily="49" charset="0"/>
              </a:rPr>
              <a:t>... {"$push" : </a:t>
            </a:r>
            <a:r>
              <a:rPr lang="en-CA" sz="1400" b="1" dirty="0">
                <a:latin typeface="Courier New" panose="02070309020205020404" pitchFamily="49" charset="0"/>
                <a:cs typeface="Courier New" panose="02070309020205020404" pitchFamily="49" charset="0"/>
              </a:rPr>
              <a:t>{"comments" :</a:t>
            </a:r>
          </a:p>
          <a:p>
            <a:pPr indent="-182880"/>
            <a:r>
              <a:rPr lang="en-CA" sz="1400" b="1" dirty="0">
                <a:latin typeface="Courier New" panose="02070309020205020404" pitchFamily="49" charset="0"/>
                <a:cs typeface="Courier New" panose="02070309020205020404" pitchFamily="49" charset="0"/>
              </a:rPr>
              <a:t>...     {"name" : "bob", "email" : "bob@example.com", </a:t>
            </a:r>
          </a:p>
          <a:p>
            <a:pPr indent="-182880"/>
            <a:r>
              <a:rPr lang="en-CA" sz="1400" b="1" dirty="0">
                <a:latin typeface="Courier New" panose="02070309020205020404" pitchFamily="49" charset="0"/>
                <a:cs typeface="Courier New" panose="02070309020205020404" pitchFamily="49" charset="0"/>
              </a:rPr>
              <a:t>...     "content" : "good post."}}</a:t>
            </a:r>
            <a:r>
              <a:rPr lang="en-CA" sz="1400" dirty="0">
                <a:latin typeface="Courier New" panose="02070309020205020404" pitchFamily="49" charset="0"/>
                <a:cs typeface="Courier New" panose="02070309020205020404" pitchFamily="49" charset="0"/>
              </a:rPr>
              <a:t>})</a:t>
            </a:r>
          </a:p>
          <a:p>
            <a:endParaRPr lang="en-CA" dirty="0"/>
          </a:p>
        </p:txBody>
      </p:sp>
    </p:spTree>
    <p:extLst>
      <p:ext uri="{BB962C8B-B14F-4D97-AF65-F5344CB8AC3E}">
        <p14:creationId xmlns:p14="http://schemas.microsoft.com/office/powerpoint/2010/main" val="4509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“$each”</a:t>
            </a:r>
            <a:endParaRPr lang="en-CA" dirty="0"/>
          </a:p>
        </p:txBody>
      </p:sp>
      <p:sp>
        <p:nvSpPr>
          <p:cNvPr id="3" name="Content Placeholder 2"/>
          <p:cNvSpPr>
            <a:spLocks noGrp="1"/>
          </p:cNvSpPr>
          <p:nvPr>
            <p:ph idx="1"/>
          </p:nvPr>
        </p:nvSpPr>
        <p:spPr/>
        <p:txBody>
          <a:bodyPr/>
          <a:lstStyle/>
          <a:p>
            <a:r>
              <a:rPr lang="en-US" dirty="0"/>
              <a:t>The “$each” operator is used to push multiple values to an array on one “$push” operation.</a:t>
            </a:r>
          </a:p>
          <a:p>
            <a:pPr marL="0" indent="0">
              <a:buNone/>
            </a:pPr>
            <a:endParaRPr lang="en-US" dirty="0"/>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db.stock.ticker.update</a:t>
            </a:r>
            <a:r>
              <a:rPr lang="en-CA" sz="1400" dirty="0">
                <a:latin typeface="Courier New" panose="02070309020205020404" pitchFamily="49" charset="0"/>
                <a:cs typeface="Courier New" panose="02070309020205020404" pitchFamily="49" charset="0"/>
              </a:rPr>
              <a:t>({"_id" : "GOOG"}, </a:t>
            </a:r>
          </a:p>
          <a:p>
            <a:pPr marL="274320" lvl="1" indent="0">
              <a:buNone/>
            </a:pPr>
            <a:r>
              <a:rPr lang="en-CA" sz="1400" dirty="0">
                <a:latin typeface="Courier New" panose="02070309020205020404" pitchFamily="49" charset="0"/>
                <a:cs typeface="Courier New" panose="02070309020205020404" pitchFamily="49" charset="0"/>
              </a:rPr>
              <a:t> {"$push" : {"hourly" : {</a:t>
            </a:r>
            <a:r>
              <a:rPr lang="en-CA" sz="1400" b="1" dirty="0">
                <a:latin typeface="Courier New" panose="02070309020205020404" pitchFamily="49" charset="0"/>
                <a:cs typeface="Courier New" panose="02070309020205020404" pitchFamily="49" charset="0"/>
              </a:rPr>
              <a:t>"$each" : [562.776, 562.790, 559.123]</a:t>
            </a:r>
            <a:r>
              <a:rPr lang="en-CA" sz="1400" dirty="0">
                <a:latin typeface="Courier New" panose="02070309020205020404" pitchFamily="49" charset="0"/>
                <a:cs typeface="Courier New" panose="02070309020205020404" pitchFamily="49" charset="0"/>
              </a:rPr>
              <a:t>}}})</a:t>
            </a:r>
          </a:p>
          <a:p>
            <a:pPr marL="274320" lvl="1" indent="0">
              <a:buNone/>
            </a:pPr>
            <a:endParaRPr lang="en-CA" dirty="0"/>
          </a:p>
          <a:p>
            <a:r>
              <a:rPr lang="en-US" dirty="0"/>
              <a:t>Three elements are pushed into the array.</a:t>
            </a:r>
            <a:endParaRPr lang="en-CA" dirty="0"/>
          </a:p>
        </p:txBody>
      </p:sp>
    </p:spTree>
    <p:extLst>
      <p:ext uri="{BB962C8B-B14F-4D97-AF65-F5344CB8AC3E}">
        <p14:creationId xmlns:p14="http://schemas.microsoft.com/office/powerpoint/2010/main" val="301214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“$slice”</a:t>
            </a:r>
            <a:endParaRPr lang="en-CA" dirty="0"/>
          </a:p>
        </p:txBody>
      </p:sp>
      <p:sp>
        <p:nvSpPr>
          <p:cNvPr id="3" name="Content Placeholder 2"/>
          <p:cNvSpPr>
            <a:spLocks noGrp="1"/>
          </p:cNvSpPr>
          <p:nvPr>
            <p:ph idx="1"/>
          </p:nvPr>
        </p:nvSpPr>
        <p:spPr/>
        <p:txBody>
          <a:bodyPr/>
          <a:lstStyle/>
          <a:p>
            <a:r>
              <a:rPr lang="en-US" dirty="0"/>
              <a:t>The “$slice” operator is used with the “$push” operator to make sure that an array will not grow bigger that a certain size.</a:t>
            </a:r>
          </a:p>
          <a:p>
            <a:r>
              <a:rPr lang="en-US" dirty="0"/>
              <a:t>See the following document:</a:t>
            </a:r>
          </a:p>
          <a:p>
            <a:pPr marL="0" indent="0">
              <a:buNone/>
            </a:pPr>
            <a:endParaRPr lang="en-US" dirty="0"/>
          </a:p>
          <a:p>
            <a:pPr marL="274320" lvl="1"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db.movies.find</a:t>
            </a:r>
            <a:r>
              <a:rPr lang="en-CA" dirty="0">
                <a:latin typeface="Courier New" panose="02070309020205020404" pitchFamily="49" charset="0"/>
                <a:cs typeface="Courier New" panose="02070309020205020404" pitchFamily="49" charset="0"/>
              </a:rPr>
              <a:t>({"genre" : "horror"}, </a:t>
            </a:r>
          </a:p>
          <a:p>
            <a:pPr marL="274320" lvl="1" indent="0">
              <a:buNone/>
            </a:pPr>
            <a:r>
              <a:rPr lang="en-CA" dirty="0">
                <a:latin typeface="Courier New" panose="02070309020205020404" pitchFamily="49" charset="0"/>
                <a:cs typeface="Courier New" panose="02070309020205020404" pitchFamily="49" charset="0"/>
              </a:rPr>
              <a:t> {"$push" : {"top10" : {</a:t>
            </a:r>
          </a:p>
          <a:p>
            <a:pPr marL="274320" lvl="1" indent="0">
              <a:buNone/>
            </a:pPr>
            <a:r>
              <a:rPr lang="en-CA" dirty="0">
                <a:latin typeface="Courier New" panose="02070309020205020404" pitchFamily="49" charset="0"/>
                <a:cs typeface="Courier New" panose="02070309020205020404" pitchFamily="49" charset="0"/>
              </a:rPr>
              <a:t>     "$each" : ["Nightmare on Elm Street", "Saw"], </a:t>
            </a:r>
          </a:p>
          <a:p>
            <a:pPr marL="274320" lvl="1" indent="0">
              <a:buNone/>
            </a:pPr>
            <a:r>
              <a:rPr lang="en-CA" dirty="0">
                <a:latin typeface="Courier New" panose="02070309020205020404" pitchFamily="49" charset="0"/>
                <a:cs typeface="Courier New" panose="02070309020205020404" pitchFamily="49" charset="0"/>
              </a:rPr>
              <a:t>    "$slice" : -10}}})</a:t>
            </a:r>
          </a:p>
          <a:p>
            <a:pPr marL="274320" lvl="1" indent="0">
              <a:buNone/>
            </a:pPr>
            <a:endParaRPr lang="en-CA" dirty="0"/>
          </a:p>
          <a:p>
            <a:pPr lvl="1"/>
            <a:r>
              <a:rPr lang="en-US" dirty="0"/>
              <a:t>The value of the “$slice” limits the array to hold 10 elements. If the number of pushing elements violates the size, only the last 10 elements added to the array will be kept.</a:t>
            </a:r>
            <a:endParaRPr lang="en-CA" dirty="0"/>
          </a:p>
        </p:txBody>
      </p:sp>
    </p:spTree>
    <p:extLst>
      <p:ext uri="{BB962C8B-B14F-4D97-AF65-F5344CB8AC3E}">
        <p14:creationId xmlns:p14="http://schemas.microsoft.com/office/powerpoint/2010/main" val="406155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"$sort"</a:t>
            </a:r>
          </a:p>
        </p:txBody>
      </p:sp>
      <p:sp>
        <p:nvSpPr>
          <p:cNvPr id="3" name="Content Placeholder 2"/>
          <p:cNvSpPr>
            <a:spLocks noGrp="1"/>
          </p:cNvSpPr>
          <p:nvPr>
            <p:ph idx="1"/>
          </p:nvPr>
        </p:nvSpPr>
        <p:spPr/>
        <p:txBody>
          <a:bodyPr/>
          <a:lstStyle/>
          <a:p>
            <a:r>
              <a:rPr lang="en-US" dirty="0"/>
              <a:t>You can sort an array before pushing more elements to the array.</a:t>
            </a:r>
          </a:p>
          <a:p>
            <a:pPr marL="0" indent="0">
              <a:buNone/>
            </a:pPr>
            <a:endParaRPr lang="en-US" dirty="0"/>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db.movies.find</a:t>
            </a:r>
            <a:r>
              <a:rPr lang="en-CA" sz="1400" dirty="0">
                <a:latin typeface="Courier New" panose="02070309020205020404" pitchFamily="49" charset="0"/>
                <a:cs typeface="Courier New" panose="02070309020205020404" pitchFamily="49" charset="0"/>
              </a:rPr>
              <a:t>({"genre" : "horror"}, </a:t>
            </a:r>
          </a:p>
          <a:p>
            <a:pPr marL="274320" lvl="1" indent="0">
              <a:buNone/>
            </a:pPr>
            <a:r>
              <a:rPr lang="en-CA" sz="1400" dirty="0">
                <a:latin typeface="Courier New" panose="02070309020205020404" pitchFamily="49" charset="0"/>
                <a:cs typeface="Courier New" panose="02070309020205020404" pitchFamily="49" charset="0"/>
              </a:rPr>
              <a:t> {"$push" : {"top10" : {</a:t>
            </a:r>
          </a:p>
          <a:p>
            <a:pPr marL="274320" lvl="1" indent="0">
              <a:buNone/>
            </a:pPr>
            <a:r>
              <a:rPr lang="en-CA" sz="1400" dirty="0">
                <a:latin typeface="Courier New" panose="02070309020205020404" pitchFamily="49" charset="0"/>
                <a:cs typeface="Courier New" panose="02070309020205020404" pitchFamily="49" charset="0"/>
              </a:rPr>
              <a:t>     "$each" : [{"name" : "Nightmare on Elm Street", "rating" : 6.6}, </a:t>
            </a:r>
          </a:p>
          <a:p>
            <a:pPr marL="274320" lvl="1" indent="0">
              <a:buNone/>
            </a:pPr>
            <a:r>
              <a:rPr lang="en-CA" sz="1400" dirty="0">
                <a:latin typeface="Courier New" panose="02070309020205020404" pitchFamily="49" charset="0"/>
                <a:cs typeface="Courier New" panose="02070309020205020404" pitchFamily="49" charset="0"/>
              </a:rPr>
              <a:t>                {"name" : "Saw", "rating" : 4.3}], </a:t>
            </a:r>
          </a:p>
          <a:p>
            <a:pPr marL="274320" lvl="1" indent="0">
              <a:buNone/>
            </a:pPr>
            <a:r>
              <a:rPr lang="en-CA" sz="1400" dirty="0">
                <a:latin typeface="Courier New" panose="02070309020205020404" pitchFamily="49" charset="0"/>
                <a:cs typeface="Courier New" panose="02070309020205020404" pitchFamily="49" charset="0"/>
              </a:rPr>
              <a:t>    "$slice" : -10, </a:t>
            </a:r>
          </a:p>
          <a:p>
            <a:pPr marL="274320" lvl="1" indent="0">
              <a:buNone/>
            </a:pPr>
            <a:r>
              <a:rPr lang="en-CA" sz="1400" dirty="0">
                <a:latin typeface="Courier New" panose="02070309020205020404" pitchFamily="49" charset="0"/>
                <a:cs typeface="Courier New" panose="02070309020205020404" pitchFamily="49" charset="0"/>
              </a:rPr>
              <a:t>    "$sort" : {"rating" : -1}}}})</a:t>
            </a:r>
          </a:p>
          <a:p>
            <a:r>
              <a:rPr lang="en-US" dirty="0"/>
              <a:t>Before pushing the new elements, all elements existing in the array and the new ones is sorted by the “rating” key and the first 10 elements from the sorted list will be stored into the array.</a:t>
            </a:r>
            <a:endParaRPr lang="en-CA" dirty="0"/>
          </a:p>
        </p:txBody>
      </p:sp>
    </p:spTree>
    <p:extLst>
      <p:ext uri="{BB962C8B-B14F-4D97-AF65-F5344CB8AC3E}">
        <p14:creationId xmlns:p14="http://schemas.microsoft.com/office/powerpoint/2010/main" val="37527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CA"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Document replacement</a:t>
            </a:r>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Update modifiers</a:t>
            </a:r>
          </a:p>
          <a:p>
            <a:pPr lvl="1"/>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inc</a:t>
            </a: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$set</a:t>
            </a:r>
          </a:p>
          <a:p>
            <a:pPr lvl="1"/>
            <a:r>
              <a:rPr lang="en-US" sz="1800" dirty="0">
                <a:latin typeface="Arial" panose="020B0604020202020204" pitchFamily="34" charset="0"/>
                <a:cs typeface="Arial" panose="020B0604020202020204" pitchFamily="34" charset="0"/>
              </a:rPr>
              <a:t>$unset</a:t>
            </a:r>
          </a:p>
          <a:p>
            <a:r>
              <a:rPr lang="en-US" dirty="0">
                <a:latin typeface="Arial" panose="020B0604020202020204" pitchFamily="34" charset="0"/>
                <a:cs typeface="Arial" panose="020B0604020202020204" pitchFamily="34" charset="0"/>
              </a:rPr>
              <a:t>Array Modifiers (optional)</a:t>
            </a:r>
          </a:p>
          <a:p>
            <a:pPr marL="0" indent="0">
              <a:buNone/>
            </a:pPr>
            <a:endParaRPr lang="en-CA" dirty="0"/>
          </a:p>
        </p:txBody>
      </p:sp>
    </p:spTree>
    <p:extLst>
      <p:ext uri="{BB962C8B-B14F-4D97-AF65-F5344CB8AC3E}">
        <p14:creationId xmlns:p14="http://schemas.microsoft.com/office/powerpoint/2010/main" val="2178717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a:t>Arrays as Sets</a:t>
            </a:r>
          </a:p>
        </p:txBody>
      </p:sp>
      <p:sp>
        <p:nvSpPr>
          <p:cNvPr id="3" name="Content Placeholder 2"/>
          <p:cNvSpPr>
            <a:spLocks noGrp="1"/>
          </p:cNvSpPr>
          <p:nvPr>
            <p:ph idx="1"/>
          </p:nvPr>
        </p:nvSpPr>
        <p:spPr/>
        <p:txBody>
          <a:bodyPr/>
          <a:lstStyle/>
          <a:p>
            <a:r>
              <a:rPr lang="en-US" dirty="0"/>
              <a:t>If you want to avoid duplicates in your array, you can use “$ne” operator when pushing elements into an array.</a:t>
            </a:r>
          </a:p>
          <a:p>
            <a:pPr marL="0" indent="0">
              <a:buNone/>
            </a:pPr>
            <a:endParaRPr lang="en-US" dirty="0"/>
          </a:p>
          <a:p>
            <a:pPr marL="274320" lvl="1"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db.papers.update</a:t>
            </a:r>
            <a:r>
              <a:rPr lang="en-CA" dirty="0">
                <a:latin typeface="Courier New" panose="02070309020205020404" pitchFamily="49" charset="0"/>
                <a:cs typeface="Courier New" panose="02070309020205020404" pitchFamily="49" charset="0"/>
              </a:rPr>
              <a:t>({"authors cited" : {"$ne" : "Richie"}},</a:t>
            </a:r>
          </a:p>
          <a:p>
            <a:pPr marL="274320" lvl="1" indent="0">
              <a:buNone/>
            </a:pPr>
            <a:r>
              <a:rPr lang="en-CA" dirty="0">
                <a:latin typeface="Courier New" panose="02070309020205020404" pitchFamily="49" charset="0"/>
                <a:cs typeface="Courier New" panose="02070309020205020404" pitchFamily="49" charset="0"/>
              </a:rPr>
              <a:t> {$push : {"authors cited" : "Richie"}})</a:t>
            </a:r>
          </a:p>
          <a:p>
            <a:r>
              <a:rPr lang="en-US" dirty="0"/>
              <a:t>The above command pushes a new author to the array if the “Richie” does not exists in the array.</a:t>
            </a:r>
            <a:endParaRPr lang="en-CA" dirty="0"/>
          </a:p>
        </p:txBody>
      </p:sp>
    </p:spTree>
    <p:extLst>
      <p:ext uri="{BB962C8B-B14F-4D97-AF65-F5344CB8AC3E}">
        <p14:creationId xmlns:p14="http://schemas.microsoft.com/office/powerpoint/2010/main" val="4024475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t>
            </a:r>
            <a:r>
              <a:rPr lang="en-CA" dirty="0" err="1"/>
              <a:t>addToSet</a:t>
            </a:r>
            <a:endParaRPr lang="en-CA" dirty="0"/>
          </a:p>
        </p:txBody>
      </p:sp>
      <p:sp>
        <p:nvSpPr>
          <p:cNvPr id="3" name="Content Placeholder 2"/>
          <p:cNvSpPr>
            <a:spLocks noGrp="1"/>
          </p:cNvSpPr>
          <p:nvPr>
            <p:ph idx="1"/>
          </p:nvPr>
        </p:nvSpPr>
        <p:spPr/>
        <p:txBody>
          <a:bodyPr/>
          <a:lstStyle/>
          <a:p>
            <a:r>
              <a:rPr lang="en-US" dirty="0"/>
              <a:t>To avoid duplicates in array, the “$</a:t>
            </a:r>
            <a:r>
              <a:rPr lang="en-US" dirty="0" err="1"/>
              <a:t>addToSet</a:t>
            </a:r>
            <a:r>
              <a:rPr lang="en-US" dirty="0"/>
              <a:t>” can also be used.</a:t>
            </a:r>
            <a:endParaRPr lang="en-CA" dirty="0"/>
          </a:p>
          <a:p>
            <a:pPr lvl="1"/>
            <a:r>
              <a:rPr lang="en-US" dirty="0"/>
              <a:t>See the following document:</a:t>
            </a:r>
          </a:p>
          <a:p>
            <a:pPr lvl="2"/>
            <a:r>
              <a:rPr lang="en-CA" dirty="0"/>
              <a:t>&gt; </a:t>
            </a:r>
            <a:r>
              <a:rPr lang="en-CA" dirty="0" err="1"/>
              <a:t>db.users.findOne</a:t>
            </a:r>
            <a:r>
              <a:rPr lang="en-CA" dirty="0"/>
              <a:t>({"_id" : </a:t>
            </a:r>
            <a:r>
              <a:rPr lang="en-CA" dirty="0" err="1"/>
              <a:t>ObjectId</a:t>
            </a:r>
            <a:r>
              <a:rPr lang="en-CA" dirty="0"/>
              <a:t>("4b2d75476cc613d5ee930164")})</a:t>
            </a:r>
          </a:p>
          <a:p>
            <a:pPr lvl="2"/>
            <a:r>
              <a:rPr lang="en-CA" dirty="0"/>
              <a:t>{</a:t>
            </a:r>
          </a:p>
          <a:p>
            <a:pPr lvl="2"/>
            <a:r>
              <a:rPr lang="en-CA" dirty="0"/>
              <a:t>    "_id" : </a:t>
            </a:r>
            <a:r>
              <a:rPr lang="en-CA" dirty="0" err="1"/>
              <a:t>ObjectId</a:t>
            </a:r>
            <a:r>
              <a:rPr lang="en-CA" dirty="0"/>
              <a:t>("4b2d75476cc613d5ee930164"),</a:t>
            </a:r>
          </a:p>
          <a:p>
            <a:pPr lvl="2"/>
            <a:r>
              <a:rPr lang="en-CA" dirty="0"/>
              <a:t>    "username" : "joe",</a:t>
            </a:r>
          </a:p>
          <a:p>
            <a:pPr lvl="2"/>
            <a:r>
              <a:rPr lang="en-CA" dirty="0"/>
              <a:t>    "emails" : [</a:t>
            </a:r>
          </a:p>
          <a:p>
            <a:pPr lvl="2"/>
            <a:r>
              <a:rPr lang="en-CA" dirty="0"/>
              <a:t>        "joe@example.com",</a:t>
            </a:r>
          </a:p>
          <a:p>
            <a:pPr lvl="2"/>
            <a:r>
              <a:rPr lang="en-CA" dirty="0"/>
              <a:t>        "joe@gmail.com",</a:t>
            </a:r>
          </a:p>
          <a:p>
            <a:pPr lvl="2"/>
            <a:r>
              <a:rPr lang="en-CA" dirty="0"/>
              <a:t>        "joe@yahoo.com"</a:t>
            </a:r>
          </a:p>
          <a:p>
            <a:pPr lvl="2"/>
            <a:r>
              <a:rPr lang="en-CA" dirty="0"/>
              <a:t>    ]</a:t>
            </a:r>
          </a:p>
          <a:p>
            <a:pPr lvl="2"/>
            <a:r>
              <a:rPr lang="en-CA" dirty="0"/>
              <a:t>}</a:t>
            </a:r>
          </a:p>
          <a:p>
            <a:pPr lvl="2"/>
            <a:r>
              <a:rPr lang="en-US" dirty="0"/>
              <a:t>To add another email, we use “$</a:t>
            </a:r>
            <a:r>
              <a:rPr lang="en-US" dirty="0" err="1"/>
              <a:t>addToSet</a:t>
            </a:r>
            <a:r>
              <a:rPr lang="en-US" dirty="0"/>
              <a:t>” to avoid pushing duplicates into the array.</a:t>
            </a:r>
            <a:endParaRPr lang="en-CA" dirty="0"/>
          </a:p>
        </p:txBody>
      </p:sp>
    </p:spTree>
    <p:extLst>
      <p:ext uri="{BB962C8B-B14F-4D97-AF65-F5344CB8AC3E}">
        <p14:creationId xmlns:p14="http://schemas.microsoft.com/office/powerpoint/2010/main" val="522523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Elements using “$</a:t>
            </a:r>
            <a:r>
              <a:rPr lang="en-US" dirty="0" err="1"/>
              <a:t>addToSet</a:t>
            </a:r>
            <a:r>
              <a:rPr lang="en-US" dirty="0"/>
              <a:t>”</a:t>
            </a:r>
            <a:endParaRPr lang="en-CA" dirty="0"/>
          </a:p>
        </p:txBody>
      </p:sp>
      <p:sp>
        <p:nvSpPr>
          <p:cNvPr id="3" name="Content Placeholder 2"/>
          <p:cNvSpPr>
            <a:spLocks noGrp="1"/>
          </p:cNvSpPr>
          <p:nvPr>
            <p:ph idx="1"/>
          </p:nvPr>
        </p:nvSpPr>
        <p:spPr>
          <a:xfrm>
            <a:off x="1261872" y="1801091"/>
            <a:ext cx="8595360" cy="4351337"/>
          </a:xfrm>
        </p:spPr>
        <p:txBody>
          <a:bodyPr>
            <a:normAutofit/>
          </a:bodyPr>
          <a:lstStyle/>
          <a:p>
            <a:r>
              <a:rPr lang="en-US" dirty="0"/>
              <a:t>See the following command:</a:t>
            </a:r>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db.users.update</a:t>
            </a:r>
            <a:r>
              <a:rPr lang="en-CA" sz="1400" dirty="0">
                <a:latin typeface="Courier New" panose="02070309020205020404" pitchFamily="49" charset="0"/>
                <a:cs typeface="Courier New" panose="02070309020205020404" pitchFamily="49" charset="0"/>
              </a:rPr>
              <a:t>({"_id"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pPr marL="274320" lvl="1" indent="0">
              <a:buNone/>
            </a:pPr>
            <a:r>
              <a:rPr lang="en-CA" sz="1400" dirty="0">
                <a:latin typeface="Courier New" panose="02070309020205020404" pitchFamily="49" charset="0"/>
                <a:cs typeface="Courier New" panose="02070309020205020404" pitchFamily="49" charset="0"/>
              </a:rPr>
              <a:t> {</a:t>
            </a:r>
            <a:r>
              <a:rPr lang="en-CA" sz="1400" b="1" dirty="0">
                <a:latin typeface="Courier New" panose="02070309020205020404" pitchFamily="49" charset="0"/>
                <a:cs typeface="Courier New" panose="02070309020205020404" pitchFamily="49" charset="0"/>
              </a:rPr>
              <a:t>"$</a:t>
            </a:r>
            <a:r>
              <a:rPr lang="en-CA" sz="1400" b="1" dirty="0" err="1">
                <a:latin typeface="Courier New" panose="02070309020205020404" pitchFamily="49" charset="0"/>
                <a:cs typeface="Courier New" panose="02070309020205020404" pitchFamily="49" charset="0"/>
              </a:rPr>
              <a:t>addToSet</a:t>
            </a:r>
            <a:r>
              <a:rPr lang="en-CA" sz="1400" b="1" dirty="0">
                <a:latin typeface="Courier New" panose="02070309020205020404" pitchFamily="49" charset="0"/>
                <a:cs typeface="Courier New" panose="02070309020205020404" pitchFamily="49" charset="0"/>
              </a:rPr>
              <a:t>" : {"emails" : "joe@gmail.com"}</a:t>
            </a:r>
            <a:r>
              <a:rPr lang="en-CA" sz="1400" dirty="0">
                <a:latin typeface="Courier New" panose="02070309020205020404" pitchFamily="49" charset="0"/>
                <a:cs typeface="Courier New" panose="02070309020205020404" pitchFamily="49" charset="0"/>
              </a:rPr>
              <a:t>})</a:t>
            </a:r>
          </a:p>
          <a:p>
            <a:pPr lvl="1"/>
            <a:r>
              <a:rPr lang="en-US" dirty="0"/>
              <a:t>The new element will not be added to the “emails” array because this email does already exist in the array.</a:t>
            </a:r>
          </a:p>
          <a:p>
            <a:r>
              <a:rPr lang="en-US" dirty="0"/>
              <a:t>To add another email:</a:t>
            </a:r>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db.users.update</a:t>
            </a:r>
            <a:r>
              <a:rPr lang="en-CA" sz="1400" dirty="0">
                <a:latin typeface="Courier New" panose="02070309020205020404" pitchFamily="49" charset="0"/>
                <a:cs typeface="Courier New" panose="02070309020205020404" pitchFamily="49" charset="0"/>
              </a:rPr>
              <a:t>({"_id"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pPr marL="274320" lvl="1" indent="0">
              <a:buNone/>
            </a:pPr>
            <a:r>
              <a:rPr lang="en-CA" sz="1400" dirty="0">
                <a:latin typeface="Courier New" panose="02070309020205020404" pitchFamily="49" charset="0"/>
                <a:cs typeface="Courier New" panose="02070309020205020404" pitchFamily="49" charset="0"/>
              </a:rPr>
              <a:t> {</a:t>
            </a:r>
            <a:r>
              <a:rPr lang="en-CA" sz="1400" b="1" dirty="0">
                <a:latin typeface="Courier New" panose="02070309020205020404" pitchFamily="49" charset="0"/>
                <a:cs typeface="Courier New" panose="02070309020205020404" pitchFamily="49" charset="0"/>
              </a:rPr>
              <a:t>"$</a:t>
            </a:r>
            <a:r>
              <a:rPr lang="en-CA" sz="1400" b="1" dirty="0" err="1">
                <a:latin typeface="Courier New" panose="02070309020205020404" pitchFamily="49" charset="0"/>
                <a:cs typeface="Courier New" panose="02070309020205020404" pitchFamily="49" charset="0"/>
              </a:rPr>
              <a:t>addToSet</a:t>
            </a:r>
            <a:r>
              <a:rPr lang="en-CA" sz="1400" b="1" dirty="0">
                <a:latin typeface="Courier New" panose="02070309020205020404" pitchFamily="49" charset="0"/>
                <a:cs typeface="Courier New" panose="02070309020205020404" pitchFamily="49" charset="0"/>
              </a:rPr>
              <a:t>" : {"emails" : "joe@hotmail.com"}</a:t>
            </a:r>
            <a:r>
              <a:rPr lang="en-CA" sz="1400" dirty="0">
                <a:latin typeface="Courier New" panose="02070309020205020404" pitchFamily="49" charset="0"/>
                <a:cs typeface="Courier New" panose="02070309020205020404" pitchFamily="49" charset="0"/>
              </a:rPr>
              <a:t>})</a:t>
            </a:r>
          </a:p>
          <a:p>
            <a:pPr lvl="1"/>
            <a:r>
              <a:rPr lang="en-US" dirty="0"/>
              <a:t>This email will be added because the same email </a:t>
            </a:r>
            <a:br>
              <a:rPr lang="en-US" dirty="0"/>
            </a:br>
            <a:r>
              <a:rPr lang="en-US" dirty="0"/>
              <a:t>does not exist in the array.</a:t>
            </a:r>
          </a:p>
        </p:txBody>
      </p:sp>
      <p:sp>
        <p:nvSpPr>
          <p:cNvPr id="7" name="TextBox 6"/>
          <p:cNvSpPr txBox="1"/>
          <p:nvPr/>
        </p:nvSpPr>
        <p:spPr>
          <a:xfrm>
            <a:off x="6945746" y="4152633"/>
            <a:ext cx="4193309" cy="2677656"/>
          </a:xfrm>
          <a:prstGeom prst="rect">
            <a:avLst/>
          </a:prstGeom>
          <a:noFill/>
          <a:ln>
            <a:solidFill>
              <a:schemeClr val="tx1"/>
            </a:solidFill>
          </a:ln>
        </p:spPr>
        <p:txBody>
          <a:bodyPr wrap="square" rtlCol="0">
            <a:spAutoFit/>
          </a:bodyPr>
          <a:lstStyle/>
          <a:p>
            <a:r>
              <a:rPr lang="en-CA" sz="1400" dirty="0">
                <a:latin typeface="Courier New" panose="02070309020205020404" pitchFamily="49" charset="0"/>
                <a:cs typeface="Courier New" panose="02070309020205020404" pitchFamily="49" charset="0"/>
              </a:rPr>
              <a:t>{</a:t>
            </a:r>
          </a:p>
          <a:p>
            <a:r>
              <a:rPr lang="en-CA" sz="1400" dirty="0">
                <a:latin typeface="Courier New" panose="02070309020205020404" pitchFamily="49" charset="0"/>
                <a:cs typeface="Courier New" panose="02070309020205020404" pitchFamily="49" charset="0"/>
              </a:rPr>
              <a:t>    "_id"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r>
              <a:rPr lang="en-CA" sz="1400" dirty="0">
                <a:latin typeface="Courier New" panose="02070309020205020404" pitchFamily="49" charset="0"/>
                <a:cs typeface="Courier New" panose="02070309020205020404" pitchFamily="49" charset="0"/>
              </a:rPr>
              <a:t>    "username" : "joe",</a:t>
            </a:r>
          </a:p>
          <a:p>
            <a:r>
              <a:rPr lang="en-CA" sz="1400" dirty="0">
                <a:latin typeface="Courier New" panose="02070309020205020404" pitchFamily="49" charset="0"/>
                <a:cs typeface="Courier New" panose="02070309020205020404" pitchFamily="49" charset="0"/>
              </a:rPr>
              <a:t>    "emails" : [</a:t>
            </a:r>
          </a:p>
          <a:p>
            <a:r>
              <a:rPr lang="en-CA" sz="1400" dirty="0">
                <a:latin typeface="Courier New" panose="02070309020205020404" pitchFamily="49" charset="0"/>
                <a:cs typeface="Courier New" panose="02070309020205020404" pitchFamily="49" charset="0"/>
              </a:rPr>
              <a:t>        "joe@example.com",</a:t>
            </a:r>
          </a:p>
          <a:p>
            <a:r>
              <a:rPr lang="en-CA" sz="1400" dirty="0">
                <a:latin typeface="Courier New" panose="02070309020205020404" pitchFamily="49" charset="0"/>
                <a:cs typeface="Courier New" panose="02070309020205020404" pitchFamily="49" charset="0"/>
              </a:rPr>
              <a:t>        "joe@gmail.com",</a:t>
            </a:r>
          </a:p>
          <a:p>
            <a:r>
              <a:rPr lang="en-CA" sz="1400" dirty="0">
                <a:latin typeface="Courier New" panose="02070309020205020404" pitchFamily="49" charset="0"/>
                <a:cs typeface="Courier New" panose="02070309020205020404" pitchFamily="49" charset="0"/>
              </a:rPr>
              <a:t>        "joe@yahoo.com",</a:t>
            </a:r>
          </a:p>
          <a:p>
            <a:r>
              <a:rPr lang="en-CA" sz="1400" dirty="0">
                <a:latin typeface="Courier New" panose="02070309020205020404" pitchFamily="49" charset="0"/>
                <a:cs typeface="Courier New" panose="02070309020205020404" pitchFamily="49" charset="0"/>
              </a:rPr>
              <a:t>        </a:t>
            </a:r>
            <a:r>
              <a:rPr lang="en-CA" sz="1400" b="1" dirty="0">
                <a:latin typeface="Courier New" panose="02070309020205020404" pitchFamily="49" charset="0"/>
                <a:cs typeface="Courier New" panose="02070309020205020404" pitchFamily="49" charset="0"/>
              </a:rPr>
              <a:t>"joe@hotmail.com"</a:t>
            </a:r>
          </a:p>
          <a:p>
            <a:r>
              <a:rPr lang="en-CA" sz="1400" dirty="0">
                <a:latin typeface="Courier New" panose="02070309020205020404" pitchFamily="49" charset="0"/>
                <a:cs typeface="Courier New" panose="02070309020205020404" pitchFamily="49" charset="0"/>
              </a:rPr>
              <a:t>    ]</a:t>
            </a:r>
          </a:p>
          <a:p>
            <a:r>
              <a:rPr lang="en-CA" sz="1400" dirty="0">
                <a:latin typeface="Courier New" panose="02070309020205020404" pitchFamily="49" charset="0"/>
                <a:cs typeface="Courier New" panose="02070309020205020404" pitchFamily="49" charset="0"/>
              </a:rPr>
              <a:t>}</a:t>
            </a:r>
          </a:p>
          <a:p>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280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a:t>Update Documents</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The </a:t>
            </a:r>
            <a:r>
              <a:rPr lang="en-US" i="1" dirty="0">
                <a:latin typeface="Arial" panose="020B0604020202020204" pitchFamily="34" charset="0"/>
                <a:cs typeface="Arial" panose="020B0604020202020204" pitchFamily="34" charset="0"/>
              </a:rPr>
              <a:t>update</a:t>
            </a:r>
            <a:r>
              <a:rPr lang="en-US" dirty="0">
                <a:latin typeface="Arial" panose="020B0604020202020204" pitchFamily="34" charset="0"/>
                <a:cs typeface="Arial" panose="020B0604020202020204" pitchFamily="34" charset="0"/>
              </a:rPr>
              <a:t> function is used to update the value of a key in a document.</a:t>
            </a:r>
            <a:endParaRPr lang="en-CA"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update()</a:t>
            </a:r>
            <a:r>
              <a:rPr lang="en-US" dirty="0">
                <a:latin typeface="Arial" panose="020B0604020202020204" pitchFamily="34" charset="0"/>
                <a:cs typeface="Arial" panose="020B0604020202020204" pitchFamily="34" charset="0"/>
              </a:rPr>
              <a:t> takes two parameters:</a:t>
            </a:r>
          </a:p>
          <a:p>
            <a:pPr lvl="1"/>
            <a:r>
              <a:rPr lang="en-US" sz="1800" dirty="0">
                <a:latin typeface="Arial" panose="020B0604020202020204" pitchFamily="34" charset="0"/>
                <a:cs typeface="Arial" panose="020B0604020202020204" pitchFamily="34" charset="0"/>
              </a:rPr>
              <a:t>A query document</a:t>
            </a:r>
          </a:p>
          <a:p>
            <a:pPr lvl="2"/>
            <a:r>
              <a:rPr lang="en-US" sz="1800" dirty="0">
                <a:latin typeface="Arial" panose="020B0604020202020204" pitchFamily="34" charset="0"/>
                <a:cs typeface="Arial" panose="020B0604020202020204" pitchFamily="34" charset="0"/>
              </a:rPr>
              <a:t>Locates document to update</a:t>
            </a:r>
          </a:p>
          <a:p>
            <a:pPr lvl="1"/>
            <a:r>
              <a:rPr lang="en-US" sz="1800" dirty="0">
                <a:latin typeface="Arial" panose="020B0604020202020204" pitchFamily="34" charset="0"/>
                <a:cs typeface="Arial" panose="020B0604020202020204" pitchFamily="34" charset="0"/>
              </a:rPr>
              <a:t>Modifier document</a:t>
            </a:r>
          </a:p>
          <a:p>
            <a:pPr lvl="2"/>
            <a:r>
              <a:rPr lang="en-US" sz="1800" dirty="0">
                <a:latin typeface="Arial" panose="020B0604020202020204" pitchFamily="34" charset="0"/>
                <a:cs typeface="Arial" panose="020B0604020202020204" pitchFamily="34" charset="0"/>
              </a:rPr>
              <a:t>Describes changes to make</a:t>
            </a:r>
          </a:p>
          <a:p>
            <a:r>
              <a:rPr lang="en-US" dirty="0">
                <a:latin typeface="Arial" panose="020B0604020202020204" pitchFamily="34" charset="0"/>
                <a:cs typeface="Arial" panose="020B0604020202020204" pitchFamily="34" charset="0"/>
              </a:rPr>
              <a:t>The update operation is atomic:</a:t>
            </a:r>
          </a:p>
          <a:p>
            <a:pPr lvl="1"/>
            <a:r>
              <a:rPr lang="en-US" sz="1800" dirty="0">
                <a:latin typeface="Arial" panose="020B0604020202020204" pitchFamily="34" charset="0"/>
                <a:cs typeface="Arial" panose="020B0604020202020204" pitchFamily="34" charset="0"/>
              </a:rPr>
              <a:t>If there is two update requests coming to the server, the one reaches the server first will be executed and when it is done the second one will be applied.</a:t>
            </a:r>
            <a:endParaRPr lang="en-CA"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240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Replacement</a:t>
            </a:r>
            <a:endParaRPr lang="en-CA" dirty="0"/>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To replace a document with a new one, the </a:t>
            </a:r>
            <a:r>
              <a:rPr lang="en-US" i="1" dirty="0" err="1">
                <a:latin typeface="Arial" panose="020B0604020202020204" pitchFamily="34" charset="0"/>
                <a:cs typeface="Arial" panose="020B0604020202020204" pitchFamily="34" charset="0"/>
              </a:rPr>
              <a:t>replaceOne</a:t>
            </a:r>
            <a:r>
              <a:rPr lang="en-US" dirty="0">
                <a:latin typeface="Arial" panose="020B0604020202020204" pitchFamily="34" charset="0"/>
                <a:cs typeface="Arial" panose="020B0604020202020204" pitchFamily="34" charset="0"/>
              </a:rPr>
              <a:t> function is used.</a:t>
            </a:r>
          </a:p>
          <a:p>
            <a:pPr lvl="1"/>
            <a:r>
              <a:rPr lang="en-US" dirty="0">
                <a:latin typeface="Arial" panose="020B0604020202020204" pitchFamily="34" charset="0"/>
                <a:cs typeface="Arial" panose="020B0604020202020204" pitchFamily="34" charset="0"/>
              </a:rPr>
              <a:t>&gt; </a:t>
            </a:r>
            <a:r>
              <a:rPr lang="en-US" dirty="0" err="1">
                <a:latin typeface="Arial" panose="020B0604020202020204" pitchFamily="34" charset="0"/>
                <a:cs typeface="Arial" panose="020B0604020202020204" pitchFamily="34" charset="0"/>
              </a:rPr>
              <a:t>db.collection.replaceOne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Assume the following user document:</a:t>
            </a:r>
          </a:p>
          <a:p>
            <a:pPr marL="274320" lvl="1" indent="0">
              <a:buNone/>
            </a:pPr>
            <a:r>
              <a:rPr lang="en-US" dirty="0">
                <a:highlight>
                  <a:srgbClr val="FFFF00"/>
                </a:highlight>
                <a:latin typeface="Arial" panose="020B0604020202020204" pitchFamily="34" charset="0"/>
                <a:cs typeface="Arial" panose="020B0604020202020204" pitchFamily="34" charset="0"/>
              </a:rPr>
              <a:t>{</a:t>
            </a:r>
          </a:p>
          <a:p>
            <a:pPr marL="274320" lvl="1" indent="0">
              <a:buNone/>
            </a:pPr>
            <a:r>
              <a:rPr lang="en-US" dirty="0">
                <a:highlight>
                  <a:srgbClr val="FFFF00"/>
                </a:highlight>
                <a:latin typeface="Arial" panose="020B0604020202020204" pitchFamily="34" charset="0"/>
                <a:cs typeface="Arial" panose="020B0604020202020204" pitchFamily="34" charset="0"/>
              </a:rPr>
              <a:t>    "name" : "joe",</a:t>
            </a:r>
          </a:p>
          <a:p>
            <a:pPr marL="274320" lvl="1" indent="0">
              <a:buNone/>
            </a:pPr>
            <a:r>
              <a:rPr lang="en-US" dirty="0">
                <a:highlight>
                  <a:srgbClr val="FFFF00"/>
                </a:highlight>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Let’s replace this document with the new one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274320" lvl="1" indent="0">
              <a:buNone/>
            </a:pPr>
            <a:r>
              <a:rPr lang="en-US" dirty="0">
                <a:latin typeface="Arial" panose="020B0604020202020204" pitchFamily="34" charset="0"/>
                <a:cs typeface="Arial" panose="020B0604020202020204" pitchFamily="34" charset="0"/>
              </a:rPr>
              <a:t>&gt; </a:t>
            </a:r>
            <a:r>
              <a:rPr lang="en-US" dirty="0" err="1">
                <a:latin typeface="Arial" panose="020B0604020202020204" pitchFamily="34" charset="0"/>
                <a:cs typeface="Arial" panose="020B0604020202020204" pitchFamily="34" charset="0"/>
              </a:rPr>
              <a:t>db.people.replaceOne</a:t>
            </a:r>
            <a:r>
              <a:rPr lang="en-US" dirty="0">
                <a:latin typeface="Arial" panose="020B0604020202020204" pitchFamily="34" charset="0"/>
                <a:cs typeface="Arial" panose="020B0604020202020204" pitchFamily="34" charset="0"/>
              </a:rPr>
              <a:t>(</a:t>
            </a:r>
          </a:p>
          <a:p>
            <a:pPr marL="274320" lvl="1" indent="0">
              <a:buNone/>
            </a:pPr>
            <a:r>
              <a:rPr lang="en-US" dirty="0">
                <a:highlight>
                  <a:srgbClr val="FFFF00"/>
                </a:highlight>
                <a:latin typeface="Arial" panose="020B0604020202020204" pitchFamily="34" charset="0"/>
                <a:cs typeface="Arial" panose="020B0604020202020204" pitchFamily="34" charset="0"/>
              </a:rPr>
              <a:t>{ "name" : "joe"},</a:t>
            </a:r>
          </a:p>
          <a:p>
            <a:pPr marL="274320" lvl="1" indent="0">
              <a:buNone/>
            </a:pPr>
            <a:r>
              <a:rPr lang="en-US" dirty="0">
                <a:solidFill>
                  <a:srgbClr val="FF0000"/>
                </a:solidFill>
                <a:latin typeface="Arial" panose="020B0604020202020204" pitchFamily="34" charset="0"/>
                <a:cs typeface="Arial" panose="020B0604020202020204" pitchFamily="34" charset="0"/>
              </a:rPr>
              <a:t>{ "name" : "joe", "friends" : 32, "enemies" : 2}</a:t>
            </a:r>
          </a:p>
          <a:p>
            <a:pPr marL="274320" lvl="1" indent="0">
              <a:buNone/>
            </a:pPr>
            <a:r>
              <a:rPr lang="en-US" dirty="0">
                <a:latin typeface="Arial" panose="020B0604020202020204" pitchFamily="34" charset="0"/>
                <a:cs typeface="Arial" panose="020B0604020202020204" pitchFamily="34" charset="0"/>
              </a:rPr>
              <a:t>)</a:t>
            </a:r>
          </a:p>
          <a:p>
            <a:pPr lvl="1"/>
            <a:endParaRPr lang="en-US" dirty="0"/>
          </a:p>
          <a:p>
            <a:pPr lvl="1"/>
            <a:endParaRPr lang="en-CA" dirty="0"/>
          </a:p>
        </p:txBody>
      </p:sp>
    </p:spTree>
    <p:extLst>
      <p:ext uri="{BB962C8B-B14F-4D97-AF65-F5344CB8AC3E}">
        <p14:creationId xmlns:p14="http://schemas.microsoft.com/office/powerpoint/2010/main" val="85655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Document Schema</a:t>
            </a:r>
            <a:endParaRPr lang="en-CA" dirty="0"/>
          </a:p>
        </p:txBody>
      </p:sp>
      <p:sp>
        <p:nvSpPr>
          <p:cNvPr id="3" name="Content Placeholder 2"/>
          <p:cNvSpPr>
            <a:spLocks noGrp="1"/>
          </p:cNvSpPr>
          <p:nvPr>
            <p:ph idx="1"/>
          </p:nvPr>
        </p:nvSpPr>
        <p:spPr>
          <a:xfrm>
            <a:off x="1261872" y="1828800"/>
            <a:ext cx="8595360" cy="4845377"/>
          </a:xfrm>
        </p:spPr>
        <p:txBody>
          <a:bodyPr>
            <a:normAutofit/>
          </a:bodyPr>
          <a:lstStyle/>
          <a:p>
            <a:r>
              <a:rPr lang="en-US" dirty="0">
                <a:latin typeface="Arial" panose="020B0604020202020204" pitchFamily="34" charset="0"/>
                <a:cs typeface="Arial" panose="020B0604020202020204" pitchFamily="34" charset="0"/>
              </a:rPr>
              <a:t>Assume that we want to change the following document schema and have a subdocument relationship instead of friends and enemies keys.</a:t>
            </a:r>
          </a:p>
          <a:p>
            <a:pPr marL="548640" lvl="2" indent="0">
              <a:buNone/>
            </a:pPr>
            <a:r>
              <a:rPr lang="en-US" sz="1800" dirty="0">
                <a:latin typeface="Arial" panose="020B0604020202020204" pitchFamily="34" charset="0"/>
                <a:cs typeface="Arial" panose="020B0604020202020204" pitchFamily="34" charset="0"/>
              </a:rPr>
              <a:t>{</a:t>
            </a:r>
          </a:p>
          <a:p>
            <a:pPr marL="548640" lvl="2" indent="0">
              <a:buNone/>
            </a:pPr>
            <a:r>
              <a:rPr lang="en-US" sz="1800" dirty="0">
                <a:latin typeface="Arial" panose="020B0604020202020204" pitchFamily="34" charset="0"/>
                <a:cs typeface="Arial" panose="020B0604020202020204" pitchFamily="34" charset="0"/>
              </a:rPr>
              <a:t>    "_id" : </a:t>
            </a:r>
            <a:r>
              <a:rPr lang="en-US" sz="1800" dirty="0" err="1">
                <a:latin typeface="Arial" panose="020B0604020202020204" pitchFamily="34" charset="0"/>
                <a:cs typeface="Arial" panose="020B0604020202020204" pitchFamily="34" charset="0"/>
              </a:rPr>
              <a:t>ObjectId</a:t>
            </a:r>
            <a:r>
              <a:rPr lang="en-US" sz="1800" dirty="0">
                <a:latin typeface="Arial" panose="020B0604020202020204" pitchFamily="34" charset="0"/>
                <a:cs typeface="Arial" panose="020B0604020202020204" pitchFamily="34" charset="0"/>
              </a:rPr>
              <a:t>("4b2b9f67a1f631733d917a7a"),</a:t>
            </a:r>
          </a:p>
          <a:p>
            <a:pPr marL="548640" lvl="2" indent="0">
              <a:buNone/>
            </a:pPr>
            <a:r>
              <a:rPr lang="en-US" sz="1800" dirty="0">
                <a:latin typeface="Arial" panose="020B0604020202020204" pitchFamily="34" charset="0"/>
                <a:cs typeface="Arial" panose="020B0604020202020204" pitchFamily="34" charset="0"/>
              </a:rPr>
              <a:t>    "name" : "joe",</a:t>
            </a:r>
          </a:p>
          <a:p>
            <a:pPr marL="548640" lvl="2" indent="0">
              <a:buNone/>
            </a:pPr>
            <a:r>
              <a:rPr lang="en-US" sz="1800" dirty="0">
                <a:latin typeface="Arial" panose="020B0604020202020204" pitchFamily="34" charset="0"/>
                <a:cs typeface="Arial" panose="020B0604020202020204" pitchFamily="34" charset="0"/>
              </a:rPr>
              <a:t>    "friends" : 32,</a:t>
            </a:r>
          </a:p>
          <a:p>
            <a:pPr marL="548640" lvl="2" indent="0">
              <a:buNone/>
            </a:pPr>
            <a:r>
              <a:rPr lang="en-US" sz="1800" dirty="0">
                <a:latin typeface="Arial" panose="020B0604020202020204" pitchFamily="34" charset="0"/>
                <a:cs typeface="Arial" panose="020B0604020202020204" pitchFamily="34" charset="0"/>
              </a:rPr>
              <a:t>    "enemies" : 2</a:t>
            </a:r>
          </a:p>
          <a:p>
            <a:pPr marL="548640" lvl="2" indent="0">
              <a:buNone/>
            </a:pPr>
            <a:r>
              <a:rPr lang="en-US" sz="1800" dirty="0">
                <a:latin typeface="Arial" panose="020B0604020202020204" pitchFamily="34" charset="0"/>
                <a:cs typeface="Arial" panose="020B0604020202020204" pitchFamily="34" charset="0"/>
              </a:rPr>
              <a:t>}</a:t>
            </a:r>
          </a:p>
          <a:p>
            <a:pPr marL="274320" lvl="1" indent="0">
              <a:buNone/>
            </a:pPr>
            <a:r>
              <a:rPr lang="en-US" dirty="0"/>
              <a:t>	</a:t>
            </a:r>
            <a:endParaRPr lang="en-CA" dirty="0"/>
          </a:p>
        </p:txBody>
      </p:sp>
      <p:sp>
        <p:nvSpPr>
          <p:cNvPr id="6" name="TextBox 5"/>
          <p:cNvSpPr txBox="1"/>
          <p:nvPr/>
        </p:nvSpPr>
        <p:spPr>
          <a:xfrm>
            <a:off x="4451929" y="3149601"/>
            <a:ext cx="6003636" cy="3323987"/>
          </a:xfrm>
          <a:prstGeom prst="rect">
            <a:avLst/>
          </a:prstGeom>
          <a:noFill/>
          <a:ln>
            <a:solidFill>
              <a:schemeClr val="tx1"/>
            </a:solidFill>
          </a:ln>
        </p:spPr>
        <p:txBody>
          <a:bodyPr wrap="square" rtlCol="0">
            <a:spAutoFit/>
          </a:bodyPr>
          <a:lstStyle/>
          <a:p>
            <a:pPr marL="274320" lvl="1" indent="0">
              <a:buNone/>
            </a:pPr>
            <a:r>
              <a:rPr lang="en-US" sz="1400" dirty="0">
                <a:latin typeface="Courier New" panose="02070309020205020404" pitchFamily="49" charset="0"/>
                <a:cs typeface="Courier New" panose="02070309020205020404" pitchFamily="49" charset="0"/>
              </a:rPr>
              <a:t>&gt; </a:t>
            </a:r>
            <a:r>
              <a:rPr lang="en-US" sz="1400" b="1" dirty="0" err="1">
                <a:solidFill>
                  <a:srgbClr val="007A37"/>
                </a:solidFill>
                <a:latin typeface="Courier New" panose="02070309020205020404" pitchFamily="49" charset="0"/>
                <a:cs typeface="Courier New" panose="02070309020205020404" pitchFamily="49" charset="0"/>
              </a:rPr>
              <a:t>var</a:t>
            </a:r>
            <a:r>
              <a:rPr lang="en-US" sz="1400" b="1" dirty="0">
                <a:solidFill>
                  <a:srgbClr val="007A37"/>
                </a:solidFill>
                <a:latin typeface="Courier New" panose="02070309020205020404" pitchFamily="49" charset="0"/>
                <a:cs typeface="Courier New" panose="02070309020205020404" pitchFamily="49" charset="0"/>
              </a:rPr>
              <a:t> joe = </a:t>
            </a:r>
            <a:r>
              <a:rPr lang="en-US" sz="1400" b="1" dirty="0" err="1">
                <a:solidFill>
                  <a:srgbClr val="007A37"/>
                </a:solidFill>
                <a:latin typeface="Courier New" panose="02070309020205020404" pitchFamily="49" charset="0"/>
                <a:cs typeface="Courier New" panose="02070309020205020404" pitchFamily="49" charset="0"/>
              </a:rPr>
              <a:t>db.users.findOne</a:t>
            </a:r>
            <a:r>
              <a:rPr lang="en-US" sz="1400" b="1" dirty="0">
                <a:solidFill>
                  <a:srgbClr val="007A37"/>
                </a:solidFill>
                <a:latin typeface="Courier New" panose="02070309020205020404" pitchFamily="49" charset="0"/>
                <a:cs typeface="Courier New" panose="02070309020205020404" pitchFamily="49" charset="0"/>
              </a:rPr>
              <a:t>({"name" : "joe"});</a:t>
            </a:r>
          </a:p>
          <a:p>
            <a:pPr marL="274320" lvl="1" indent="0">
              <a:buNone/>
            </a:pPr>
            <a:r>
              <a:rPr lang="en-US" sz="1400"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joe.relationships</a:t>
            </a:r>
            <a:r>
              <a:rPr lang="en-US" sz="1400" b="1" dirty="0">
                <a:latin typeface="Courier New" panose="02070309020205020404" pitchFamily="49" charset="0"/>
                <a:cs typeface="Courier New" panose="02070309020205020404" pitchFamily="49" charset="0"/>
              </a:rPr>
              <a:t> = {"friends" : </a:t>
            </a:r>
            <a:r>
              <a:rPr lang="en-US" sz="1400" b="1" dirty="0" err="1">
                <a:latin typeface="Courier New" panose="02070309020205020404" pitchFamily="49" charset="0"/>
                <a:cs typeface="Courier New" panose="02070309020205020404" pitchFamily="49" charset="0"/>
              </a:rPr>
              <a:t>joe.friends</a:t>
            </a:r>
            <a:r>
              <a:rPr lang="en-US" sz="1400" b="1" dirty="0">
                <a:latin typeface="Courier New" panose="02070309020205020404" pitchFamily="49" charset="0"/>
                <a:cs typeface="Courier New" panose="02070309020205020404" pitchFamily="49" charset="0"/>
              </a:rPr>
              <a:t>, "enemies" : </a:t>
            </a:r>
            <a:r>
              <a:rPr lang="en-US" sz="1400" b="1" dirty="0" err="1">
                <a:latin typeface="Courier New" panose="02070309020205020404" pitchFamily="49" charset="0"/>
                <a:cs typeface="Courier New" panose="02070309020205020404" pitchFamily="49" charset="0"/>
              </a:rPr>
              <a:t>joe.enemies</a:t>
            </a:r>
            <a:r>
              <a:rPr lang="en-US" sz="1400" b="1"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"friends" : 32,</a:t>
            </a:r>
          </a:p>
          <a:p>
            <a:pPr marL="274320" lvl="1" indent="0">
              <a:buNone/>
            </a:pPr>
            <a:r>
              <a:rPr lang="en-US" sz="1400" dirty="0">
                <a:latin typeface="Courier New" panose="02070309020205020404" pitchFamily="49" charset="0"/>
                <a:cs typeface="Courier New" panose="02070309020205020404" pitchFamily="49" charset="0"/>
              </a:rPr>
              <a:t>    "enemies" : 2</a:t>
            </a:r>
          </a:p>
          <a:p>
            <a:pPr marL="274320" lvl="1" indent="0">
              <a:buNone/>
            </a:pP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joe.username</a:t>
            </a:r>
            <a:r>
              <a:rPr lang="en-US" sz="1400" dirty="0">
                <a:latin typeface="Courier New" panose="02070309020205020404" pitchFamily="49" charset="0"/>
                <a:cs typeface="Courier New" panose="02070309020205020404" pitchFamily="49" charset="0"/>
              </a:rPr>
              <a:t> = joe.name;</a:t>
            </a:r>
          </a:p>
          <a:p>
            <a:pPr marL="274320" lvl="1" indent="0">
              <a:buNone/>
            </a:pPr>
            <a:r>
              <a:rPr lang="en-US" sz="1400" dirty="0">
                <a:latin typeface="Courier New" panose="02070309020205020404" pitchFamily="49" charset="0"/>
                <a:cs typeface="Courier New" panose="02070309020205020404" pitchFamily="49" charset="0"/>
              </a:rPr>
              <a:t>"joe"</a:t>
            </a:r>
          </a:p>
          <a:p>
            <a:pPr marL="274320" lvl="1" indent="0">
              <a:buNone/>
            </a:pPr>
            <a:r>
              <a:rPr lang="en-US" sz="1400" dirty="0">
                <a:latin typeface="Courier New" panose="02070309020205020404" pitchFamily="49" charset="0"/>
                <a:cs typeface="Courier New" panose="02070309020205020404" pitchFamily="49" charset="0"/>
              </a:rPr>
              <a:t>&gt; delete </a:t>
            </a:r>
            <a:r>
              <a:rPr lang="en-US" sz="1400" dirty="0" err="1">
                <a:latin typeface="Courier New" panose="02070309020205020404" pitchFamily="49" charset="0"/>
                <a:cs typeface="Courier New" panose="02070309020205020404" pitchFamily="49" charset="0"/>
              </a:rPr>
              <a:t>joe.friends</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true</a:t>
            </a:r>
          </a:p>
          <a:p>
            <a:pPr marL="274320" lvl="1" indent="0">
              <a:buNone/>
            </a:pPr>
            <a:r>
              <a:rPr lang="en-US" sz="1400" dirty="0">
                <a:latin typeface="Courier New" panose="02070309020205020404" pitchFamily="49" charset="0"/>
                <a:cs typeface="Courier New" panose="02070309020205020404" pitchFamily="49" charset="0"/>
              </a:rPr>
              <a:t>&gt; delete </a:t>
            </a:r>
            <a:r>
              <a:rPr lang="en-US" sz="1400" dirty="0" err="1">
                <a:latin typeface="Courier New" panose="02070309020205020404" pitchFamily="49" charset="0"/>
                <a:cs typeface="Courier New" panose="02070309020205020404" pitchFamily="49" charset="0"/>
              </a:rPr>
              <a:t>joe.enemies</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true</a:t>
            </a:r>
          </a:p>
          <a:p>
            <a:pPr marL="274320" lvl="1" indent="0">
              <a:buNone/>
            </a:pPr>
            <a:r>
              <a:rPr lang="en-US" sz="1400" dirty="0">
                <a:latin typeface="Courier New" panose="02070309020205020404" pitchFamily="49" charset="0"/>
                <a:cs typeface="Courier New" panose="02070309020205020404" pitchFamily="49" charset="0"/>
              </a:rPr>
              <a:t>&gt; delete joe.name;</a:t>
            </a:r>
          </a:p>
          <a:p>
            <a:pPr marL="274320" lvl="1" indent="0">
              <a:buNone/>
            </a:pPr>
            <a:r>
              <a:rPr lang="en-US" sz="1400" dirty="0">
                <a:latin typeface="Courier New" panose="02070309020205020404" pitchFamily="49" charset="0"/>
                <a:cs typeface="Courier New" panose="02070309020205020404" pitchFamily="49" charset="0"/>
              </a:rPr>
              <a:t>true</a:t>
            </a:r>
          </a:p>
          <a:p>
            <a:pPr marL="274320" lvl="1" indent="0">
              <a:buNone/>
            </a:pPr>
            <a:r>
              <a:rPr lang="en-US" sz="1400" b="1" dirty="0">
                <a:solidFill>
                  <a:srgbClr val="007A37"/>
                </a:solidFill>
                <a:latin typeface="Courier New" panose="02070309020205020404" pitchFamily="49" charset="0"/>
                <a:cs typeface="Courier New" panose="02070309020205020404" pitchFamily="49" charset="0"/>
              </a:rPr>
              <a:t>&gt; </a:t>
            </a:r>
            <a:r>
              <a:rPr lang="en-US" sz="1400" b="1" dirty="0" err="1">
                <a:solidFill>
                  <a:srgbClr val="007A37"/>
                </a:solidFill>
                <a:latin typeface="Courier New" panose="02070309020205020404" pitchFamily="49" charset="0"/>
                <a:cs typeface="Courier New" panose="02070309020205020404" pitchFamily="49" charset="0"/>
              </a:rPr>
              <a:t>db.users.update</a:t>
            </a:r>
            <a:r>
              <a:rPr lang="en-US" sz="1400" b="1" dirty="0">
                <a:solidFill>
                  <a:srgbClr val="007A37"/>
                </a:solidFill>
                <a:latin typeface="Courier New" panose="02070309020205020404" pitchFamily="49" charset="0"/>
                <a:cs typeface="Courier New" panose="02070309020205020404" pitchFamily="49" charset="0"/>
              </a:rPr>
              <a:t>({"name" : "joe"}, joe);</a:t>
            </a:r>
            <a:endParaRPr lang="en-CA" sz="1400" b="1" dirty="0">
              <a:solidFill>
                <a:srgbClr val="007A37"/>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543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1"/>
            <a:ext cx="9692640" cy="520359"/>
          </a:xfrm>
        </p:spPr>
        <p:txBody>
          <a:bodyPr>
            <a:normAutofit fontScale="90000"/>
          </a:bodyPr>
          <a:lstStyle/>
          <a:p>
            <a:r>
              <a:rPr lang="en-US" sz="3600" dirty="0"/>
              <a:t>Duplicate Key/Value Pairs</a:t>
            </a:r>
            <a:endParaRPr lang="en-CA" sz="3600" dirty="0"/>
          </a:p>
        </p:txBody>
      </p:sp>
      <p:sp>
        <p:nvSpPr>
          <p:cNvPr id="3" name="Content Placeholder 2"/>
          <p:cNvSpPr>
            <a:spLocks noGrp="1"/>
          </p:cNvSpPr>
          <p:nvPr>
            <p:ph idx="1"/>
          </p:nvPr>
        </p:nvSpPr>
        <p:spPr>
          <a:xfrm>
            <a:off x="1261872" y="886120"/>
            <a:ext cx="8796528" cy="6061435"/>
          </a:xfrm>
        </p:spPr>
        <p:txBody>
          <a:bodyPr>
            <a:noAutofit/>
          </a:bodyPr>
          <a:lstStyle/>
          <a:p>
            <a:r>
              <a:rPr lang="en-US" dirty="0">
                <a:latin typeface="Arial" panose="020B0604020202020204" pitchFamily="34" charset="0"/>
                <a:cs typeface="Arial" panose="020B0604020202020204" pitchFamily="34" charset="0"/>
              </a:rPr>
              <a:t>Assume we have the following documents:</a:t>
            </a:r>
          </a:p>
          <a:p>
            <a:pPr marL="274320" lvl="1" indent="0">
              <a:buNone/>
            </a:pPr>
            <a:r>
              <a:rPr lang="en-CA" sz="1800" dirty="0">
                <a:latin typeface="Arial" panose="020B0604020202020204" pitchFamily="34" charset="0"/>
                <a:cs typeface="Arial" panose="020B0604020202020204" pitchFamily="34" charset="0"/>
              </a:rPr>
              <a:t>&gt; </a:t>
            </a:r>
            <a:r>
              <a:rPr lang="en-CA" sz="1800" dirty="0" err="1">
                <a:latin typeface="Arial" panose="020B0604020202020204" pitchFamily="34" charset="0"/>
                <a:cs typeface="Arial" panose="020B0604020202020204" pitchFamily="34" charset="0"/>
              </a:rPr>
              <a:t>db.people.find</a:t>
            </a:r>
            <a:r>
              <a:rPr lang="en-CA" sz="1800" dirty="0">
                <a:latin typeface="Arial" panose="020B0604020202020204" pitchFamily="34" charset="0"/>
                <a:cs typeface="Arial" panose="020B0604020202020204" pitchFamily="34" charset="0"/>
              </a:rPr>
              <a:t>()</a:t>
            </a:r>
          </a:p>
          <a:p>
            <a:pPr marL="274320" lvl="1" indent="0">
              <a:buNone/>
            </a:pPr>
            <a:r>
              <a:rPr lang="en-CA" sz="1800" dirty="0">
                <a:latin typeface="Arial" panose="020B0604020202020204" pitchFamily="34" charset="0"/>
                <a:cs typeface="Arial" panose="020B0604020202020204" pitchFamily="34" charset="0"/>
              </a:rPr>
              <a:t>{"_id" : </a:t>
            </a:r>
            <a:r>
              <a:rPr lang="en-CA" sz="1800" dirty="0" err="1">
                <a:latin typeface="Arial" panose="020B0604020202020204" pitchFamily="34" charset="0"/>
                <a:cs typeface="Arial" panose="020B0604020202020204" pitchFamily="34" charset="0"/>
              </a:rPr>
              <a:t>ObjectId</a:t>
            </a:r>
            <a:r>
              <a:rPr lang="en-CA" sz="1800" dirty="0">
                <a:latin typeface="Arial" panose="020B0604020202020204" pitchFamily="34" charset="0"/>
                <a:cs typeface="Arial" panose="020B0604020202020204" pitchFamily="34" charset="0"/>
              </a:rPr>
              <a:t>("4b2b9f67a1f631733d917a7b"), "name" : "joe", "age" : 65},</a:t>
            </a:r>
          </a:p>
          <a:p>
            <a:pPr marL="274320" lvl="1" indent="0">
              <a:buNone/>
            </a:pPr>
            <a:r>
              <a:rPr lang="en-CA" sz="1800" dirty="0">
                <a:latin typeface="Arial" panose="020B0604020202020204" pitchFamily="34" charset="0"/>
                <a:cs typeface="Arial" panose="020B0604020202020204" pitchFamily="34" charset="0"/>
              </a:rPr>
              <a:t>{"_id" : </a:t>
            </a:r>
            <a:r>
              <a:rPr lang="en-CA" sz="1800" dirty="0" err="1">
                <a:latin typeface="Arial" panose="020B0604020202020204" pitchFamily="34" charset="0"/>
                <a:cs typeface="Arial" panose="020B0604020202020204" pitchFamily="34" charset="0"/>
              </a:rPr>
              <a:t>ObjectId</a:t>
            </a:r>
            <a:r>
              <a:rPr lang="en-CA" sz="1800" dirty="0">
                <a:latin typeface="Arial" panose="020B0604020202020204" pitchFamily="34" charset="0"/>
                <a:cs typeface="Arial" panose="020B0604020202020204" pitchFamily="34" charset="0"/>
              </a:rPr>
              <a:t>("4b2b9f67a1f631733d917a7c"), "name" : "joe", "age" : 20},</a:t>
            </a:r>
          </a:p>
          <a:p>
            <a:pPr marL="274320" lvl="1" indent="0">
              <a:buNone/>
            </a:pPr>
            <a:r>
              <a:rPr lang="en-CA" sz="1800" dirty="0">
                <a:latin typeface="Arial" panose="020B0604020202020204" pitchFamily="34" charset="0"/>
                <a:cs typeface="Arial" panose="020B0604020202020204" pitchFamily="34" charset="0"/>
              </a:rPr>
              <a:t>{"_id" : </a:t>
            </a:r>
            <a:r>
              <a:rPr lang="en-CA" sz="1800" dirty="0" err="1">
                <a:latin typeface="Arial" panose="020B0604020202020204" pitchFamily="34" charset="0"/>
                <a:cs typeface="Arial" panose="020B0604020202020204" pitchFamily="34" charset="0"/>
              </a:rPr>
              <a:t>ObjectId</a:t>
            </a:r>
            <a:r>
              <a:rPr lang="en-CA" sz="1800" dirty="0">
                <a:latin typeface="Arial" panose="020B0604020202020204" pitchFamily="34" charset="0"/>
                <a:cs typeface="Arial" panose="020B0604020202020204" pitchFamily="34" charset="0"/>
              </a:rPr>
              <a:t>("4b2b9f67a1f631733d917a7d"), "name" : "joe", "age" : 49}</a:t>
            </a:r>
          </a:p>
          <a:p>
            <a:r>
              <a:rPr lang="en-US" dirty="0">
                <a:latin typeface="Arial" panose="020B0604020202020204" pitchFamily="34" charset="0"/>
                <a:cs typeface="Arial" panose="020B0604020202020204" pitchFamily="34" charset="0"/>
              </a:rPr>
              <a:t>Let’s say we want to increment the value of age for the second document.</a:t>
            </a:r>
            <a:endParaRPr lang="en-CA" dirty="0">
              <a:latin typeface="Arial" panose="020B0604020202020204" pitchFamily="34" charset="0"/>
              <a:cs typeface="Arial" panose="020B0604020202020204" pitchFamily="34" charset="0"/>
            </a:endParaRPr>
          </a:p>
          <a:p>
            <a:pPr marL="274320" lvl="1" indent="0">
              <a:buNone/>
            </a:pPr>
            <a:r>
              <a:rPr lang="en-CA" sz="1800" dirty="0">
                <a:latin typeface="Arial" panose="020B0604020202020204" pitchFamily="34" charset="0"/>
                <a:cs typeface="Arial" panose="020B0604020202020204" pitchFamily="34" charset="0"/>
              </a:rPr>
              <a:t>&gt; joe = </a:t>
            </a:r>
            <a:r>
              <a:rPr lang="en-CA" sz="1800" dirty="0" err="1">
                <a:latin typeface="Arial" panose="020B0604020202020204" pitchFamily="34" charset="0"/>
                <a:cs typeface="Arial" panose="020B0604020202020204" pitchFamily="34" charset="0"/>
              </a:rPr>
              <a:t>db.people.findOne</a:t>
            </a:r>
            <a:r>
              <a:rPr lang="en-CA" sz="1800" dirty="0">
                <a:latin typeface="Arial" panose="020B0604020202020204" pitchFamily="34" charset="0"/>
                <a:cs typeface="Arial" panose="020B0604020202020204" pitchFamily="34" charset="0"/>
              </a:rPr>
              <a:t>({"name" : "joe", "age" : 20});</a:t>
            </a:r>
          </a:p>
          <a:p>
            <a:pPr marL="274320" lvl="1" indent="0">
              <a:buNone/>
            </a:pPr>
            <a:r>
              <a:rPr lang="en-CA" sz="1800" dirty="0">
                <a:latin typeface="Arial" panose="020B0604020202020204" pitchFamily="34" charset="0"/>
                <a:cs typeface="Arial" panose="020B0604020202020204" pitchFamily="34" charset="0"/>
              </a:rPr>
              <a:t>{     "_id" : </a:t>
            </a:r>
            <a:r>
              <a:rPr lang="en-CA" sz="1800" dirty="0" err="1">
                <a:latin typeface="Arial" panose="020B0604020202020204" pitchFamily="34" charset="0"/>
                <a:cs typeface="Arial" panose="020B0604020202020204" pitchFamily="34" charset="0"/>
              </a:rPr>
              <a:t>ObjectId</a:t>
            </a:r>
            <a:r>
              <a:rPr lang="en-CA" sz="1800" dirty="0">
                <a:latin typeface="Arial" panose="020B0604020202020204" pitchFamily="34" charset="0"/>
                <a:cs typeface="Arial" panose="020B0604020202020204" pitchFamily="34" charset="0"/>
              </a:rPr>
              <a:t>("4b2b9f67a1f631733d917a7c"),</a:t>
            </a:r>
          </a:p>
          <a:p>
            <a:pPr marL="274320" lvl="1" indent="0">
              <a:buNone/>
            </a:pPr>
            <a:r>
              <a:rPr lang="en-CA" sz="1800" dirty="0">
                <a:latin typeface="Arial" panose="020B0604020202020204" pitchFamily="34" charset="0"/>
                <a:cs typeface="Arial" panose="020B0604020202020204" pitchFamily="34" charset="0"/>
              </a:rPr>
              <a:t>    "name" : "joe",</a:t>
            </a:r>
          </a:p>
          <a:p>
            <a:pPr marL="274320" lvl="1" indent="0">
              <a:buNone/>
            </a:pPr>
            <a:r>
              <a:rPr lang="en-CA" sz="1800" dirty="0">
                <a:latin typeface="Arial" panose="020B0604020202020204" pitchFamily="34" charset="0"/>
                <a:cs typeface="Arial" panose="020B0604020202020204" pitchFamily="34" charset="0"/>
              </a:rPr>
              <a:t>    "age" : 20 }</a:t>
            </a:r>
          </a:p>
          <a:p>
            <a:pPr marL="274320" lvl="1" indent="0">
              <a:buNone/>
            </a:pPr>
            <a:r>
              <a:rPr lang="en-CA" sz="1800" dirty="0">
                <a:latin typeface="Arial" panose="020B0604020202020204" pitchFamily="34" charset="0"/>
                <a:cs typeface="Arial" panose="020B0604020202020204" pitchFamily="34" charset="0"/>
              </a:rPr>
              <a:t>&gt; </a:t>
            </a:r>
            <a:r>
              <a:rPr lang="en-CA" sz="1800" dirty="0" err="1">
                <a:latin typeface="Arial" panose="020B0604020202020204" pitchFamily="34" charset="0"/>
                <a:cs typeface="Arial" panose="020B0604020202020204" pitchFamily="34" charset="0"/>
              </a:rPr>
              <a:t>joe.age</a:t>
            </a:r>
            <a:r>
              <a:rPr lang="en-CA" sz="1800" dirty="0">
                <a:latin typeface="Arial" panose="020B0604020202020204" pitchFamily="34" charset="0"/>
                <a:cs typeface="Arial" panose="020B0604020202020204" pitchFamily="34" charset="0"/>
              </a:rPr>
              <a:t>++;</a:t>
            </a:r>
          </a:p>
          <a:p>
            <a:pPr marL="274320" lvl="1" indent="0">
              <a:buNone/>
            </a:pPr>
            <a:r>
              <a:rPr lang="en-CA" sz="1800" dirty="0">
                <a:latin typeface="Arial" panose="020B0604020202020204" pitchFamily="34" charset="0"/>
                <a:cs typeface="Arial" panose="020B0604020202020204" pitchFamily="34" charset="0"/>
              </a:rPr>
              <a:t>&gt; </a:t>
            </a:r>
            <a:r>
              <a:rPr lang="en-CA" sz="1800" dirty="0" err="1">
                <a:latin typeface="Arial" panose="020B0604020202020204" pitchFamily="34" charset="0"/>
                <a:cs typeface="Arial" panose="020B0604020202020204" pitchFamily="34" charset="0"/>
              </a:rPr>
              <a:t>db.people.update</a:t>
            </a:r>
            <a:r>
              <a:rPr lang="en-CA" sz="1800" dirty="0">
                <a:latin typeface="Arial" panose="020B0604020202020204" pitchFamily="34" charset="0"/>
                <a:cs typeface="Arial" panose="020B0604020202020204" pitchFamily="34" charset="0"/>
              </a:rPr>
              <a:t>({"name" : "joe"}, joe);</a:t>
            </a:r>
          </a:p>
          <a:p>
            <a:pPr marL="274320" lvl="1" indent="0">
              <a:buNone/>
            </a:pPr>
            <a:r>
              <a:rPr lang="en-CA" sz="1800" dirty="0">
                <a:latin typeface="Arial" panose="020B0604020202020204" pitchFamily="34" charset="0"/>
                <a:cs typeface="Arial" panose="020B0604020202020204" pitchFamily="34" charset="0"/>
              </a:rPr>
              <a:t>E11001 duplicate key on update</a:t>
            </a:r>
          </a:p>
          <a:p>
            <a:r>
              <a:rPr lang="en-US" dirty="0">
                <a:latin typeface="Arial" panose="020B0604020202020204" pitchFamily="34" charset="0"/>
                <a:cs typeface="Arial" panose="020B0604020202020204" pitchFamily="34" charset="0"/>
              </a:rPr>
              <a:t>The update function wants to replace the updated document to the first matching {</a:t>
            </a:r>
            <a:r>
              <a:rPr lang="en-CA" dirty="0">
                <a:latin typeface="Arial" panose="020B0604020202020204" pitchFamily="34" charset="0"/>
                <a:cs typeface="Arial" panose="020B0604020202020204" pitchFamily="34" charset="0"/>
              </a:rPr>
              <a:t>"name" : "joe"</a:t>
            </a:r>
            <a:r>
              <a:rPr lang="en-US" dirty="0">
                <a:latin typeface="Arial" panose="020B0604020202020204" pitchFamily="34" charset="0"/>
                <a:cs typeface="Arial" panose="020B0604020202020204" pitchFamily="34" charset="0"/>
              </a:rPr>
              <a:t>}. But when updating there is another document with the same _id which is the second document. The update will fail. That is why you should locate your document by using its ID</a:t>
            </a:r>
          </a:p>
          <a:p>
            <a:pPr marL="0" indent="0">
              <a:buNone/>
            </a:pPr>
            <a:r>
              <a:rPr lang="en-CA" sz="1600" dirty="0">
                <a:latin typeface="Arial" panose="020B0604020202020204" pitchFamily="34" charset="0"/>
                <a:cs typeface="Arial" panose="020B0604020202020204" pitchFamily="34" charset="0"/>
              </a:rPr>
              <a:t>&gt; </a:t>
            </a:r>
            <a:r>
              <a:rPr lang="en-CA" sz="1600" dirty="0" err="1">
                <a:latin typeface="Arial" panose="020B0604020202020204" pitchFamily="34" charset="0"/>
                <a:cs typeface="Arial" panose="020B0604020202020204" pitchFamily="34" charset="0"/>
              </a:rPr>
              <a:t>db.people.update</a:t>
            </a:r>
            <a:r>
              <a:rPr lang="en-CA" sz="1600" dirty="0">
                <a:latin typeface="Arial" panose="020B0604020202020204" pitchFamily="34" charset="0"/>
                <a:cs typeface="Arial" panose="020B0604020202020204" pitchFamily="34" charset="0"/>
              </a:rPr>
              <a:t>({"_id" : </a:t>
            </a:r>
            <a:r>
              <a:rPr lang="en-CA" sz="1600" dirty="0" err="1">
                <a:latin typeface="Arial" panose="020B0604020202020204" pitchFamily="34" charset="0"/>
                <a:cs typeface="Arial" panose="020B0604020202020204" pitchFamily="34" charset="0"/>
              </a:rPr>
              <a:t>ObjectId</a:t>
            </a:r>
            <a:r>
              <a:rPr lang="en-CA" sz="1600" dirty="0">
                <a:latin typeface="Arial" panose="020B0604020202020204" pitchFamily="34" charset="0"/>
                <a:cs typeface="Arial" panose="020B0604020202020204" pitchFamily="34" charset="0"/>
              </a:rPr>
              <a:t>("4b2b9f67a1f631733d917a7c")}, joe)</a:t>
            </a:r>
          </a:p>
        </p:txBody>
      </p:sp>
    </p:spTree>
    <p:extLst>
      <p:ext uri="{BB962C8B-B14F-4D97-AF65-F5344CB8AC3E}">
        <p14:creationId xmlns:p14="http://schemas.microsoft.com/office/powerpoint/2010/main" val="409362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Modifiers</a:t>
            </a:r>
            <a:endParaRPr lang="en-CA"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Update modifiers are used to update specific fields in a document.</a:t>
            </a:r>
          </a:p>
          <a:p>
            <a:r>
              <a:rPr lang="en-US" dirty="0">
                <a:latin typeface="Arial" panose="020B0604020202020204" pitchFamily="34" charset="0"/>
                <a:cs typeface="Arial" panose="020B0604020202020204" pitchFamily="34" charset="0"/>
              </a:rPr>
              <a:t>They can be used to</a:t>
            </a:r>
          </a:p>
          <a:p>
            <a:pPr lvl="1"/>
            <a:r>
              <a:rPr lang="en-US" sz="1800" dirty="0">
                <a:latin typeface="Arial" panose="020B0604020202020204" pitchFamily="34" charset="0"/>
                <a:cs typeface="Arial" panose="020B0604020202020204" pitchFamily="34" charset="0"/>
              </a:rPr>
              <a:t>Altering</a:t>
            </a:r>
          </a:p>
          <a:p>
            <a:pPr lvl="1"/>
            <a:r>
              <a:rPr lang="en-US" sz="1800" dirty="0">
                <a:latin typeface="Arial" panose="020B0604020202020204" pitchFamily="34" charset="0"/>
                <a:cs typeface="Arial" panose="020B0604020202020204" pitchFamily="34" charset="0"/>
              </a:rPr>
              <a:t>Adding</a:t>
            </a:r>
          </a:p>
          <a:p>
            <a:pPr lvl="1"/>
            <a:r>
              <a:rPr lang="en-US" sz="1800" dirty="0">
                <a:latin typeface="Arial" panose="020B0604020202020204" pitchFamily="34" charset="0"/>
                <a:cs typeface="Arial" panose="020B0604020202020204" pitchFamily="34" charset="0"/>
              </a:rPr>
              <a:t>Removing keys.</a:t>
            </a:r>
          </a:p>
          <a:p>
            <a:pPr marL="274320" lvl="1" indent="0">
              <a:buNone/>
            </a:pPr>
            <a:endParaRPr lang="en-US" sz="1800" dirty="0">
              <a:latin typeface="Arial" panose="020B0604020202020204" pitchFamily="34" charset="0"/>
              <a:cs typeface="Arial" panose="020B0604020202020204" pitchFamily="34" charset="0"/>
            </a:endParaRPr>
          </a:p>
          <a:p>
            <a:pPr marL="274320" lvl="1" indent="0">
              <a:buNone/>
            </a:pPr>
            <a:endParaRPr lang="en-CA" dirty="0"/>
          </a:p>
        </p:txBody>
      </p:sp>
    </p:spTree>
    <p:extLst>
      <p:ext uri="{BB962C8B-B14F-4D97-AF65-F5344CB8AC3E}">
        <p14:creationId xmlns:p14="http://schemas.microsoft.com/office/powerpoint/2010/main" val="375320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03164"/>
          </a:xfrm>
        </p:spPr>
        <p:txBody>
          <a:bodyPr/>
          <a:lstStyle/>
          <a:p>
            <a:r>
              <a:rPr lang="en-US" dirty="0"/>
              <a:t>“$</a:t>
            </a:r>
            <a:r>
              <a:rPr lang="en-US" dirty="0" err="1"/>
              <a:t>inc</a:t>
            </a:r>
            <a:r>
              <a:rPr lang="en-US" dirty="0"/>
              <a:t>” Modifier</a:t>
            </a:r>
            <a:endParaRPr lang="en-CA" dirty="0"/>
          </a:p>
        </p:txBody>
      </p:sp>
      <p:sp>
        <p:nvSpPr>
          <p:cNvPr id="3" name="Content Placeholder 2"/>
          <p:cNvSpPr>
            <a:spLocks noGrp="1"/>
          </p:cNvSpPr>
          <p:nvPr>
            <p:ph idx="1"/>
          </p:nvPr>
        </p:nvSpPr>
        <p:spPr>
          <a:xfrm>
            <a:off x="1261872" y="1168924"/>
            <a:ext cx="8595360" cy="5323316"/>
          </a:xfrm>
        </p:spPr>
        <p:txBody>
          <a:bodyPr>
            <a:normAutofit fontScale="77500" lnSpcReduction="20000"/>
          </a:bodyPr>
          <a:lstStyle/>
          <a:p>
            <a:r>
              <a:rPr lang="en-US" sz="2300" dirty="0">
                <a:latin typeface="Arial" panose="020B0604020202020204" pitchFamily="34" charset="0"/>
                <a:cs typeface="Arial" panose="020B0604020202020204" pitchFamily="34" charset="0"/>
              </a:rPr>
              <a:t>Consider the following document. Suppose we want to increment the value of the “</a:t>
            </a:r>
            <a:r>
              <a:rPr lang="en-US" sz="2300" dirty="0" err="1">
                <a:latin typeface="Arial" panose="020B0604020202020204" pitchFamily="34" charset="0"/>
                <a:cs typeface="Arial" panose="020B0604020202020204" pitchFamily="34" charset="0"/>
              </a:rPr>
              <a:t>pageviews</a:t>
            </a:r>
            <a:r>
              <a:rPr lang="en-US" sz="2300" dirty="0">
                <a:latin typeface="Arial" panose="020B0604020202020204" pitchFamily="34" charset="0"/>
                <a:cs typeface="Arial" panose="020B0604020202020204" pitchFamily="34" charset="0"/>
              </a:rPr>
              <a:t>” key every time someone visit a page. We can find the page by its URL.</a:t>
            </a:r>
          </a:p>
          <a:p>
            <a:pPr marL="274320" lvl="1" indent="0">
              <a:buNone/>
            </a:pPr>
            <a:r>
              <a:rPr lang="en-US" sz="2300" dirty="0">
                <a:latin typeface="Arial" panose="020B0604020202020204" pitchFamily="34" charset="0"/>
                <a:cs typeface="Arial" panose="020B0604020202020204" pitchFamily="34" charset="0"/>
              </a:rPr>
              <a:t>{</a:t>
            </a:r>
          </a:p>
          <a:p>
            <a:pPr marL="274320" lvl="1" indent="0">
              <a:buNone/>
            </a:pPr>
            <a:r>
              <a:rPr lang="en-US" sz="2300" dirty="0">
                <a:latin typeface="Arial" panose="020B0604020202020204" pitchFamily="34" charset="0"/>
                <a:cs typeface="Arial" panose="020B0604020202020204" pitchFamily="34" charset="0"/>
              </a:rPr>
              <a:t>    "_id" : </a:t>
            </a:r>
            <a:r>
              <a:rPr lang="en-US" sz="2300" dirty="0" err="1">
                <a:latin typeface="Arial" panose="020B0604020202020204" pitchFamily="34" charset="0"/>
                <a:cs typeface="Arial" panose="020B0604020202020204" pitchFamily="34" charset="0"/>
              </a:rPr>
              <a:t>ObjectId</a:t>
            </a:r>
            <a:r>
              <a:rPr lang="en-US" sz="2300" dirty="0">
                <a:latin typeface="Arial" panose="020B0604020202020204" pitchFamily="34" charset="0"/>
                <a:cs typeface="Arial" panose="020B0604020202020204" pitchFamily="34" charset="0"/>
              </a:rPr>
              <a:t>("4b253b067525f35f94b60a31"),</a:t>
            </a:r>
          </a:p>
          <a:p>
            <a:pPr marL="274320" lvl="1" indent="0">
              <a:buNone/>
            </a:pP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url</a:t>
            </a:r>
            <a:r>
              <a:rPr lang="en-US" sz="2300" dirty="0">
                <a:latin typeface="Arial" panose="020B0604020202020204" pitchFamily="34" charset="0"/>
                <a:cs typeface="Arial" panose="020B0604020202020204" pitchFamily="34" charset="0"/>
              </a:rPr>
              <a:t>" : "www.example.com",</a:t>
            </a:r>
          </a:p>
          <a:p>
            <a:pPr marL="274320" lvl="1" indent="0">
              <a:buNone/>
            </a:pP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pageviews</a:t>
            </a:r>
            <a:r>
              <a:rPr lang="en-US" sz="2300" dirty="0">
                <a:latin typeface="Arial" panose="020B0604020202020204" pitchFamily="34" charset="0"/>
                <a:cs typeface="Arial" panose="020B0604020202020204" pitchFamily="34" charset="0"/>
              </a:rPr>
              <a:t>" : 52</a:t>
            </a:r>
          </a:p>
          <a:p>
            <a:pPr marL="274320" lvl="1" indent="0">
              <a:buNone/>
            </a:pPr>
            <a:r>
              <a:rPr lang="en-US" sz="2300" dirty="0">
                <a:latin typeface="Arial" panose="020B0604020202020204" pitchFamily="34" charset="0"/>
                <a:cs typeface="Arial" panose="020B0604020202020204" pitchFamily="34" charset="0"/>
              </a:rPr>
              <a:t>}</a:t>
            </a:r>
          </a:p>
          <a:p>
            <a:pPr marL="274320" lvl="1" indent="0">
              <a:buNone/>
            </a:pPr>
            <a:r>
              <a:rPr lang="en-US" sz="2300" b="1" dirty="0">
                <a:latin typeface="Arial" panose="020B0604020202020204" pitchFamily="34" charset="0"/>
                <a:cs typeface="Arial" panose="020B0604020202020204" pitchFamily="34" charset="0"/>
              </a:rPr>
              <a:t>&gt;</a:t>
            </a:r>
            <a:r>
              <a:rPr lang="en-US" sz="2300" dirty="0">
                <a:latin typeface="Arial" panose="020B0604020202020204" pitchFamily="34" charset="0"/>
                <a:cs typeface="Arial" panose="020B0604020202020204" pitchFamily="34" charset="0"/>
              </a:rPr>
              <a:t> </a:t>
            </a:r>
            <a:r>
              <a:rPr lang="en-US" sz="2300" dirty="0" err="1">
                <a:highlight>
                  <a:srgbClr val="FFFF00"/>
                </a:highlight>
                <a:latin typeface="Arial" panose="020B0604020202020204" pitchFamily="34" charset="0"/>
                <a:cs typeface="Arial" panose="020B0604020202020204" pitchFamily="34" charset="0"/>
              </a:rPr>
              <a:t>db.analytics.update</a:t>
            </a:r>
            <a:r>
              <a:rPr lang="en-US" sz="2300" dirty="0">
                <a:solidFill>
                  <a:srgbClr val="0070C0"/>
                </a:solidFill>
                <a:highlight>
                  <a:srgbClr val="FFFF00"/>
                </a:highlight>
                <a:latin typeface="Arial" panose="020B0604020202020204" pitchFamily="34" charset="0"/>
                <a:cs typeface="Arial" panose="020B0604020202020204" pitchFamily="34" charset="0"/>
              </a:rPr>
              <a:t>({"</a:t>
            </a:r>
            <a:r>
              <a:rPr lang="en-US" sz="2300" dirty="0" err="1">
                <a:solidFill>
                  <a:srgbClr val="0070C0"/>
                </a:solidFill>
                <a:highlight>
                  <a:srgbClr val="FFFF00"/>
                </a:highlight>
                <a:latin typeface="Arial" panose="020B0604020202020204" pitchFamily="34" charset="0"/>
                <a:cs typeface="Arial" panose="020B0604020202020204" pitchFamily="34" charset="0"/>
              </a:rPr>
              <a:t>url</a:t>
            </a:r>
            <a:r>
              <a:rPr lang="en-US" sz="2300" dirty="0">
                <a:solidFill>
                  <a:srgbClr val="0070C0"/>
                </a:solidFill>
                <a:highlight>
                  <a:srgbClr val="FFFF00"/>
                </a:highlight>
                <a:latin typeface="Arial" panose="020B0604020202020204" pitchFamily="34" charset="0"/>
                <a:cs typeface="Arial" panose="020B0604020202020204" pitchFamily="34" charset="0"/>
              </a:rPr>
              <a:t>" : "www.example.com"},</a:t>
            </a:r>
          </a:p>
          <a:p>
            <a:pPr marL="274320" lvl="1" indent="0">
              <a:buNone/>
            </a:pPr>
            <a:r>
              <a:rPr lang="en-US" sz="2300" dirty="0">
                <a:highlight>
                  <a:srgbClr val="FFFF00"/>
                </a:highlight>
                <a:latin typeface="Arial" panose="020B0604020202020204" pitchFamily="34" charset="0"/>
                <a:cs typeface="Arial" panose="020B0604020202020204" pitchFamily="34" charset="0"/>
              </a:rPr>
              <a:t> </a:t>
            </a:r>
            <a:r>
              <a:rPr lang="en-US" sz="2300" dirty="0">
                <a:solidFill>
                  <a:srgbClr val="FF0000"/>
                </a:solidFill>
                <a:highlight>
                  <a:srgbClr val="FFFF00"/>
                </a:highlight>
                <a:latin typeface="Arial" panose="020B0604020202020204" pitchFamily="34" charset="0"/>
                <a:cs typeface="Arial" panose="020B0604020202020204" pitchFamily="34" charset="0"/>
              </a:rPr>
              <a:t>{"$</a:t>
            </a:r>
            <a:r>
              <a:rPr lang="en-US" sz="2300" dirty="0" err="1">
                <a:solidFill>
                  <a:srgbClr val="FF0000"/>
                </a:solidFill>
                <a:highlight>
                  <a:srgbClr val="FFFF00"/>
                </a:highlight>
                <a:latin typeface="Arial" panose="020B0604020202020204" pitchFamily="34" charset="0"/>
                <a:cs typeface="Arial" panose="020B0604020202020204" pitchFamily="34" charset="0"/>
              </a:rPr>
              <a:t>inc</a:t>
            </a:r>
            <a:r>
              <a:rPr lang="en-US" sz="2300" dirty="0">
                <a:solidFill>
                  <a:srgbClr val="FF0000"/>
                </a:solidFill>
                <a:highlight>
                  <a:srgbClr val="FFFF00"/>
                </a:highlight>
                <a:latin typeface="Arial" panose="020B0604020202020204" pitchFamily="34" charset="0"/>
                <a:cs typeface="Arial" panose="020B0604020202020204" pitchFamily="34" charset="0"/>
              </a:rPr>
              <a:t>" : {"pageviews" : 1}})</a:t>
            </a:r>
          </a:p>
          <a:p>
            <a:pPr marL="274320" lvl="1" indent="0">
              <a:buNone/>
            </a:pPr>
            <a:r>
              <a:rPr lang="en-US" sz="2300" b="1" dirty="0">
                <a:latin typeface="Arial" panose="020B0604020202020204" pitchFamily="34" charset="0"/>
                <a:cs typeface="Arial" panose="020B0604020202020204" pitchFamily="34" charset="0"/>
              </a:rPr>
              <a:t>&gt;</a:t>
            </a: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db.analytics.find</a:t>
            </a:r>
            <a:r>
              <a:rPr lang="en-US" sz="2300" dirty="0">
                <a:latin typeface="Arial" panose="020B0604020202020204" pitchFamily="34" charset="0"/>
                <a:cs typeface="Arial" panose="020B0604020202020204" pitchFamily="34" charset="0"/>
              </a:rPr>
              <a:t>()</a:t>
            </a:r>
          </a:p>
          <a:p>
            <a:pPr marL="274320" lvl="1" indent="0">
              <a:buNone/>
            </a:pPr>
            <a:r>
              <a:rPr lang="en-US" sz="2300" dirty="0">
                <a:latin typeface="Arial" panose="020B0604020202020204" pitchFamily="34" charset="0"/>
                <a:cs typeface="Arial" panose="020B0604020202020204" pitchFamily="34" charset="0"/>
              </a:rPr>
              <a:t>{</a:t>
            </a:r>
          </a:p>
          <a:p>
            <a:pPr marL="274320" lvl="1" indent="0">
              <a:buNone/>
            </a:pPr>
            <a:r>
              <a:rPr lang="en-US" sz="2300" dirty="0">
                <a:latin typeface="Arial" panose="020B0604020202020204" pitchFamily="34" charset="0"/>
                <a:cs typeface="Arial" panose="020B0604020202020204" pitchFamily="34" charset="0"/>
              </a:rPr>
              <a:t>    "_id" : </a:t>
            </a:r>
            <a:r>
              <a:rPr lang="en-US" sz="2300" dirty="0" err="1">
                <a:latin typeface="Arial" panose="020B0604020202020204" pitchFamily="34" charset="0"/>
                <a:cs typeface="Arial" panose="020B0604020202020204" pitchFamily="34" charset="0"/>
              </a:rPr>
              <a:t>ObjectId</a:t>
            </a:r>
            <a:r>
              <a:rPr lang="en-US" sz="2300" dirty="0">
                <a:latin typeface="Arial" panose="020B0604020202020204" pitchFamily="34" charset="0"/>
                <a:cs typeface="Arial" panose="020B0604020202020204" pitchFamily="34" charset="0"/>
              </a:rPr>
              <a:t>("4b253b067525f35f94b60a31"),</a:t>
            </a:r>
          </a:p>
          <a:p>
            <a:pPr marL="274320" lvl="1" indent="0">
              <a:buNone/>
            </a:pP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url</a:t>
            </a:r>
            <a:r>
              <a:rPr lang="en-US" sz="2300" dirty="0">
                <a:latin typeface="Arial" panose="020B0604020202020204" pitchFamily="34" charset="0"/>
                <a:cs typeface="Arial" panose="020B0604020202020204" pitchFamily="34" charset="0"/>
              </a:rPr>
              <a:t>" : "www.example.com",</a:t>
            </a:r>
          </a:p>
          <a:p>
            <a:pPr marL="274320" lvl="1" indent="0">
              <a:buNone/>
            </a:pPr>
            <a:r>
              <a:rPr lang="en-US" sz="2300" dirty="0">
                <a:latin typeface="Arial" panose="020B0604020202020204" pitchFamily="34" charset="0"/>
                <a:cs typeface="Arial" panose="020B0604020202020204" pitchFamily="34" charset="0"/>
              </a:rPr>
              <a:t>    </a:t>
            </a:r>
            <a:r>
              <a:rPr lang="en-US" sz="2300" dirty="0">
                <a:solidFill>
                  <a:srgbClr val="FF0000"/>
                </a:solidFill>
                <a:latin typeface="Arial" panose="020B0604020202020204" pitchFamily="34" charset="0"/>
                <a:cs typeface="Arial" panose="020B0604020202020204" pitchFamily="34" charset="0"/>
              </a:rPr>
              <a:t>"</a:t>
            </a:r>
            <a:r>
              <a:rPr lang="en-US" sz="2300" dirty="0" err="1">
                <a:solidFill>
                  <a:srgbClr val="FF0000"/>
                </a:solidFill>
                <a:latin typeface="Arial" panose="020B0604020202020204" pitchFamily="34" charset="0"/>
                <a:cs typeface="Arial" panose="020B0604020202020204" pitchFamily="34" charset="0"/>
              </a:rPr>
              <a:t>pageviews</a:t>
            </a:r>
            <a:r>
              <a:rPr lang="en-US" sz="2300" dirty="0">
                <a:solidFill>
                  <a:srgbClr val="FF0000"/>
                </a:solidFill>
                <a:latin typeface="Arial" panose="020B0604020202020204" pitchFamily="34" charset="0"/>
                <a:cs typeface="Arial" panose="020B0604020202020204" pitchFamily="34" charset="0"/>
              </a:rPr>
              <a:t>" : 53</a:t>
            </a:r>
          </a:p>
          <a:p>
            <a:pPr marL="274320" lvl="1" indent="0">
              <a:buNone/>
            </a:pPr>
            <a:r>
              <a:rPr lang="en-US" sz="2300" dirty="0">
                <a:latin typeface="Arial" panose="020B0604020202020204" pitchFamily="34" charset="0"/>
                <a:cs typeface="Arial" panose="020B0604020202020204" pitchFamily="34" charset="0"/>
              </a:rPr>
              <a:t>}</a:t>
            </a:r>
          </a:p>
          <a:p>
            <a:r>
              <a:rPr lang="en-US" sz="2300" dirty="0">
                <a:latin typeface="Arial" panose="020B0604020202020204" pitchFamily="34" charset="0"/>
                <a:cs typeface="Arial" panose="020B0604020202020204" pitchFamily="34" charset="0"/>
              </a:rPr>
              <a:t>"$</a:t>
            </a:r>
            <a:r>
              <a:rPr lang="en-US" sz="2300" dirty="0" err="1">
                <a:latin typeface="Arial" panose="020B0604020202020204" pitchFamily="34" charset="0"/>
                <a:cs typeface="Arial" panose="020B0604020202020204" pitchFamily="34" charset="0"/>
              </a:rPr>
              <a:t>inc</a:t>
            </a:r>
            <a:r>
              <a:rPr lang="en-US" sz="2300" dirty="0">
                <a:latin typeface="Arial" panose="020B0604020202020204" pitchFamily="34" charset="0"/>
                <a:cs typeface="Arial" panose="020B0604020202020204" pitchFamily="34" charset="0"/>
              </a:rPr>
              <a:t>" can be used only on values of type integer, long, or double.</a:t>
            </a:r>
          </a:p>
          <a:p>
            <a:r>
              <a:rPr lang="en-US" sz="2300" dirty="0">
                <a:latin typeface="Arial" panose="020B0604020202020204" pitchFamily="34" charset="0"/>
                <a:cs typeface="Arial" panose="020B0604020202020204" pitchFamily="34" charset="0"/>
              </a:rPr>
              <a:t>It creates a new key if it does not already exist.</a:t>
            </a:r>
          </a:p>
          <a:p>
            <a:endParaRPr lang="en-CA" dirty="0"/>
          </a:p>
        </p:txBody>
      </p:sp>
    </p:spTree>
    <p:extLst>
      <p:ext uri="{BB962C8B-B14F-4D97-AF65-F5344CB8AC3E}">
        <p14:creationId xmlns:p14="http://schemas.microsoft.com/office/powerpoint/2010/main" val="196531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16285"/>
          </a:xfrm>
        </p:spPr>
        <p:txBody>
          <a:bodyPr/>
          <a:lstStyle/>
          <a:p>
            <a:pPr fontAlgn="base"/>
            <a:r>
              <a:rPr lang="en-CA" dirty="0"/>
              <a:t>“$set” (Add a Field)</a:t>
            </a:r>
          </a:p>
        </p:txBody>
      </p:sp>
      <p:sp>
        <p:nvSpPr>
          <p:cNvPr id="3" name="Content Placeholder 2"/>
          <p:cNvSpPr>
            <a:spLocks noGrp="1"/>
          </p:cNvSpPr>
          <p:nvPr>
            <p:ph idx="1"/>
          </p:nvPr>
        </p:nvSpPr>
        <p:spPr>
          <a:xfrm>
            <a:off x="1261872" y="1357460"/>
            <a:ext cx="8595360" cy="4822677"/>
          </a:xfrm>
        </p:spPr>
        <p:txBody>
          <a:bodyPr/>
          <a:lstStyle/>
          <a:p>
            <a:r>
              <a:rPr lang="en-US" dirty="0">
                <a:latin typeface="Arial" panose="020B0604020202020204" pitchFamily="34" charset="0"/>
                <a:cs typeface="Arial" panose="020B0604020202020204" pitchFamily="34" charset="0"/>
              </a:rPr>
              <a:t>If a field does not exists, the “$set” operator can be used to create a field. Consider the following document:</a:t>
            </a:r>
          </a:p>
          <a:p>
            <a:pPr marL="274320" lvl="1" indent="0">
              <a:buNone/>
            </a:pPr>
            <a:r>
              <a:rPr lang="en-US" sz="1800" dirty="0">
                <a:latin typeface="Arial" panose="020B0604020202020204" pitchFamily="34" charset="0"/>
                <a:cs typeface="Arial" panose="020B0604020202020204" pitchFamily="34" charset="0"/>
              </a:rPr>
              <a:t>&gt; </a:t>
            </a:r>
            <a:r>
              <a:rPr lang="en-US" sz="1800" dirty="0" err="1">
                <a:latin typeface="Arial" panose="020B0604020202020204" pitchFamily="34" charset="0"/>
                <a:cs typeface="Arial" panose="020B0604020202020204" pitchFamily="34" charset="0"/>
              </a:rPr>
              <a:t>db.users.findOne</a:t>
            </a:r>
            <a:r>
              <a:rPr lang="en-US" sz="1800" dirty="0">
                <a:latin typeface="Arial" panose="020B0604020202020204" pitchFamily="34" charset="0"/>
                <a:cs typeface="Arial" panose="020B0604020202020204" pitchFamily="34" charset="0"/>
              </a:rPr>
              <a:t>()</a:t>
            </a:r>
          </a:p>
          <a:p>
            <a:pPr marL="274320" lvl="1" indent="0">
              <a:buNone/>
            </a:pPr>
            <a:r>
              <a:rPr lang="en-US" sz="1800" dirty="0">
                <a:latin typeface="Arial" panose="020B0604020202020204" pitchFamily="34" charset="0"/>
                <a:cs typeface="Arial" panose="020B0604020202020204" pitchFamily="34" charset="0"/>
              </a:rPr>
              <a:t>{</a:t>
            </a:r>
          </a:p>
          <a:p>
            <a:pPr marL="274320" lvl="1" indent="0">
              <a:buNone/>
            </a:pPr>
            <a:r>
              <a:rPr lang="en-US" sz="1800" dirty="0">
                <a:latin typeface="Arial" panose="020B0604020202020204" pitchFamily="34" charset="0"/>
                <a:cs typeface="Arial" panose="020B0604020202020204" pitchFamily="34" charset="0"/>
              </a:rPr>
              <a:t>    "_id" : </a:t>
            </a:r>
            <a:r>
              <a:rPr lang="en-US" sz="1800" dirty="0" err="1">
                <a:latin typeface="Arial" panose="020B0604020202020204" pitchFamily="34" charset="0"/>
                <a:cs typeface="Arial" panose="020B0604020202020204" pitchFamily="34" charset="0"/>
              </a:rPr>
              <a:t>ObjectId</a:t>
            </a:r>
            <a:r>
              <a:rPr lang="en-US" sz="1800" dirty="0">
                <a:latin typeface="Arial" panose="020B0604020202020204" pitchFamily="34" charset="0"/>
                <a:cs typeface="Arial" panose="020B0604020202020204" pitchFamily="34" charset="0"/>
              </a:rPr>
              <a:t>("4b253b067525f35f94b60a31"),</a:t>
            </a:r>
          </a:p>
          <a:p>
            <a:pPr marL="274320" lvl="1" indent="0">
              <a:buNone/>
            </a:pPr>
            <a:r>
              <a:rPr lang="en-US" sz="1800" dirty="0">
                <a:latin typeface="Arial" panose="020B0604020202020204" pitchFamily="34" charset="0"/>
                <a:cs typeface="Arial" panose="020B0604020202020204" pitchFamily="34" charset="0"/>
              </a:rPr>
              <a:t>    "name" : "joe",</a:t>
            </a:r>
          </a:p>
          <a:p>
            <a:pPr marL="274320" lvl="1" indent="0">
              <a:buNone/>
            </a:pPr>
            <a:r>
              <a:rPr lang="en-US" sz="1800" dirty="0">
                <a:latin typeface="Arial" panose="020B0604020202020204" pitchFamily="34" charset="0"/>
                <a:cs typeface="Arial" panose="020B0604020202020204" pitchFamily="34" charset="0"/>
              </a:rPr>
              <a:t>    "age" : 30,</a:t>
            </a:r>
          </a:p>
          <a:p>
            <a:pPr marL="274320" lvl="1" indent="0">
              <a:buNone/>
            </a:pPr>
            <a:r>
              <a:rPr lang="en-US" sz="1800" dirty="0">
                <a:latin typeface="Arial" panose="020B0604020202020204" pitchFamily="34" charset="0"/>
                <a:cs typeface="Arial" panose="020B0604020202020204" pitchFamily="34" charset="0"/>
              </a:rPr>
              <a:t>    "sex" : "male",</a:t>
            </a:r>
          </a:p>
          <a:p>
            <a:pPr marL="274320" lvl="1" indent="0">
              <a:buNone/>
            </a:pPr>
            <a:r>
              <a:rPr lang="en-US" sz="1800" dirty="0">
                <a:latin typeface="Arial" panose="020B0604020202020204" pitchFamily="34" charset="0"/>
                <a:cs typeface="Arial" panose="020B0604020202020204" pitchFamily="34" charset="0"/>
              </a:rPr>
              <a:t>    "location" : "Wisconsin"</a:t>
            </a:r>
          </a:p>
          <a:p>
            <a:pPr marL="274320" lvl="1" indent="0">
              <a:buNone/>
            </a:pPr>
            <a:r>
              <a:rPr lang="en-US" sz="1800" dirty="0">
                <a:latin typeface="Arial" panose="020B0604020202020204" pitchFamily="34" charset="0"/>
                <a:cs typeface="Arial" panose="020B0604020202020204" pitchFamily="34" charset="0"/>
              </a:rPr>
              <a:t>}</a:t>
            </a:r>
          </a:p>
          <a:p>
            <a:pPr lvl="1"/>
            <a:r>
              <a:rPr lang="en-US" sz="1800" spc="10" dirty="0">
                <a:solidFill>
                  <a:schemeClr val="tx1"/>
                </a:solidFill>
                <a:latin typeface="Arial" panose="020B0604020202020204" pitchFamily="34" charset="0"/>
                <a:cs typeface="Arial" panose="020B0604020202020204" pitchFamily="34" charset="0"/>
              </a:rPr>
              <a:t>We want to add a new field “favorite book” with the </a:t>
            </a:r>
            <a:br>
              <a:rPr lang="en-US" sz="1800" spc="10" dirty="0">
                <a:solidFill>
                  <a:schemeClr val="tx1"/>
                </a:solidFill>
                <a:latin typeface="Arial" panose="020B0604020202020204" pitchFamily="34" charset="0"/>
                <a:cs typeface="Arial" panose="020B0604020202020204" pitchFamily="34" charset="0"/>
              </a:rPr>
            </a:br>
            <a:r>
              <a:rPr lang="en-US" sz="1800" spc="10" dirty="0">
                <a:solidFill>
                  <a:schemeClr val="tx1"/>
                </a:solidFill>
                <a:latin typeface="Arial" panose="020B0604020202020204" pitchFamily="34" charset="0"/>
                <a:cs typeface="Arial" panose="020B0604020202020204" pitchFamily="34" charset="0"/>
              </a:rPr>
              <a:t>value “War and Peace”</a:t>
            </a:r>
            <a:endParaRPr lang="en-CA" sz="1800" spc="10" dirty="0">
              <a:solidFill>
                <a:schemeClr val="tx1"/>
              </a:solidFill>
              <a:latin typeface="Arial" panose="020B0604020202020204" pitchFamily="34" charset="0"/>
              <a:cs typeface="Arial" panose="020B0604020202020204" pitchFamily="34" charset="0"/>
            </a:endParaRPr>
          </a:p>
          <a:p>
            <a:pPr marL="548640" lvl="2" indent="0">
              <a:buNone/>
            </a:pPr>
            <a:r>
              <a:rPr lang="en-CA" sz="1800" spc="10" dirty="0">
                <a:solidFill>
                  <a:schemeClr val="tx1"/>
                </a:solidFill>
                <a:latin typeface="Arial" panose="020B0604020202020204" pitchFamily="34" charset="0"/>
                <a:cs typeface="Arial" panose="020B0604020202020204" pitchFamily="34" charset="0"/>
              </a:rPr>
              <a:t>&gt; </a:t>
            </a:r>
            <a:r>
              <a:rPr lang="en-CA" sz="1800" spc="10" dirty="0" err="1">
                <a:solidFill>
                  <a:schemeClr val="tx1"/>
                </a:solidFill>
                <a:latin typeface="Arial" panose="020B0604020202020204" pitchFamily="34" charset="0"/>
                <a:cs typeface="Arial" panose="020B0604020202020204" pitchFamily="34" charset="0"/>
              </a:rPr>
              <a:t>db.users.update</a:t>
            </a:r>
            <a:r>
              <a:rPr lang="en-CA" sz="1800" spc="10" dirty="0">
                <a:solidFill>
                  <a:schemeClr val="tx1"/>
                </a:solidFill>
                <a:latin typeface="Arial" panose="020B0604020202020204" pitchFamily="34" charset="0"/>
                <a:cs typeface="Arial" panose="020B0604020202020204" pitchFamily="34" charset="0"/>
              </a:rPr>
              <a:t>(</a:t>
            </a:r>
          </a:p>
          <a:p>
            <a:pPr marL="548640" lvl="2" indent="0">
              <a:buNone/>
            </a:pPr>
            <a:r>
              <a:rPr lang="en-CA" sz="1800" spc="10" dirty="0">
                <a:solidFill>
                  <a:srgbClr val="0070C0"/>
                </a:solidFill>
                <a:latin typeface="Arial" panose="020B0604020202020204" pitchFamily="34" charset="0"/>
                <a:cs typeface="Arial" panose="020B0604020202020204" pitchFamily="34" charset="0"/>
              </a:rPr>
              <a:t>{"_id" : </a:t>
            </a:r>
            <a:r>
              <a:rPr lang="en-CA" sz="1800" spc="10" dirty="0" err="1">
                <a:solidFill>
                  <a:srgbClr val="0070C0"/>
                </a:solidFill>
                <a:latin typeface="Arial" panose="020B0604020202020204" pitchFamily="34" charset="0"/>
                <a:cs typeface="Arial" panose="020B0604020202020204" pitchFamily="34" charset="0"/>
              </a:rPr>
              <a:t>ObjectId</a:t>
            </a:r>
            <a:r>
              <a:rPr lang="en-CA" sz="1800" spc="10" dirty="0">
                <a:solidFill>
                  <a:srgbClr val="0070C0"/>
                </a:solidFill>
                <a:latin typeface="Arial" panose="020B0604020202020204" pitchFamily="34" charset="0"/>
                <a:cs typeface="Arial" panose="020B0604020202020204" pitchFamily="34" charset="0"/>
              </a:rPr>
              <a:t>("4b253b067525f35f94b60a31")},</a:t>
            </a:r>
          </a:p>
          <a:p>
            <a:pPr marL="548640" lvl="2" indent="0">
              <a:buNone/>
            </a:pPr>
            <a:r>
              <a:rPr lang="en-CA" sz="1800" spc="10" dirty="0">
                <a:solidFill>
                  <a:srgbClr val="FF0000"/>
                </a:solidFill>
                <a:latin typeface="Arial" panose="020B0604020202020204" pitchFamily="34" charset="0"/>
                <a:cs typeface="Arial" panose="020B0604020202020204" pitchFamily="34" charset="0"/>
              </a:rPr>
              <a:t>{"$set" : {"favorite book" : "War and Peace</a:t>
            </a:r>
            <a:r>
              <a:rPr lang="en-CA" sz="1800" spc="10" dirty="0">
                <a:solidFill>
                  <a:schemeClr val="tx1"/>
                </a:solidFill>
                <a:latin typeface="Arial" panose="020B0604020202020204" pitchFamily="34" charset="0"/>
                <a:cs typeface="Arial" panose="020B0604020202020204" pitchFamily="34" charset="0"/>
              </a:rPr>
              <a:t>"}})</a:t>
            </a:r>
          </a:p>
          <a:p>
            <a:pPr lvl="1"/>
            <a:endParaRPr lang="en-CA" sz="1200" spc="10" dirty="0">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7185891" y="3897745"/>
            <a:ext cx="3768621" cy="2677656"/>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db.users.findOne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"_id" : </a:t>
            </a:r>
            <a:r>
              <a:rPr lang="en-US" sz="1400" dirty="0" err="1">
                <a:latin typeface="Courier New" panose="02070309020205020404" pitchFamily="49" charset="0"/>
                <a:cs typeface="Courier New" panose="02070309020205020404" pitchFamily="49" charset="0"/>
              </a:rPr>
              <a:t>ObjectId</a:t>
            </a:r>
            <a:r>
              <a:rPr lang="en-US" sz="1400" dirty="0">
                <a:latin typeface="Courier New" panose="02070309020205020404" pitchFamily="49" charset="0"/>
                <a:cs typeface="Courier New" panose="02070309020205020404" pitchFamily="49" charset="0"/>
              </a:rPr>
              <a:t>("4b253b067525f35f94b60a31"),</a:t>
            </a:r>
          </a:p>
          <a:p>
            <a:r>
              <a:rPr lang="en-US" sz="1400" dirty="0">
                <a:latin typeface="Courier New" panose="02070309020205020404" pitchFamily="49" charset="0"/>
                <a:cs typeface="Courier New" panose="02070309020205020404" pitchFamily="49" charset="0"/>
              </a:rPr>
              <a:t>    "name" : "joe",</a:t>
            </a:r>
          </a:p>
          <a:p>
            <a:r>
              <a:rPr lang="en-US" sz="1400" dirty="0">
                <a:latin typeface="Courier New" panose="02070309020205020404" pitchFamily="49" charset="0"/>
                <a:cs typeface="Courier New" panose="02070309020205020404" pitchFamily="49" charset="0"/>
              </a:rPr>
              <a:t>    "age" : 30,</a:t>
            </a:r>
          </a:p>
          <a:p>
            <a:r>
              <a:rPr lang="en-US" sz="1400" dirty="0">
                <a:latin typeface="Courier New" panose="02070309020205020404" pitchFamily="49" charset="0"/>
                <a:cs typeface="Courier New" panose="02070309020205020404" pitchFamily="49" charset="0"/>
              </a:rPr>
              <a:t>    "sex" : "male",</a:t>
            </a:r>
          </a:p>
          <a:p>
            <a:r>
              <a:rPr lang="en-US" sz="1400" dirty="0">
                <a:latin typeface="Courier New" panose="02070309020205020404" pitchFamily="49" charset="0"/>
                <a:cs typeface="Courier New" panose="02070309020205020404" pitchFamily="49" charset="0"/>
              </a:rPr>
              <a:t>    "location" : "Wisconsin",</a:t>
            </a:r>
          </a:p>
          <a:p>
            <a:r>
              <a:rPr lang="en-US" sz="1400" dirty="0">
                <a:latin typeface="Courier New" panose="02070309020205020404" pitchFamily="49" charset="0"/>
                <a:cs typeface="Courier New" panose="02070309020205020404" pitchFamily="49" charset="0"/>
              </a:rPr>
              <a:t>    "favorite book" : "War and Peace"</a:t>
            </a:r>
          </a:p>
          <a:p>
            <a:r>
              <a:rPr lang="en-US" sz="1400" dirty="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6246431"/>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23246</TotalTime>
  <Words>2537</Words>
  <Application>Microsoft Office PowerPoint</Application>
  <PresentationFormat>Widescreen</PresentationFormat>
  <Paragraphs>293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Schoolbook</vt:lpstr>
      <vt:lpstr>Courier New</vt:lpstr>
      <vt:lpstr>Wingdings 2</vt:lpstr>
      <vt:lpstr>View</vt:lpstr>
      <vt:lpstr>MongoDB Update</vt:lpstr>
      <vt:lpstr>Agenda</vt:lpstr>
      <vt:lpstr>Update Documents</vt:lpstr>
      <vt:lpstr>Document Replacement</vt:lpstr>
      <vt:lpstr>Update Document Schema</vt:lpstr>
      <vt:lpstr>Duplicate Key/Value Pairs</vt:lpstr>
      <vt:lpstr>Update Modifiers</vt:lpstr>
      <vt:lpstr>“$inc” Modifier</vt:lpstr>
      <vt:lpstr>“$set” (Add a Field)</vt:lpstr>
      <vt:lpstr>“$set” (Modify a Field)</vt:lpstr>
      <vt:lpstr>"$unset“ Operator</vt:lpstr>
      <vt:lpstr>“$set” (Embedded Documents)</vt:lpstr>
      <vt:lpstr>Array modifiers (optional)</vt:lpstr>
      <vt:lpstr>“$push”</vt:lpstr>
      <vt:lpstr>Added Array</vt:lpstr>
      <vt:lpstr>Adding More Elements</vt:lpstr>
      <vt:lpstr>“$each”</vt:lpstr>
      <vt:lpstr>“$slice”</vt:lpstr>
      <vt:lpstr>"$sort"</vt:lpstr>
      <vt:lpstr>Arrays as Sets</vt:lpstr>
      <vt:lpstr>$addToSet</vt:lpstr>
      <vt:lpstr>Adding Elements using “$addToSet”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Nebojsa Conkic</cp:lastModifiedBy>
  <cp:revision>527</cp:revision>
  <dcterms:created xsi:type="dcterms:W3CDTF">2019-07-08T16:55:16Z</dcterms:created>
  <dcterms:modified xsi:type="dcterms:W3CDTF">2021-04-09T18:52:10Z</dcterms:modified>
</cp:coreProperties>
</file>