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4" r:id="rId11"/>
    <p:sldId id="263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1146-62A2-411F-ABE8-F7039DA0DFF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A84C-C03E-4156-BB93-80D0E37E3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Text: Pretest (p. 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41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 p. 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24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 p. 11; text exercise 13 (p. 9), 16 (p. 10), 17 (p. 11), 18 (p. 12)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6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 p.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06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 p. 2-3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3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Text exercise  6 (p. 6), 7 (p. 6-7), 20 (p. 13)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57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 p. 18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2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Text exercise 28 (p. 18-9), 29 (p. 19), 30 (p. 19-20), 31 (p. 20), 34 (p. 22), 40 (p. 26), 41 (p. 27)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52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See. P. 14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5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EA84C-C03E-4156-BB93-80D0E37E372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1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7CA6D-BD05-4BF6-B6C2-32C7FD899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BC5604-0548-454B-917A-7FFF94FBF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1DFCC-DF18-48AD-B5BD-26888BC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433-0180-4B09-ADBA-1439B42B1389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975309-D6F7-4D84-9BFC-96450E39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FE555-AF73-4744-A834-EB3C2F1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FB2-A058-4CCF-8E2B-5228A896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C43247-77AC-43C2-B906-5B2973E7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0F4A4-CE54-46C4-889C-84298882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F82-7F82-4165-B6E5-C318FD4D5AFD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FF1C9-FD92-41D3-95EC-A5A349C1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E8420-D551-4E9C-8372-535B616B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3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B29A10-2B93-48EE-BC19-FDB029A1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F1B2E0-667B-404C-B0FD-DD50AEF4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AB1CD-785D-4316-BD15-00AA4D1B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BD3A-FBD5-4980-A407-7316447D851D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76966-CB52-4EEE-9292-DC6BC76E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96344-9CF6-4DB5-9685-2176D1F1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85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E312-0985-4860-8ECB-7204EF28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A33C9-1F38-433D-8613-EC4F9EF7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64118-3DE1-41BC-A532-A5463B37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C230-2691-42A8-B5D7-3623CE68E07F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1F7AE-DCF7-4A5E-9EF5-55013CA2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FD4AF8-CA12-4B76-A14B-DAA1419D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0A32D-872B-44B6-BCB7-9404B943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7DDEA9-3B2B-4EA3-8144-673463AE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FD89EA-0FD0-4391-B473-890F719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FCA-095C-44CB-B9A4-9A4D379B14AC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0ADA-CED1-4965-81AF-2FBCAF43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30210-6244-4A4A-AB94-515528BD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31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99E05-666D-4709-8BD3-E41B269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D90C2-1C8A-49B7-9644-16C17D1F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075CB5-2E4A-4073-BB44-B59605882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6325C-46E5-4F2D-9C23-02588D1C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B11A-DE0B-4A41-9F1C-3F844AB633BE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7B38-F6F3-4752-85B8-D44BF39C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319C2-36D5-4EC9-BCE4-786007F9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1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BB47E-FDDD-42FF-BBED-A490199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039417-4CFC-4BF1-B35E-DF05B0218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22B0F-C2FF-46A2-ABC3-786445FB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CF63EB-175E-484C-9F05-E6B71A6A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4F8105-AFFB-45B1-BE13-45B7F45F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A6897B-C47B-469F-817C-1A0B1B61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DB2-2483-4EAB-9FE0-65402DA63316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B47397-26FA-4829-9311-2825D16A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84ECF2-36E0-42A4-AA60-161A220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3731-2D3F-42E0-A062-D793A77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B37DD3-E753-468F-8660-378DBF4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067B-23D0-49F1-B48D-9A63A52624B8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7E36E6-D71D-4004-87E9-EFDB541B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9CDCAB-AE1B-40B7-99CD-B3814274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E7FBD7-A203-428E-A1D4-E156F245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C33C-4F19-4994-8FE2-6C721D4852EB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1C9844-6E87-459C-A29E-4E381480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30D09-7649-486B-BED4-32AB758B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47703-0B14-411E-9EF4-A2618CA6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64147B-F1CF-4EEB-8CC4-F6F6FA6D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31364B-8C98-42F3-A6E4-55ABA7793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725D6A-74FF-4A05-BA76-D7DE0396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084D-6204-4E0C-81EA-26B6C6704509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E3D429-FE69-4A71-95F0-DC4AD0F1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7819EF-8EB8-47EA-B6D4-82ADCFA0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2B011-659A-4C48-8114-13BFE7C9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47D05E-71AB-45F4-994E-EF3A98D1D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97BDE-97B5-4254-9BC5-A27AF73D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5CF32-6BBA-4BC8-857E-592A109F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3CC7-038C-422C-8056-06BFE3EC31CE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5786-5D7F-4C19-AC55-B121EBF2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300024-6B19-4BC3-BE44-5F927BFA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FFC28D-9B20-417F-AD52-5BF57E90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DFEF96-3EE5-4832-B739-9B2F1E2A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83AE7-2157-48B2-8DD0-DF6937BF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310D-7371-4BB4-9FA9-3B12B39591CB}" type="datetime1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909543-B057-4A20-8073-A63EED19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79DFE-941F-4B1B-A487-A8817C83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9B08-817E-4E98-B72C-A7F2E43F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23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DA785-629E-4345-8C8E-276AF92D3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PRESENT TENSE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650427-27BD-491B-8A61-32BD4C47D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54269-3CF0-4214-B58B-F7F5EDB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6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43C27-202A-486E-9F27-F4B4949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52B747D-5186-4CC3-B037-5BBF13A94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35643"/>
              </p:ext>
            </p:extLst>
          </p:nvPr>
        </p:nvGraphicFramePr>
        <p:xfrm>
          <a:off x="838200" y="1825625"/>
          <a:ext cx="10515597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206677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551859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2367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AFFIRMATIVE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NEGATIVE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INTERROGATIVE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I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am</a:t>
                      </a:r>
                      <a:r>
                        <a:rPr lang="en-US" altLang="zh-TW" sz="3200" dirty="0"/>
                        <a:t> read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r>
                        <a:rPr lang="en-US" altLang="zh-TW" sz="3200" dirty="0"/>
                        <a:t> a book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I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am</a:t>
                      </a:r>
                      <a:r>
                        <a:rPr lang="en-US" altLang="zh-TW" sz="3200" dirty="0"/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altLang="zh-TW" sz="3200" dirty="0"/>
                        <a:t> read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r>
                        <a:rPr lang="en-US" altLang="zh-TW" sz="3200" dirty="0"/>
                        <a:t> a book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Am</a:t>
                      </a:r>
                      <a:r>
                        <a:rPr lang="en-US" altLang="zh-TW" sz="3200" dirty="0"/>
                        <a:t> I read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r>
                        <a:rPr lang="en-US" altLang="zh-TW" sz="3200" dirty="0"/>
                        <a:t> a book?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1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You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en-US" altLang="zh-TW" sz="3200" dirty="0"/>
                        <a:t> sing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You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en-US" altLang="zh-TW" sz="3200" dirty="0"/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altLang="zh-TW" sz="3200" dirty="0"/>
                        <a:t> sing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en-US" altLang="zh-TW" sz="3200" dirty="0"/>
                        <a:t> you sing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r>
                        <a:rPr lang="en-US" altLang="zh-TW" sz="3200" dirty="0"/>
                        <a:t>?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4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He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en-US" altLang="zh-TW" sz="3200" dirty="0"/>
                        <a:t> sleep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He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altLang="zh-TW" sz="3200" dirty="0"/>
                        <a:t> sleep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Is</a:t>
                      </a:r>
                      <a:r>
                        <a:rPr lang="en-US" altLang="zh-TW" sz="3200" dirty="0"/>
                        <a:t> he sleep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ing</a:t>
                      </a:r>
                      <a:r>
                        <a:rPr lang="en-US" altLang="zh-TW" sz="3200" dirty="0"/>
                        <a:t>?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5309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E4B13-6031-4875-9E70-2064DCD3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04F67-BD3C-48FC-A841-0D99DB57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59DB1D-DA30-4242-92BD-633C48CE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600" dirty="0"/>
              <a:t>Here are some sample sentences:</a:t>
            </a:r>
          </a:p>
          <a:p>
            <a:endParaRPr lang="en-US" altLang="zh-TW" sz="3600" dirty="0"/>
          </a:p>
          <a:p>
            <a:r>
              <a:rPr lang="en-US" altLang="zh-TW" sz="3600" dirty="0"/>
              <a:t>I </a:t>
            </a:r>
            <a:r>
              <a:rPr lang="en-US" altLang="zh-TW" sz="3600" dirty="0">
                <a:solidFill>
                  <a:srgbClr val="FF0000"/>
                </a:solidFill>
              </a:rPr>
              <a:t>am studying </a:t>
            </a:r>
            <a:r>
              <a:rPr lang="en-US" altLang="zh-TW" sz="3600" dirty="0"/>
              <a:t>grammar now.</a:t>
            </a:r>
          </a:p>
          <a:p>
            <a:r>
              <a:rPr lang="en-US" altLang="zh-TW" sz="3600" dirty="0"/>
              <a:t>They </a:t>
            </a:r>
            <a:r>
              <a:rPr lang="en-US" altLang="zh-TW" sz="3600" dirty="0">
                <a:solidFill>
                  <a:srgbClr val="FF0000"/>
                </a:solidFill>
              </a:rPr>
              <a:t>are having </a:t>
            </a:r>
            <a:r>
              <a:rPr lang="en-US" altLang="zh-TW" sz="3600" dirty="0"/>
              <a:t>a fight.</a:t>
            </a:r>
          </a:p>
          <a:p>
            <a:r>
              <a:rPr lang="en-US" altLang="zh-TW" sz="3600" dirty="0"/>
              <a:t>Sam </a:t>
            </a:r>
            <a:r>
              <a:rPr lang="en-US" altLang="zh-TW" sz="3600" dirty="0">
                <a:solidFill>
                  <a:srgbClr val="FF0000"/>
                </a:solidFill>
              </a:rPr>
              <a:t>isn’t looking </a:t>
            </a:r>
            <a:r>
              <a:rPr lang="en-US" altLang="zh-TW" sz="3600" dirty="0"/>
              <a:t>for a new job.</a:t>
            </a:r>
          </a:p>
          <a:p>
            <a:endParaRPr lang="en-US" altLang="zh-TW" sz="3600" dirty="0"/>
          </a:p>
          <a:p>
            <a:r>
              <a:rPr lang="en-US" altLang="zh-TW" sz="3600" dirty="0"/>
              <a:t>In each of these sentences, we are describing an activity that is in progress.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FF7EF4-CB5A-4289-9B55-0F2991F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EEE51-C3BA-DE17-1AA2-846B1CAC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FF56E-5B03-74E7-A10F-4B0331E3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大多數的動詞的「現在簡單式」和「現在進行式」的意思一樣</a:t>
            </a:r>
            <a:endParaRPr lang="en-US" altLang="zh-TW" dirty="0"/>
          </a:p>
          <a:p>
            <a:r>
              <a:rPr lang="en-US" altLang="zh-TW" dirty="0"/>
              <a:t>run:</a:t>
            </a:r>
          </a:p>
          <a:p>
            <a:pPr lvl="1"/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run</a:t>
            </a:r>
            <a:r>
              <a:rPr lang="en-US" altLang="zh-TW" dirty="0"/>
              <a:t> every morning.</a:t>
            </a:r>
          </a:p>
          <a:p>
            <a:pPr lvl="1"/>
            <a:r>
              <a:rPr lang="en-US" altLang="zh-TW" dirty="0"/>
              <a:t>I am </a:t>
            </a:r>
            <a:r>
              <a:rPr lang="en-US" altLang="zh-TW" dirty="0">
                <a:solidFill>
                  <a:srgbClr val="FF0000"/>
                </a:solidFill>
              </a:rPr>
              <a:t>running</a:t>
            </a:r>
            <a:r>
              <a:rPr lang="en-US" altLang="zh-TW" dirty="0"/>
              <a:t> now. </a:t>
            </a:r>
          </a:p>
          <a:p>
            <a:pPr lvl="1"/>
            <a:r>
              <a:rPr lang="en-US" altLang="zh-TW" dirty="0"/>
              <a:t>run </a:t>
            </a:r>
            <a:r>
              <a:rPr lang="zh-TW" altLang="en-US" dirty="0"/>
              <a:t>或 </a:t>
            </a:r>
            <a:r>
              <a:rPr lang="en-US" altLang="zh-TW" dirty="0"/>
              <a:t>running</a:t>
            </a:r>
            <a:r>
              <a:rPr lang="zh-TW" altLang="en-US" dirty="0"/>
              <a:t>都是表示「跑步」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write:</a:t>
            </a:r>
          </a:p>
          <a:p>
            <a:pPr lvl="1"/>
            <a:r>
              <a:rPr lang="en-US" altLang="zh-TW" dirty="0"/>
              <a:t>He </a:t>
            </a:r>
            <a:r>
              <a:rPr lang="en-US" altLang="zh-TW" dirty="0">
                <a:solidFill>
                  <a:srgbClr val="FF0000"/>
                </a:solidFill>
              </a:rPr>
              <a:t>writes</a:t>
            </a:r>
            <a:r>
              <a:rPr lang="en-US" altLang="zh-TW" dirty="0"/>
              <a:t> every day.</a:t>
            </a:r>
          </a:p>
          <a:p>
            <a:pPr lvl="1"/>
            <a:r>
              <a:rPr lang="en-US" altLang="zh-TW" dirty="0"/>
              <a:t>He is </a:t>
            </a:r>
            <a:r>
              <a:rPr lang="en-US" altLang="zh-TW" dirty="0">
                <a:solidFill>
                  <a:srgbClr val="FF0000"/>
                </a:solidFill>
              </a:rPr>
              <a:t>writing</a:t>
            </a:r>
            <a:r>
              <a:rPr lang="en-US" altLang="zh-TW" dirty="0"/>
              <a:t> now. </a:t>
            </a:r>
          </a:p>
          <a:p>
            <a:pPr lvl="1"/>
            <a:r>
              <a:rPr lang="en-US" altLang="zh-TW" dirty="0"/>
              <a:t>write </a:t>
            </a:r>
            <a:r>
              <a:rPr lang="zh-TW" altLang="en-US" dirty="0"/>
              <a:t>或 </a:t>
            </a:r>
            <a:r>
              <a:rPr lang="en-US" altLang="zh-TW" dirty="0"/>
              <a:t>writing </a:t>
            </a:r>
            <a:r>
              <a:rPr lang="zh-TW" altLang="en-US" dirty="0"/>
              <a:t>都是表示「寫」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7F1008-7726-DBEA-BBA2-A0323C0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247A0-E666-451B-82DB-B78B8BE4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VERBS NOT USED IN THE PROGRESSIVE</a:t>
            </a:r>
            <a:r>
              <a:rPr lang="zh-TW" altLang="en-US" dirty="0"/>
              <a:t> </a:t>
            </a:r>
            <a:r>
              <a:rPr lang="en-US" altLang="zh-TW" dirty="0"/>
              <a:t>(STATIVE VERBS, SENSORY VERBS)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B906F-2E26-440D-830C-2A44E1AB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verbs, however, are </a:t>
            </a:r>
            <a:r>
              <a:rPr lang="en-US" altLang="zh-TW" i="1" dirty="0"/>
              <a:t>not</a:t>
            </a:r>
            <a:r>
              <a:rPr lang="en-US" altLang="zh-TW" dirty="0"/>
              <a:t> normally used in the progressive. E.g.,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7277A-135F-490B-9C80-247A0D5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3D8D10-F21A-4023-B825-D12DFF86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034"/>
              </p:ext>
            </p:extLst>
          </p:nvPr>
        </p:nvGraphicFramePr>
        <p:xfrm>
          <a:off x="838200" y="2517933"/>
          <a:ext cx="10515600" cy="399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096971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89589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11258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8683464"/>
                    </a:ext>
                  </a:extLst>
                </a:gridCol>
              </a:tblGrid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believe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like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hear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agree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326"/>
                  </a:ext>
                </a:extLst>
              </a:tr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know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need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sound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disagree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4263"/>
                  </a:ext>
                </a:extLst>
              </a:tr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understand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want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remember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own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33518"/>
                  </a:ext>
                </a:extLst>
              </a:tr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prefer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forget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belong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see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39277"/>
                  </a:ext>
                </a:extLst>
              </a:tr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think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mean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be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exist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67926"/>
                  </a:ext>
                </a:extLst>
              </a:tr>
              <a:tr h="666656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seem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look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have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need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9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7F73C-638A-466E-ABEF-B5C7D6F2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09AF8-FD9A-4DAA-8539-1CB0214C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E.g.,</a:t>
            </a:r>
          </a:p>
          <a:p>
            <a:endParaRPr lang="en-US" altLang="zh-TW" dirty="0"/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understand</a:t>
            </a:r>
            <a:r>
              <a:rPr lang="en-US" altLang="zh-TW" dirty="0"/>
              <a:t> your grave situation.		</a:t>
            </a:r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understanding</a:t>
            </a:r>
            <a:r>
              <a:rPr lang="en-US" altLang="zh-TW" dirty="0"/>
              <a:t> your grave situation.</a:t>
            </a:r>
          </a:p>
          <a:p>
            <a:endParaRPr lang="en-US" altLang="zh-TW" dirty="0"/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agree</a:t>
            </a:r>
            <a:r>
              <a:rPr lang="en-US" altLang="zh-TW" dirty="0"/>
              <a:t> with your approach.</a:t>
            </a:r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agreeing</a:t>
            </a:r>
            <a:r>
              <a:rPr lang="en-US" altLang="zh-TW" dirty="0"/>
              <a:t> with your approach.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54D31-0025-4E9D-9833-0C812FE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形 5" descr="關閉">
            <a:extLst>
              <a:ext uri="{FF2B5EF4-FFF2-40B4-BE49-F238E27FC236}">
                <a16:creationId xmlns:a16="http://schemas.microsoft.com/office/drawing/2014/main" id="{EDE2D80D-7698-4A1F-9E75-15AD1087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1" y="3388777"/>
            <a:ext cx="391998" cy="391998"/>
          </a:xfrm>
          <a:prstGeom prst="rect">
            <a:avLst/>
          </a:prstGeom>
        </p:spPr>
      </p:pic>
      <p:pic>
        <p:nvPicPr>
          <p:cNvPr id="7" name="圖形 6" descr="關閉">
            <a:extLst>
              <a:ext uri="{FF2B5EF4-FFF2-40B4-BE49-F238E27FC236}">
                <a16:creationId xmlns:a16="http://schemas.microsoft.com/office/drawing/2014/main" id="{1FF262E4-5126-4548-88EE-8A18F156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1" y="4902723"/>
            <a:ext cx="391998" cy="391998"/>
          </a:xfrm>
          <a:prstGeom prst="rect">
            <a:avLst/>
          </a:prstGeom>
        </p:spPr>
      </p:pic>
      <p:pic>
        <p:nvPicPr>
          <p:cNvPr id="9" name="圖形 8" descr="核取記號">
            <a:extLst>
              <a:ext uri="{FF2B5EF4-FFF2-40B4-BE49-F238E27FC236}">
                <a16:creationId xmlns:a16="http://schemas.microsoft.com/office/drawing/2014/main" id="{B2F4D8BA-C4C5-4B8D-A735-998B9774B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1" y="2857615"/>
            <a:ext cx="391998" cy="391998"/>
          </a:xfrm>
          <a:prstGeom prst="rect">
            <a:avLst/>
          </a:prstGeom>
        </p:spPr>
      </p:pic>
      <p:pic>
        <p:nvPicPr>
          <p:cNvPr id="10" name="圖形 9" descr="核取記號">
            <a:extLst>
              <a:ext uri="{FF2B5EF4-FFF2-40B4-BE49-F238E27FC236}">
                <a16:creationId xmlns:a16="http://schemas.microsoft.com/office/drawing/2014/main" id="{EFBBC60E-B2C6-4691-9633-2B8077E9D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1" y="4409479"/>
            <a:ext cx="391998" cy="3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9D1EC-6B6D-483A-9598-0EBCD26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08447-DB60-4A18-8C1B-048FC900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When some of these verbs are used in progressive, they typically have a different meaning. E.g.,</a:t>
            </a:r>
          </a:p>
          <a:p>
            <a:endParaRPr lang="en-US" altLang="zh-TW" dirty="0"/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think</a:t>
            </a:r>
            <a:r>
              <a:rPr lang="en-US" altLang="zh-TW" dirty="0"/>
              <a:t> that grammar is easy. (</a:t>
            </a:r>
            <a:r>
              <a:rPr lang="zh-TW" altLang="en-US" dirty="0"/>
              <a:t>覺得、認為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am thinking </a:t>
            </a:r>
            <a:r>
              <a:rPr lang="en-US" altLang="zh-TW" dirty="0"/>
              <a:t>about grammar right now.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正在思考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feel</a:t>
            </a:r>
            <a:r>
              <a:rPr lang="en-US" altLang="zh-TW" dirty="0"/>
              <a:t> that you are right.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覺得、認為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am feeling </a:t>
            </a:r>
            <a:r>
              <a:rPr lang="en-US" altLang="zh-TW" dirty="0"/>
              <a:t>sick today.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覺得很不舒服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see</a:t>
            </a:r>
            <a:r>
              <a:rPr lang="en-US" altLang="zh-TW" dirty="0"/>
              <a:t> a beautiful lake in front of me. (</a:t>
            </a:r>
            <a:r>
              <a:rPr lang="zh-TW" altLang="en-US" dirty="0"/>
              <a:t>看到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 </a:t>
            </a:r>
            <a:r>
              <a:rPr lang="en-US" altLang="zh-TW" dirty="0">
                <a:solidFill>
                  <a:srgbClr val="FF0000"/>
                </a:solidFill>
              </a:rPr>
              <a:t>am seeing </a:t>
            </a:r>
            <a:r>
              <a:rPr lang="en-US" altLang="zh-TW" dirty="0"/>
              <a:t>things that can’t be explained.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看到不尋常的東西或想像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7C26F-62D7-4D4B-B2E2-CB0D493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9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9F882-3C0D-4BAC-A311-385B05A7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FREQUENCY ADVERBS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「頻率副詞」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AC267-23FB-4343-A2E8-10BEFC01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use ‘</a:t>
            </a:r>
            <a:r>
              <a:rPr lang="en-US" altLang="zh-TW" dirty="0">
                <a:solidFill>
                  <a:srgbClr val="FF0000"/>
                </a:solidFill>
              </a:rPr>
              <a:t>frequency adverbs</a:t>
            </a:r>
            <a:r>
              <a:rPr lang="en-US" altLang="zh-TW" dirty="0"/>
              <a:t>’ to express how frequently we do something. </a:t>
            </a:r>
            <a:r>
              <a:rPr lang="en-US" altLang="zh-TW" dirty="0" err="1"/>
              <a:t>E.g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「頻率副詞」通常和「現在簡單式」搭配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Minnie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gets up early.</a:t>
            </a:r>
          </a:p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FF0000"/>
                </a:solidFill>
              </a:rPr>
              <a:t>often</a:t>
            </a:r>
            <a:r>
              <a:rPr lang="en-US" altLang="zh-TW" dirty="0"/>
              <a:t> eat out on Sundays.</a:t>
            </a:r>
          </a:p>
          <a:p>
            <a:r>
              <a:rPr lang="en-US" altLang="zh-TW" dirty="0"/>
              <a:t>James is </a:t>
            </a:r>
            <a:r>
              <a:rPr lang="en-US" altLang="zh-TW" dirty="0">
                <a:solidFill>
                  <a:srgbClr val="FF0000"/>
                </a:solidFill>
              </a:rPr>
              <a:t>never</a:t>
            </a:r>
            <a:r>
              <a:rPr lang="en-US" altLang="zh-TW" dirty="0"/>
              <a:t> on time.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2A1E86-D523-4D92-93D1-3D572CE5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8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89926-D183-4000-8BF2-F76CD9B1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78E8F66-7B89-456F-B50E-5039949AD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833152"/>
              </p:ext>
            </p:extLst>
          </p:nvPr>
        </p:nvGraphicFramePr>
        <p:xfrm>
          <a:off x="2989868" y="381635"/>
          <a:ext cx="6097571" cy="6339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52477">
                  <a:extLst>
                    <a:ext uri="{9D8B030D-6E8A-4147-A177-3AD203B41FA5}">
                      <a16:colId xmlns:a16="http://schemas.microsoft.com/office/drawing/2014/main" val="1878978722"/>
                    </a:ext>
                  </a:extLst>
                </a:gridCol>
                <a:gridCol w="4145094">
                  <a:extLst>
                    <a:ext uri="{9D8B030D-6E8A-4147-A177-3AD203B41FA5}">
                      <a16:colId xmlns:a16="http://schemas.microsoft.com/office/drawing/2014/main" val="371830701"/>
                    </a:ext>
                  </a:extLst>
                </a:gridCol>
              </a:tblGrid>
              <a:tr h="466264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TW" sz="3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Positive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always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10701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almost always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827173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usually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741406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often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685529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frequently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394257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generally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927629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sometimes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004614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occasionally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283394"/>
                  </a:ext>
                </a:extLst>
              </a:tr>
              <a:tr h="46626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3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seldom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861843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rarely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220658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hardly ever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005465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almost never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149359"/>
                  </a:ext>
                </a:extLst>
              </a:tr>
              <a:tr h="4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00" dirty="0">
                          <a:effectLst/>
                        </a:rPr>
                        <a:t>not ever, never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40378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D3F8F-828F-425F-AFC7-5CF3ED19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860FC4-E4E1-4CAB-8B2D-3B63556C2796}"/>
              </a:ext>
            </a:extLst>
          </p:cNvPr>
          <p:cNvSpPr txBox="1"/>
          <p:nvPr/>
        </p:nvSpPr>
        <p:spPr>
          <a:xfrm>
            <a:off x="9860437" y="36512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100 %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8719AE-2809-4502-B29C-EAA818C18DD0}"/>
              </a:ext>
            </a:extLst>
          </p:cNvPr>
          <p:cNvSpPr txBox="1"/>
          <p:nvPr/>
        </p:nvSpPr>
        <p:spPr>
          <a:xfrm>
            <a:off x="10017164" y="619825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0 %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DCD425-E3CE-40A2-8043-8743A4F0AA59}"/>
              </a:ext>
            </a:extLst>
          </p:cNvPr>
          <p:cNvCxnSpPr/>
          <p:nvPr/>
        </p:nvCxnSpPr>
        <p:spPr>
          <a:xfrm flipV="1">
            <a:off x="10190375" y="888345"/>
            <a:ext cx="0" cy="530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FD52-E5B0-414F-A0E0-148F345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E132C-4A88-4B81-8D2D-BF77A586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(1) A frequency adverb usually comes </a:t>
            </a:r>
            <a:r>
              <a:rPr lang="en-US" altLang="zh-TW" u="sng" dirty="0"/>
              <a:t>between the subject and the verb </a:t>
            </a:r>
            <a:r>
              <a:rPr lang="en-US" altLang="zh-TW" dirty="0"/>
              <a:t>in a sentence. (e.g., Ann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tells the truth)</a:t>
            </a:r>
          </a:p>
          <a:p>
            <a:r>
              <a:rPr lang="en-US" altLang="zh-TW" dirty="0"/>
              <a:t>(2) But it comes </a:t>
            </a:r>
            <a:r>
              <a:rPr lang="en-US" altLang="zh-TW" u="sng" dirty="0"/>
              <a:t>after be-verb</a:t>
            </a:r>
            <a:r>
              <a:rPr lang="en-US" altLang="zh-TW" dirty="0"/>
              <a:t>. (e.g., Ann is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on time)</a:t>
            </a:r>
          </a:p>
          <a:p>
            <a:r>
              <a:rPr lang="en-US" altLang="zh-TW" dirty="0"/>
              <a:t>(3) In a negative sentence, most frequency adverbs come before a negative verb. (e.g., Ann </a:t>
            </a:r>
            <a:r>
              <a:rPr lang="en-US" altLang="zh-TW" dirty="0">
                <a:solidFill>
                  <a:srgbClr val="FF0000"/>
                </a:solidFill>
              </a:rPr>
              <a:t>usually</a:t>
            </a:r>
            <a:r>
              <a:rPr lang="en-US" altLang="zh-TW" dirty="0"/>
              <a:t> doesn’t eat breakfast) (except </a:t>
            </a:r>
            <a:r>
              <a:rPr lang="en-US" altLang="zh-TW" i="1" dirty="0"/>
              <a:t>always</a:t>
            </a:r>
            <a:r>
              <a:rPr lang="en-US" altLang="zh-TW" dirty="0"/>
              <a:t> and </a:t>
            </a:r>
            <a:r>
              <a:rPr lang="en-US" altLang="zh-TW" i="1" dirty="0"/>
              <a:t>ever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(4) ‘always’ follows a negative auxiliary verb. (e.g., Ann doesn’t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eat breakfast)</a:t>
            </a:r>
          </a:p>
          <a:p>
            <a:r>
              <a:rPr lang="en-US" altLang="zh-TW" dirty="0"/>
              <a:t>(5) With ‘</a:t>
            </a:r>
            <a:r>
              <a:rPr lang="en-US" altLang="zh-TW" dirty="0">
                <a:solidFill>
                  <a:srgbClr val="FF0000"/>
                </a:solidFill>
              </a:rPr>
              <a:t>negative adverbs</a:t>
            </a:r>
            <a:r>
              <a:rPr lang="en-US" altLang="zh-TW" dirty="0"/>
              <a:t>’ (e.g., seldom, rarely, never…), don’t use negative verbs. (e.g., I </a:t>
            </a:r>
            <a:r>
              <a:rPr lang="en-US" altLang="zh-TW" dirty="0">
                <a:solidFill>
                  <a:srgbClr val="FF0000"/>
                </a:solidFill>
              </a:rPr>
              <a:t>seldom</a:t>
            </a:r>
            <a:r>
              <a:rPr lang="en-US" altLang="zh-TW" dirty="0"/>
              <a:t> eat fish)</a:t>
            </a:r>
          </a:p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In interrogatives, the frequency adverb comes after the subject. (e.g., Do you </a:t>
            </a:r>
            <a:r>
              <a:rPr lang="en-US" altLang="zh-TW" dirty="0">
                <a:solidFill>
                  <a:srgbClr val="FF0000"/>
                </a:solidFill>
              </a:rPr>
              <a:t>usually</a:t>
            </a:r>
            <a:r>
              <a:rPr lang="en-US" altLang="zh-TW" dirty="0"/>
              <a:t> travel abroad? Is he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late?)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C95C0-4A1F-4E9E-8BD1-D731F65A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EB59C-B593-433B-9664-7314A515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WRITING 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840FB-4462-4C6C-B84B-C2C0D0BC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/>
              <a:t>Write a </a:t>
            </a:r>
            <a:r>
              <a:rPr lang="en-US" altLang="zh-TW" sz="3200" u="sng" dirty="0"/>
              <a:t>150-200 word paragraph</a:t>
            </a:r>
            <a:r>
              <a:rPr lang="en-US" altLang="zh-TW" sz="3200" dirty="0"/>
              <a:t> about a healthy person that you know.</a:t>
            </a:r>
          </a:p>
          <a:p>
            <a:r>
              <a:rPr lang="en-US" altLang="zh-TW" sz="3200" dirty="0"/>
              <a:t>Who is this person? What does he/she do to stay healthy?</a:t>
            </a:r>
            <a:r>
              <a:rPr lang="zh-TW" altLang="en-US" sz="3200" dirty="0"/>
              <a:t> </a:t>
            </a:r>
            <a:r>
              <a:rPr lang="en-US" altLang="zh-TW" sz="3200" dirty="0"/>
              <a:t>Does</a:t>
            </a:r>
            <a:r>
              <a:rPr lang="zh-TW" altLang="en-US" sz="3200" dirty="0"/>
              <a:t> </a:t>
            </a:r>
            <a:r>
              <a:rPr lang="en-US" altLang="zh-TW" sz="3200" dirty="0"/>
              <a:t>he/she</a:t>
            </a:r>
            <a:r>
              <a:rPr lang="zh-TW" altLang="en-US" sz="3200" dirty="0"/>
              <a:t> </a:t>
            </a:r>
            <a:r>
              <a:rPr lang="en-US" altLang="zh-TW" sz="3200" dirty="0"/>
              <a:t>exercise</a:t>
            </a:r>
            <a:r>
              <a:rPr lang="zh-TW" altLang="en-US" sz="3200" dirty="0"/>
              <a:t> </a:t>
            </a:r>
            <a:r>
              <a:rPr lang="en-US" altLang="zh-TW" sz="3200" dirty="0"/>
              <a:t>regularly?</a:t>
            </a:r>
            <a:r>
              <a:rPr lang="zh-TW" altLang="en-US" sz="3200" dirty="0"/>
              <a:t> </a:t>
            </a:r>
            <a:r>
              <a:rPr lang="en-US" altLang="zh-TW" sz="3200" dirty="0"/>
              <a:t>Does</a:t>
            </a:r>
            <a:r>
              <a:rPr lang="zh-TW" altLang="en-US" sz="3200" dirty="0"/>
              <a:t> </a:t>
            </a:r>
            <a:r>
              <a:rPr lang="en-US" altLang="zh-TW" sz="3200" dirty="0"/>
              <a:t>he/she</a:t>
            </a:r>
            <a:r>
              <a:rPr lang="zh-TW" altLang="en-US" sz="3200" dirty="0"/>
              <a:t> </a:t>
            </a:r>
            <a:r>
              <a:rPr lang="en-US" altLang="zh-TW" sz="3200" dirty="0"/>
              <a:t>follow</a:t>
            </a:r>
            <a:r>
              <a:rPr lang="zh-TW" altLang="en-US" sz="3200" dirty="0"/>
              <a:t> </a:t>
            </a:r>
            <a:r>
              <a:rPr lang="en-US" altLang="zh-TW" sz="3200" dirty="0"/>
              <a:t>a</a:t>
            </a:r>
            <a:r>
              <a:rPr lang="zh-TW" altLang="en-US" sz="3200" dirty="0"/>
              <a:t> </a:t>
            </a:r>
            <a:r>
              <a:rPr lang="en-US" altLang="zh-TW" sz="3200" dirty="0"/>
              <a:t>special diet? Etc. </a:t>
            </a:r>
          </a:p>
          <a:p>
            <a:r>
              <a:rPr lang="en-US" altLang="zh-TW" sz="3200" dirty="0"/>
              <a:t>Make sure your paragraph has the following parts:</a:t>
            </a:r>
          </a:p>
          <a:p>
            <a:pPr lvl="1"/>
            <a:r>
              <a:rPr lang="en-US" altLang="zh-TW" sz="3200" dirty="0"/>
              <a:t>Topic sentence</a:t>
            </a:r>
          </a:p>
          <a:p>
            <a:pPr lvl="1"/>
            <a:r>
              <a:rPr lang="en-US" altLang="zh-TW" sz="3200" dirty="0"/>
              <a:t>Examples</a:t>
            </a:r>
          </a:p>
          <a:p>
            <a:pPr lvl="1"/>
            <a:r>
              <a:rPr lang="en-US" altLang="zh-TW" sz="3200" dirty="0"/>
              <a:t>Summary sentence.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C7FC6C-FB4C-4873-8272-F203656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CBF63-9B17-4186-B072-D72CDBF3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18CDC-46DF-4E9E-8B36-1B1D9CAF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SIMPLE PRESENT</a:t>
            </a:r>
          </a:p>
          <a:p>
            <a:r>
              <a:rPr lang="en-US" altLang="zh-TW" sz="4000" dirty="0"/>
              <a:t>PRESENT PROGRESSIVE</a:t>
            </a:r>
          </a:p>
          <a:p>
            <a:r>
              <a:rPr lang="en-US" altLang="zh-TW" sz="4000" dirty="0"/>
              <a:t>VERBS NOT USED IN THE PROGRESSIVE</a:t>
            </a:r>
          </a:p>
          <a:p>
            <a:r>
              <a:rPr lang="en-US" altLang="zh-TW" sz="4000" dirty="0"/>
              <a:t>FREQUENCY ADVERBS</a:t>
            </a:r>
          </a:p>
          <a:p>
            <a:r>
              <a:rPr lang="en-US" altLang="zh-TW" sz="4000" dirty="0"/>
              <a:t>WRITING EXERCISE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0BF946-107E-45E1-AE70-53EF8829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61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1F28-AE27-4AF9-AF2A-E1D3F652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3C6C0-BA14-4F05-A1E1-1E65AE1D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There twelve basic verb tenses: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*actually there is also something called “past future” tense. 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38B0A3-4048-4940-B6A2-F7A719452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14179"/>
              </p:ext>
            </p:extLst>
          </p:nvPr>
        </p:nvGraphicFramePr>
        <p:xfrm>
          <a:off x="838202" y="2209703"/>
          <a:ext cx="10515598" cy="33516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63180">
                  <a:extLst>
                    <a:ext uri="{9D8B030D-6E8A-4147-A177-3AD203B41FA5}">
                      <a16:colId xmlns:a16="http://schemas.microsoft.com/office/drawing/2014/main" val="430036303"/>
                    </a:ext>
                  </a:extLst>
                </a:gridCol>
                <a:gridCol w="1147842">
                  <a:extLst>
                    <a:ext uri="{9D8B030D-6E8A-4147-A177-3AD203B41FA5}">
                      <a16:colId xmlns:a16="http://schemas.microsoft.com/office/drawing/2014/main" val="2938459972"/>
                    </a:ext>
                  </a:extLst>
                </a:gridCol>
                <a:gridCol w="2319599">
                  <a:extLst>
                    <a:ext uri="{9D8B030D-6E8A-4147-A177-3AD203B41FA5}">
                      <a16:colId xmlns:a16="http://schemas.microsoft.com/office/drawing/2014/main" val="754996144"/>
                    </a:ext>
                  </a:extLst>
                </a:gridCol>
                <a:gridCol w="2319599">
                  <a:extLst>
                    <a:ext uri="{9D8B030D-6E8A-4147-A177-3AD203B41FA5}">
                      <a16:colId xmlns:a16="http://schemas.microsoft.com/office/drawing/2014/main" val="2280364776"/>
                    </a:ext>
                  </a:extLst>
                </a:gridCol>
                <a:gridCol w="3165378">
                  <a:extLst>
                    <a:ext uri="{9D8B030D-6E8A-4147-A177-3AD203B41FA5}">
                      <a16:colId xmlns:a16="http://schemas.microsoft.com/office/drawing/2014/main" val="3353111800"/>
                    </a:ext>
                  </a:extLst>
                </a:gridCol>
              </a:tblGrid>
              <a:tr h="75802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SIMPLE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PROGRESSIVE</a:t>
                      </a:r>
                    </a:p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(be + V-</a:t>
                      </a:r>
                      <a:r>
                        <a:rPr lang="en-US" altLang="zh-TW" sz="2400" kern="100" dirty="0" err="1">
                          <a:effectLst/>
                        </a:rPr>
                        <a:t>ing</a:t>
                      </a:r>
                      <a:r>
                        <a:rPr lang="en-US" altLang="zh-TW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PERFECT</a:t>
                      </a:r>
                    </a:p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(have + </a:t>
                      </a:r>
                      <a:r>
                        <a:rPr lang="en-US" altLang="zh-TW" sz="2400" kern="100" dirty="0" err="1">
                          <a:effectLst/>
                        </a:rPr>
                        <a:t>p.p</a:t>
                      </a:r>
                      <a:r>
                        <a:rPr lang="en-US" altLang="zh-TW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PERFECT PROGRESSIVE</a:t>
                      </a:r>
                    </a:p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(have been + V-</a:t>
                      </a:r>
                      <a:r>
                        <a:rPr lang="en-US" altLang="zh-TW" sz="2400" kern="100" dirty="0" err="1">
                          <a:effectLst/>
                        </a:rPr>
                        <a:t>ing</a:t>
                      </a:r>
                      <a:r>
                        <a:rPr lang="en-US" altLang="zh-TW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559828"/>
                  </a:ext>
                </a:extLst>
              </a:tr>
              <a:tr h="379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PRESENT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clean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is cleaning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have cleaned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have been cleaning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383680"/>
                  </a:ext>
                </a:extLst>
              </a:tr>
              <a:tr h="75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PAST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cleaned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was</a:t>
                      </a:r>
                      <a:endParaRPr lang="zh-TW" sz="2800" kern="100" dirty="0">
                        <a:effectLst/>
                      </a:endParaRPr>
                    </a:p>
                    <a:p>
                      <a:pPr algn="ctr"/>
                      <a:r>
                        <a:rPr lang="en-US" sz="2800" kern="100" dirty="0">
                          <a:effectLst/>
                        </a:rPr>
                        <a:t>cleaning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had cleaned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had been cleaning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801356"/>
                  </a:ext>
                </a:extLst>
              </a:tr>
              <a:tr h="13134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FUTURE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will clean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will be cleaning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will have cleaned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will have been cleaning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187614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6F2E03-5A3B-471E-A383-8E27519E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ADD61-4428-4623-8FB0-B537B774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SIMPLE PRESENT</a:t>
            </a:r>
            <a:br>
              <a:rPr lang="en-US" altLang="zh-TW" dirty="0"/>
            </a:br>
            <a:r>
              <a:rPr lang="en-US" altLang="zh-TW" sz="3200" dirty="0"/>
              <a:t>we use it to indicate truths, facts, habits [</a:t>
            </a:r>
            <a:r>
              <a:rPr lang="zh-TW" altLang="en-US" sz="3200" dirty="0"/>
              <a:t>「現在簡單式」用來表示真理、事實或常態性活動</a:t>
            </a:r>
            <a:r>
              <a:rPr lang="en-US" altLang="zh-TW" sz="3200" dirty="0"/>
              <a:t>]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3AD97-15F2-45B9-977F-030D952CD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past				    now				future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0D5FFB-12DA-4D4A-8436-E2FA9422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C4C5A9C-A76E-4A67-BA4A-5B7D65C26754}"/>
              </a:ext>
            </a:extLst>
          </p:cNvPr>
          <p:cNvCxnSpPr>
            <a:cxnSpLocks/>
          </p:cNvCxnSpPr>
          <p:nvPr/>
        </p:nvCxnSpPr>
        <p:spPr>
          <a:xfrm>
            <a:off x="2574524" y="3107184"/>
            <a:ext cx="729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537C665-A95B-4A16-9AE3-23A4F7B814CB}"/>
              </a:ext>
            </a:extLst>
          </p:cNvPr>
          <p:cNvCxnSpPr>
            <a:cxnSpLocks/>
          </p:cNvCxnSpPr>
          <p:nvPr/>
        </p:nvCxnSpPr>
        <p:spPr>
          <a:xfrm>
            <a:off x="6096000" y="2050742"/>
            <a:ext cx="0" cy="195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0B9F035-3F26-455C-8228-B5B479E6BDDA}"/>
              </a:ext>
            </a:extLst>
          </p:cNvPr>
          <p:cNvCxnSpPr/>
          <p:nvPr/>
        </p:nvCxnSpPr>
        <p:spPr>
          <a:xfrm>
            <a:off x="2780190" y="2925191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04E83B1-61AE-4B90-B680-8E5FF5ADA7DC}"/>
              </a:ext>
            </a:extLst>
          </p:cNvPr>
          <p:cNvCxnSpPr/>
          <p:nvPr/>
        </p:nvCxnSpPr>
        <p:spPr>
          <a:xfrm>
            <a:off x="3444537" y="2925190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4077A3-AF0F-47D9-8C96-785DFC7B4200}"/>
              </a:ext>
            </a:extLst>
          </p:cNvPr>
          <p:cNvCxnSpPr/>
          <p:nvPr/>
        </p:nvCxnSpPr>
        <p:spPr>
          <a:xfrm>
            <a:off x="4105921" y="2907435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2093761-309C-47B3-8323-69526B73F930}"/>
              </a:ext>
            </a:extLst>
          </p:cNvPr>
          <p:cNvCxnSpPr/>
          <p:nvPr/>
        </p:nvCxnSpPr>
        <p:spPr>
          <a:xfrm>
            <a:off x="4846836" y="2907433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B738683-419D-48A4-AF4B-5F26C0D3C405}"/>
              </a:ext>
            </a:extLst>
          </p:cNvPr>
          <p:cNvCxnSpPr/>
          <p:nvPr/>
        </p:nvCxnSpPr>
        <p:spPr>
          <a:xfrm>
            <a:off x="5471418" y="2907432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1126703-48DF-45ED-BF84-CDD213D935FD}"/>
              </a:ext>
            </a:extLst>
          </p:cNvPr>
          <p:cNvCxnSpPr/>
          <p:nvPr/>
        </p:nvCxnSpPr>
        <p:spPr>
          <a:xfrm>
            <a:off x="6344205" y="2907431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C2887B-2D0E-42F5-AB2C-5AEBA1E72771}"/>
              </a:ext>
            </a:extLst>
          </p:cNvPr>
          <p:cNvCxnSpPr/>
          <p:nvPr/>
        </p:nvCxnSpPr>
        <p:spPr>
          <a:xfrm>
            <a:off x="7040732" y="2925189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226670C-F3C1-4F1A-90DC-4BBD0954260D}"/>
              </a:ext>
            </a:extLst>
          </p:cNvPr>
          <p:cNvCxnSpPr/>
          <p:nvPr/>
        </p:nvCxnSpPr>
        <p:spPr>
          <a:xfrm>
            <a:off x="7702116" y="2925187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CF162B5-646B-4BD0-B05A-28A0948E75EC}"/>
              </a:ext>
            </a:extLst>
          </p:cNvPr>
          <p:cNvCxnSpPr/>
          <p:nvPr/>
        </p:nvCxnSpPr>
        <p:spPr>
          <a:xfrm>
            <a:off x="8520528" y="2925186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A18B9C7-4990-4F9D-B99E-B768D6537D5A}"/>
              </a:ext>
            </a:extLst>
          </p:cNvPr>
          <p:cNvCxnSpPr/>
          <p:nvPr/>
        </p:nvCxnSpPr>
        <p:spPr>
          <a:xfrm>
            <a:off x="9262370" y="2925185"/>
            <a:ext cx="328474" cy="36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08CCC60-9CE3-4454-AFBA-DC94984D7AB5}"/>
              </a:ext>
            </a:extLst>
          </p:cNvPr>
          <p:cNvCxnSpPr/>
          <p:nvPr/>
        </p:nvCxnSpPr>
        <p:spPr>
          <a:xfrm flipH="1">
            <a:off x="2830591" y="2943858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86D2037-2EE7-4A17-A189-77D14815B335}"/>
              </a:ext>
            </a:extLst>
          </p:cNvPr>
          <p:cNvCxnSpPr/>
          <p:nvPr/>
        </p:nvCxnSpPr>
        <p:spPr>
          <a:xfrm flipH="1">
            <a:off x="3431405" y="2951819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625EF7E-2611-4BA8-9209-14049F626D12}"/>
              </a:ext>
            </a:extLst>
          </p:cNvPr>
          <p:cNvCxnSpPr/>
          <p:nvPr/>
        </p:nvCxnSpPr>
        <p:spPr>
          <a:xfrm flipH="1">
            <a:off x="4094821" y="2950055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F67DBE-FC60-4BA6-B408-D9C703077D65}"/>
              </a:ext>
            </a:extLst>
          </p:cNvPr>
          <p:cNvCxnSpPr/>
          <p:nvPr/>
        </p:nvCxnSpPr>
        <p:spPr>
          <a:xfrm flipH="1">
            <a:off x="4872547" y="2970490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8867FCE-A496-49FF-8463-DF22080CF92E}"/>
              </a:ext>
            </a:extLst>
          </p:cNvPr>
          <p:cNvCxnSpPr/>
          <p:nvPr/>
        </p:nvCxnSpPr>
        <p:spPr>
          <a:xfrm flipH="1">
            <a:off x="5504527" y="2958933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FF5BED-43FD-46F7-B691-A60E16A7A7B6}"/>
              </a:ext>
            </a:extLst>
          </p:cNvPr>
          <p:cNvCxnSpPr/>
          <p:nvPr/>
        </p:nvCxnSpPr>
        <p:spPr>
          <a:xfrm flipH="1">
            <a:off x="6366399" y="2984580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88BFD9E-B72A-4CFC-9D69-C2C2B29A82DC}"/>
              </a:ext>
            </a:extLst>
          </p:cNvPr>
          <p:cNvCxnSpPr/>
          <p:nvPr/>
        </p:nvCxnSpPr>
        <p:spPr>
          <a:xfrm flipH="1">
            <a:off x="7049795" y="2951818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3C19A16-7287-4209-94AF-D78B15DF17F2}"/>
              </a:ext>
            </a:extLst>
          </p:cNvPr>
          <p:cNvCxnSpPr/>
          <p:nvPr/>
        </p:nvCxnSpPr>
        <p:spPr>
          <a:xfrm flipH="1">
            <a:off x="7679921" y="2984579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AE8F3E6-6368-41FF-8E93-4FED229515A8}"/>
              </a:ext>
            </a:extLst>
          </p:cNvPr>
          <p:cNvCxnSpPr/>
          <p:nvPr/>
        </p:nvCxnSpPr>
        <p:spPr>
          <a:xfrm flipH="1">
            <a:off x="8525152" y="2966047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A659562-9DBA-4582-BA45-341BB6FACB4D}"/>
              </a:ext>
            </a:extLst>
          </p:cNvPr>
          <p:cNvCxnSpPr/>
          <p:nvPr/>
        </p:nvCxnSpPr>
        <p:spPr>
          <a:xfrm flipH="1">
            <a:off x="9295475" y="2974786"/>
            <a:ext cx="284085" cy="31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5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4266-F095-4778-B33B-14B819FD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51AE1-0EC5-413F-BBFB-F2D7DD77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Simple Present, we mostly use the ‘base form’ of the verb.</a:t>
            </a:r>
          </a:p>
          <a:p>
            <a:r>
              <a:rPr lang="en-US" altLang="zh-TW" dirty="0"/>
              <a:t>But for </a:t>
            </a:r>
            <a:r>
              <a:rPr lang="en-US" altLang="zh-TW" u="sng" dirty="0"/>
              <a:t>third-person singular nouns or pronouns </a:t>
            </a:r>
            <a:r>
              <a:rPr lang="en-US" altLang="zh-TW" dirty="0"/>
              <a:t>(e.g., he, she, it, Tom, James, Suzy) we add ‘s’, ‘es’ or ‘</a:t>
            </a:r>
            <a:r>
              <a:rPr lang="en-US" altLang="zh-TW" dirty="0" err="1"/>
              <a:t>ies</a:t>
            </a:r>
            <a:r>
              <a:rPr lang="en-US" altLang="zh-TW" dirty="0"/>
              <a:t>’ after the verb. E.g.,</a:t>
            </a:r>
          </a:p>
          <a:p>
            <a:endParaRPr lang="en-US" altLang="zh-TW" dirty="0"/>
          </a:p>
          <a:p>
            <a:r>
              <a:rPr lang="en-US" altLang="zh-TW" dirty="0"/>
              <a:t>come </a:t>
            </a:r>
            <a:r>
              <a:rPr lang="en-US" altLang="zh-TW" dirty="0">
                <a:sym typeface="Wingdings" panose="05000000000000000000" pitchFamily="2" charset="2"/>
              </a:rPr>
              <a:t> come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catch  catch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es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</a:t>
            </a:r>
            <a:r>
              <a:rPr lang="en-US" altLang="zh-TW">
                <a:sym typeface="Wingdings" panose="05000000000000000000" pitchFamily="2" charset="2"/>
              </a:rPr>
              <a:t>ly </a:t>
            </a:r>
            <a:r>
              <a:rPr lang="en-US" altLang="zh-TW" dirty="0">
                <a:sym typeface="Wingdings" panose="05000000000000000000" pitchFamily="2" charset="2"/>
              </a:rPr>
              <a:t> fl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ies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48999C-8AB0-4051-9989-3F687A71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D4BD4-140E-405C-94D1-C4EDF961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2F371DC-DBE4-426F-A8B1-BD7143753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08176"/>
              </p:ext>
            </p:extLst>
          </p:nvPr>
        </p:nvGraphicFramePr>
        <p:xfrm>
          <a:off x="838200" y="1825625"/>
          <a:ext cx="10515597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150961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764734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46372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AFFIRMATIVE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NEGATIVE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INTERROGATIVE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I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study</a:t>
                      </a:r>
                      <a:r>
                        <a:rPr lang="en-US" altLang="zh-TW" sz="3600" dirty="0"/>
                        <a:t> every day.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I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don’t study </a:t>
                      </a:r>
                      <a:r>
                        <a:rPr lang="en-US" altLang="zh-TW" sz="3600" dirty="0"/>
                        <a:t>every day.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altLang="zh-TW" sz="3600" dirty="0"/>
                        <a:t> I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study</a:t>
                      </a:r>
                      <a:r>
                        <a:rPr lang="en-US" altLang="zh-TW" sz="3600" dirty="0"/>
                        <a:t> every day?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She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lives</a:t>
                      </a:r>
                      <a:r>
                        <a:rPr lang="en-US" altLang="zh-TW" sz="3600" dirty="0"/>
                        <a:t> in Japan.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She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doesn’t live </a:t>
                      </a:r>
                      <a:r>
                        <a:rPr lang="en-US" altLang="zh-TW" sz="3600" dirty="0"/>
                        <a:t>in Japan.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Does</a:t>
                      </a:r>
                      <a:r>
                        <a:rPr lang="en-US" altLang="zh-TW" sz="3600" dirty="0"/>
                        <a:t> she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live</a:t>
                      </a:r>
                      <a:r>
                        <a:rPr lang="en-US" altLang="zh-TW" sz="3600" dirty="0"/>
                        <a:t> in Japan?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2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They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sing</a:t>
                      </a:r>
                      <a:r>
                        <a:rPr lang="en-US" altLang="zh-TW" sz="3600" dirty="0"/>
                        <a:t> beautifully.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They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don’t sing </a:t>
                      </a:r>
                      <a:r>
                        <a:rPr lang="en-US" altLang="zh-TW" sz="3600" dirty="0"/>
                        <a:t>beautifully.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altLang="zh-TW" sz="3600" dirty="0"/>
                        <a:t> they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sing</a:t>
                      </a:r>
                      <a:r>
                        <a:rPr lang="en-US" altLang="zh-TW" sz="3600" dirty="0"/>
                        <a:t> beautifully?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5809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08BEF-CC52-4498-995D-655D09DD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A9D57-69DA-4C88-9F19-DF66573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75F52-48AA-4809-A6FE-4CAFBB1E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Here are some sample sentences:</a:t>
            </a:r>
          </a:p>
          <a:p>
            <a:endParaRPr lang="en-US" altLang="zh-TW" sz="3600" dirty="0"/>
          </a:p>
          <a:p>
            <a:r>
              <a:rPr lang="en-US" altLang="zh-TW" sz="3600" dirty="0"/>
              <a:t>The earth </a:t>
            </a:r>
            <a:r>
              <a:rPr lang="en-US" altLang="zh-TW" sz="3600" dirty="0">
                <a:solidFill>
                  <a:srgbClr val="FF0000"/>
                </a:solidFill>
              </a:rPr>
              <a:t>is</a:t>
            </a:r>
            <a:r>
              <a:rPr lang="en-US" altLang="zh-TW" sz="3600" dirty="0"/>
              <a:t> round.			</a:t>
            </a:r>
            <a:r>
              <a:rPr lang="en-US" altLang="zh-TW" sz="3600" dirty="0">
                <a:sym typeface="Wingdings" panose="05000000000000000000" pitchFamily="2" charset="2"/>
              </a:rPr>
              <a:t>	truth</a:t>
            </a:r>
            <a:endParaRPr lang="en-US" altLang="zh-TW" sz="3600" dirty="0"/>
          </a:p>
          <a:p>
            <a:r>
              <a:rPr lang="en-US" altLang="zh-TW" sz="3600" dirty="0"/>
              <a:t>Japanese people </a:t>
            </a:r>
            <a:r>
              <a:rPr lang="en-US" altLang="zh-TW" sz="3600" dirty="0">
                <a:solidFill>
                  <a:srgbClr val="FF0000"/>
                </a:solidFill>
              </a:rPr>
              <a:t>are </a:t>
            </a:r>
            <a:r>
              <a:rPr lang="en-US" altLang="zh-TW" sz="3600" dirty="0"/>
              <a:t>polite.		</a:t>
            </a:r>
            <a:r>
              <a:rPr lang="en-US" altLang="zh-TW" sz="3600" dirty="0">
                <a:sym typeface="Wingdings" panose="05000000000000000000" pitchFamily="2" charset="2"/>
              </a:rPr>
              <a:t>	fact</a:t>
            </a:r>
            <a:endParaRPr lang="en-US" altLang="zh-TW" sz="3600" dirty="0"/>
          </a:p>
          <a:p>
            <a:r>
              <a:rPr lang="en-US" altLang="zh-TW" sz="3600" dirty="0"/>
              <a:t>I </a:t>
            </a:r>
            <a:r>
              <a:rPr lang="en-US" altLang="zh-TW" sz="3600" dirty="0">
                <a:solidFill>
                  <a:srgbClr val="FF0000"/>
                </a:solidFill>
              </a:rPr>
              <a:t>check</a:t>
            </a:r>
            <a:r>
              <a:rPr lang="en-US" altLang="zh-TW" sz="3600" dirty="0"/>
              <a:t> email every day.		</a:t>
            </a:r>
            <a:r>
              <a:rPr lang="en-US" altLang="zh-TW" sz="3600" dirty="0">
                <a:sym typeface="Wingdings" panose="05000000000000000000" pitchFamily="2" charset="2"/>
              </a:rPr>
              <a:t>	habit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88CE9E-FA56-44D6-8A96-C0C47C10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24CAA-886B-49D8-85C7-6632CF8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PRESENT PROGRESSIVE</a:t>
            </a:r>
            <a:br>
              <a:rPr lang="en-US" altLang="zh-TW" dirty="0"/>
            </a:br>
            <a:r>
              <a:rPr lang="en-US" altLang="zh-TW" sz="3200" dirty="0"/>
              <a:t>we use it to indicate an activity that is in progress [</a:t>
            </a:r>
            <a:r>
              <a:rPr lang="zh-TW" altLang="en-US" sz="3200" dirty="0"/>
              <a:t>「現在進行式」用來表示當下正在發生的事件或行為</a:t>
            </a:r>
            <a:r>
              <a:rPr lang="en-US" altLang="zh-TW" sz="3200" dirty="0"/>
              <a:t>]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61654-8414-4BF3-AC17-4C98603F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past			now			future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3766E-B76D-451E-997F-F088766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0D6C5F1-76FB-4ED5-A73F-D6E4D1296AE3}"/>
              </a:ext>
            </a:extLst>
          </p:cNvPr>
          <p:cNvCxnSpPr/>
          <p:nvPr/>
        </p:nvCxnSpPr>
        <p:spPr>
          <a:xfrm>
            <a:off x="3471169" y="3089429"/>
            <a:ext cx="4687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40F9DBD-BBDC-4648-B5B0-571D470ECACF}"/>
              </a:ext>
            </a:extLst>
          </p:cNvPr>
          <p:cNvCxnSpPr>
            <a:cxnSpLocks/>
          </p:cNvCxnSpPr>
          <p:nvPr/>
        </p:nvCxnSpPr>
        <p:spPr>
          <a:xfrm flipV="1">
            <a:off x="5823751" y="2485750"/>
            <a:ext cx="0" cy="155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F505D736-B7B8-473F-B4D4-278833EBD6FE}"/>
              </a:ext>
            </a:extLst>
          </p:cNvPr>
          <p:cNvSpPr/>
          <p:nvPr/>
        </p:nvSpPr>
        <p:spPr>
          <a:xfrm>
            <a:off x="4820576" y="2352583"/>
            <a:ext cx="1811043" cy="1473692"/>
          </a:xfrm>
          <a:prstGeom prst="arc">
            <a:avLst>
              <a:gd name="adj1" fmla="val 5049684"/>
              <a:gd name="adj2" fmla="val 108184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6E678F29-5EBE-4B3E-A91D-330A09CACD3B}"/>
              </a:ext>
            </a:extLst>
          </p:cNvPr>
          <p:cNvSpPr/>
          <p:nvPr/>
        </p:nvSpPr>
        <p:spPr>
          <a:xfrm>
            <a:off x="4918229" y="2439880"/>
            <a:ext cx="1811043" cy="1386395"/>
          </a:xfrm>
          <a:prstGeom prst="arc">
            <a:avLst>
              <a:gd name="adj1" fmla="val 29372"/>
              <a:gd name="adj2" fmla="val 539719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DBB303F-8AA9-4E46-8E10-EA047BCF8FD8}"/>
              </a:ext>
            </a:extLst>
          </p:cNvPr>
          <p:cNvCxnSpPr/>
          <p:nvPr/>
        </p:nvCxnSpPr>
        <p:spPr>
          <a:xfrm flipH="1">
            <a:off x="4696287" y="2938509"/>
            <a:ext cx="221942" cy="324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2713127-1AAB-4FEC-ACDB-7E5FE02FCB34}"/>
              </a:ext>
            </a:extLst>
          </p:cNvPr>
          <p:cNvCxnSpPr/>
          <p:nvPr/>
        </p:nvCxnSpPr>
        <p:spPr>
          <a:xfrm>
            <a:off x="4722923" y="2938509"/>
            <a:ext cx="195306" cy="324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0DB10D6-17A9-4497-B218-B9F1C8601CB7}"/>
              </a:ext>
            </a:extLst>
          </p:cNvPr>
          <p:cNvCxnSpPr/>
          <p:nvPr/>
        </p:nvCxnSpPr>
        <p:spPr>
          <a:xfrm flipH="1">
            <a:off x="6587229" y="2938509"/>
            <a:ext cx="319597" cy="324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504E67-25DF-4E11-9627-4403F4140888}"/>
              </a:ext>
            </a:extLst>
          </p:cNvPr>
          <p:cNvCxnSpPr>
            <a:cxnSpLocks/>
          </p:cNvCxnSpPr>
          <p:nvPr/>
        </p:nvCxnSpPr>
        <p:spPr>
          <a:xfrm>
            <a:off x="6631619" y="3019171"/>
            <a:ext cx="244135" cy="17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08104-9C4F-4F96-8811-595D6198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BB8DD-69BB-4AED-86EE-C20B56F5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The grammatical structure for present progressive (or present continuous) is:</a:t>
            </a:r>
          </a:p>
          <a:p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Be(am, is, are) + V - </a:t>
            </a:r>
            <a:r>
              <a:rPr lang="en-US" altLang="zh-TW" sz="4000" dirty="0" err="1">
                <a:solidFill>
                  <a:srgbClr val="FF0000"/>
                </a:solidFill>
              </a:rPr>
              <a:t>ing</a:t>
            </a:r>
            <a:endParaRPr lang="en-US" altLang="zh-TW" sz="4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F0019-1F91-4114-B0B1-B64EA4D6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9B08-817E-4E98-B72C-A7F2E43F81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1155</Words>
  <Application>Microsoft Office PowerPoint</Application>
  <PresentationFormat>寬螢幕</PresentationFormat>
  <Paragraphs>223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PRESENT TENSE</vt:lpstr>
      <vt:lpstr>CONTENTS</vt:lpstr>
      <vt:lpstr>OVERVIEW</vt:lpstr>
      <vt:lpstr>SIMPLE PRESENT we use it to indicate truths, facts, habits [「現在簡單式」用來表示真理、事實或常態性活動]</vt:lpstr>
      <vt:lpstr>PowerPoint 簡報</vt:lpstr>
      <vt:lpstr>PowerPoint 簡報</vt:lpstr>
      <vt:lpstr>PowerPoint 簡報</vt:lpstr>
      <vt:lpstr>PRESENT PROGRESSIVE we use it to indicate an activity that is in progress [「現在進行式」用來表示當下正在發生的事件或行為]</vt:lpstr>
      <vt:lpstr>PowerPoint 簡報</vt:lpstr>
      <vt:lpstr>PowerPoint 簡報</vt:lpstr>
      <vt:lpstr>PowerPoint 簡報</vt:lpstr>
      <vt:lpstr>PowerPoint 簡報</vt:lpstr>
      <vt:lpstr>VERBS NOT USED IN THE PROGRESSIVE (STATIVE VERBS, SENSORY VERBS)</vt:lpstr>
      <vt:lpstr>PowerPoint 簡報</vt:lpstr>
      <vt:lpstr>PowerPoint 簡報</vt:lpstr>
      <vt:lpstr>FREQUENCY ADVERBS [「頻率副詞」]</vt:lpstr>
      <vt:lpstr>PowerPoint 簡報</vt:lpstr>
      <vt:lpstr>PowerPoint 簡報</vt:lpstr>
      <vt:lpstr>WRITING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TENSE</dc:title>
  <dc:creator>cly</dc:creator>
  <cp:lastModifiedBy>cl y</cp:lastModifiedBy>
  <cp:revision>28</cp:revision>
  <dcterms:created xsi:type="dcterms:W3CDTF">2021-06-28T03:20:07Z</dcterms:created>
  <dcterms:modified xsi:type="dcterms:W3CDTF">2023-09-12T01:41:09Z</dcterms:modified>
</cp:coreProperties>
</file>