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0" r:id="rId8"/>
    <p:sldId id="269" r:id="rId9"/>
    <p:sldId id="272" r:id="rId10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0"/>
                </a:moveTo>
                <a:lnTo>
                  <a:pt x="0" y="0"/>
                </a:lnTo>
                <a:lnTo>
                  <a:pt x="0" y="7315200"/>
                </a:lnTo>
                <a:lnTo>
                  <a:pt x="9753600" y="7315200"/>
                </a:lnTo>
                <a:lnTo>
                  <a:pt x="9753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821" y="2341244"/>
            <a:ext cx="8899956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No image&#10;&#10;Description automatically generated">
            <a:extLst>
              <a:ext uri="{FF2B5EF4-FFF2-40B4-BE49-F238E27FC236}">
                <a16:creationId xmlns:a16="http://schemas.microsoft.com/office/drawing/2014/main" id="{3B634F3B-AEA2-4C3A-8E15-6E91EFB3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003" y="2087433"/>
            <a:ext cx="189189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i="1" u="sng" spc="-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 </a:t>
            </a:r>
            <a:r>
              <a:rPr i="1" u="sng"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7113" y="3611672"/>
            <a:ext cx="5711951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27990"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Name of </a:t>
            </a:r>
            <a:r>
              <a:rPr sz="2400" b="1" i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presenter: </a:t>
            </a:r>
            <a:r>
              <a:rPr lang="en-IN" sz="2400" b="1" i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DIVYANSHU DUBEY             		        AND J. TANVI </a:t>
            </a:r>
            <a:r>
              <a:rPr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endParaRPr lang="en-IN" sz="2400" b="1" i="1" spc="5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12700" marR="5080" indent="427990"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Name</a:t>
            </a:r>
            <a:r>
              <a:rPr sz="2400" b="1" i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of</a:t>
            </a:r>
            <a:r>
              <a:rPr sz="2400" b="1" i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institution:</a:t>
            </a:r>
            <a:r>
              <a:rPr sz="2400" b="1" i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400" b="1" i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Silver block </a:t>
            </a:r>
            <a:r>
              <a:rPr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solutions</a:t>
            </a:r>
            <a:r>
              <a:rPr sz="2400" b="1" i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n-IN" sz="2400" b="1" i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			</a:t>
            </a:r>
            <a:r>
              <a:rPr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pvt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r>
              <a:rPr sz="2400" b="1" i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ltd</a:t>
            </a:r>
            <a:endParaRPr sz="2400" i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74B9D-8485-4967-8DD5-B89D0075AB3E}"/>
              </a:ext>
            </a:extLst>
          </p:cNvPr>
          <p:cNvSpPr txBox="1"/>
          <p:nvPr/>
        </p:nvSpPr>
        <p:spPr>
          <a:xfrm>
            <a:off x="2420856" y="1942318"/>
            <a:ext cx="731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Making the silver industry more transparent and traceable through SHINE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BD1241B-62AD-4435-8DC5-68FBF139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1"/>
            <a:ext cx="1714739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DDB649-3F1C-41D4-A2E3-C7F2043E5FF2}"/>
              </a:ext>
            </a:extLst>
          </p:cNvPr>
          <p:cNvSpPr txBox="1"/>
          <p:nvPr/>
        </p:nvSpPr>
        <p:spPr>
          <a:xfrm>
            <a:off x="2438400" y="399562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THE ELEVATOR PITCH</a:t>
            </a:r>
          </a:p>
        </p:txBody>
      </p:sp>
      <p:pic>
        <p:nvPicPr>
          <p:cNvPr id="18" name="Picture 17" descr="A picture containing text, indoor, electronics, shelf&#10;&#10;Description automatically generated">
            <a:extLst>
              <a:ext uri="{FF2B5EF4-FFF2-40B4-BE49-F238E27FC236}">
                <a16:creationId xmlns:a16="http://schemas.microsoft.com/office/drawing/2014/main" id="{48922B40-5C0D-4129-B5E8-4B19372E16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11" y="5454296"/>
            <a:ext cx="2667000" cy="1773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No image&#10;&#10;Description automatically generated">
            <a:extLst>
              <a:ext uri="{FF2B5EF4-FFF2-40B4-BE49-F238E27FC236}">
                <a16:creationId xmlns:a16="http://schemas.microsoft.com/office/drawing/2014/main" id="{36087AD6-4644-4D44-8874-32AF8294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8219" y="3673478"/>
            <a:ext cx="4384929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6960" y="4305141"/>
            <a:ext cx="4275455" cy="36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2952" y="4863217"/>
            <a:ext cx="3959352" cy="365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8762" y="5467045"/>
            <a:ext cx="1730248" cy="3657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F17F60-D557-4183-9E65-9AADBB1F1F0D}"/>
              </a:ext>
            </a:extLst>
          </p:cNvPr>
          <p:cNvSpPr txBox="1"/>
          <p:nvPr/>
        </p:nvSpPr>
        <p:spPr>
          <a:xfrm>
            <a:off x="588299" y="250793"/>
            <a:ext cx="6866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The great SILVER </a:t>
            </a:r>
          </a:p>
          <a:p>
            <a:r>
              <a:rPr lang="en-IN" sz="4000" b="1" i="1" dirty="0"/>
              <a:t>CONNUNDRUM !</a:t>
            </a:r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2285F484-008A-410D-9297-F411D461B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83" y="0"/>
            <a:ext cx="1714739" cy="16194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B87E50-F120-411F-9405-3A631AD0DB53}"/>
              </a:ext>
            </a:extLst>
          </p:cNvPr>
          <p:cNvSpPr txBox="1"/>
          <p:nvPr/>
        </p:nvSpPr>
        <p:spPr>
          <a:xfrm>
            <a:off x="439356" y="1762065"/>
            <a:ext cx="43849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 Nova" panose="020B0504020202020204" pitchFamily="34" charset="0"/>
              </a:rPr>
              <a:t>Silver is highly fungible and it can follow any path from mine to factory . SWIFT enables a closed network through which money flows ,  but the same isn’t present for silver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 Nova" panose="020B0504020202020204" pitchFamily="34" charset="0"/>
              </a:rPr>
              <a:t>Participants rely on implicit reputation of supplier upstream to ascertain quality and source of silver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 Nova" panose="020B0504020202020204" pitchFamily="34" charset="0"/>
              </a:rPr>
              <a:t>Traceability for the silver ecosystem will benefit all the players by bringing authenticity and trust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607C06-3575-4054-A9E7-5538F2C2AFDA}"/>
              </a:ext>
            </a:extLst>
          </p:cNvPr>
          <p:cNvSpPr txBox="1"/>
          <p:nvPr/>
        </p:nvSpPr>
        <p:spPr>
          <a:xfrm>
            <a:off x="5524278" y="3019497"/>
            <a:ext cx="4060821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SILVER supply chains are highly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 image&#10;&#10;Description automatically generated">
            <a:extLst>
              <a:ext uri="{FF2B5EF4-FFF2-40B4-BE49-F238E27FC236}">
                <a16:creationId xmlns:a16="http://schemas.microsoft.com/office/drawing/2014/main" id="{E0D9EB5D-8C64-41EC-B59E-3C358F66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578815" y="1447799"/>
            <a:ext cx="9022385" cy="5335523"/>
            <a:chOff x="578815" y="1135633"/>
            <a:chExt cx="9174784" cy="5647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824" y="1641348"/>
              <a:ext cx="1636775" cy="1240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20" y="2435351"/>
              <a:ext cx="8442960" cy="43479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815" y="1135633"/>
              <a:ext cx="2079752" cy="7315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E0C4E5-1F69-4B55-A1C0-4FABF4A32059}"/>
              </a:ext>
            </a:extLst>
          </p:cNvPr>
          <p:cNvSpPr txBox="1"/>
          <p:nvPr/>
        </p:nvSpPr>
        <p:spPr>
          <a:xfrm>
            <a:off x="457200" y="423903"/>
            <a:ext cx="620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masis MT Pro Black" panose="02040A04050005020304" pitchFamily="18" charset="0"/>
              </a:rPr>
              <a:t>SILVER supply chain :</a:t>
            </a:r>
          </a:p>
        </p:txBody>
      </p:sp>
      <p:pic>
        <p:nvPicPr>
          <p:cNvPr id="12" name="Picture 11" descr="No image&#10;&#10;Description automatically generated">
            <a:extLst>
              <a:ext uri="{FF2B5EF4-FFF2-40B4-BE49-F238E27FC236}">
                <a16:creationId xmlns:a16="http://schemas.microsoft.com/office/drawing/2014/main" id="{1E38B803-6226-41FF-9C47-1BBDD34B5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89" y="1859403"/>
            <a:ext cx="1609587" cy="118672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AB4B4B0-347D-4873-85B0-D6EE63700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83" y="0"/>
            <a:ext cx="1714739" cy="1619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 image&#10;&#10;Description automatically generated">
            <a:extLst>
              <a:ext uri="{FF2B5EF4-FFF2-40B4-BE49-F238E27FC236}">
                <a16:creationId xmlns:a16="http://schemas.microsoft.com/office/drawing/2014/main" id="{1A93D371-3E69-4175-A54E-1605F16C2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533400"/>
            <a:ext cx="8183881" cy="2973325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758D995A-63AB-458F-B0E7-FB6DABECD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36391"/>
            <a:ext cx="6781800" cy="3549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 image&#10;&#10;Description automatically generated">
            <a:extLst>
              <a:ext uri="{FF2B5EF4-FFF2-40B4-BE49-F238E27FC236}">
                <a16:creationId xmlns:a16="http://schemas.microsoft.com/office/drawing/2014/main" id="{F2F4BDE8-D25F-4C7B-B0DD-E4D967D5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230123" y="0"/>
            <a:ext cx="9523603" cy="7315195"/>
            <a:chOff x="230123" y="0"/>
            <a:chExt cx="9523603" cy="7315195"/>
          </a:xfrm>
        </p:grpSpPr>
        <p:sp>
          <p:nvSpPr>
            <p:cNvPr id="3" name="object 3"/>
            <p:cNvSpPr/>
            <p:nvPr/>
          </p:nvSpPr>
          <p:spPr>
            <a:xfrm>
              <a:off x="7098791" y="0"/>
              <a:ext cx="2654935" cy="1774189"/>
            </a:xfrm>
            <a:custGeom>
              <a:avLst/>
              <a:gdLst/>
              <a:ahLst/>
              <a:cxnLst/>
              <a:rect l="l" t="t" r="r" b="b"/>
              <a:pathLst>
                <a:path w="2654934" h="1774189">
                  <a:moveTo>
                    <a:pt x="0" y="1773936"/>
                  </a:moveTo>
                  <a:lnTo>
                    <a:pt x="2654807" y="1773936"/>
                  </a:lnTo>
                  <a:lnTo>
                    <a:pt x="2654807" y="0"/>
                  </a:lnTo>
                  <a:lnTo>
                    <a:pt x="0" y="0"/>
                  </a:lnTo>
                  <a:lnTo>
                    <a:pt x="0" y="1773936"/>
                  </a:lnTo>
                  <a:close/>
                </a:path>
              </a:pathLst>
            </a:custGeom>
            <a:solidFill>
              <a:srgbClr val="EDB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3" y="1969007"/>
              <a:ext cx="9229344" cy="53461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88" y="829640"/>
              <a:ext cx="4394708" cy="731824"/>
            </a:xfrm>
            <a:prstGeom prst="rect">
              <a:avLst/>
            </a:prstGeom>
          </p:spPr>
        </p:pic>
      </p:grpSp>
      <p:pic>
        <p:nvPicPr>
          <p:cNvPr id="11" name="Picture 10" descr="No image&#10;&#10;Description automatically generated">
            <a:extLst>
              <a:ext uri="{FF2B5EF4-FFF2-40B4-BE49-F238E27FC236}">
                <a16:creationId xmlns:a16="http://schemas.microsoft.com/office/drawing/2014/main" id="{24A4E26E-BB0C-4EA7-8048-07F9AC28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57" y="0"/>
            <a:ext cx="2748243" cy="1774189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2A8C251-04E4-4B6E-A667-E53B8D45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24" y="14463"/>
            <a:ext cx="1714739" cy="1619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491FBA-8336-4F5B-B08B-2384918F21DD}"/>
              </a:ext>
            </a:extLst>
          </p:cNvPr>
          <p:cNvSpPr txBox="1"/>
          <p:nvPr/>
        </p:nvSpPr>
        <p:spPr>
          <a:xfrm>
            <a:off x="381000" y="206514"/>
            <a:ext cx="620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masis MT Pro Black" panose="02040A04050005020304" pitchFamily="18" charset="0"/>
              </a:rPr>
              <a:t>SILVER supply chain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 image&#10;&#10;Description automatically generated">
            <a:extLst>
              <a:ext uri="{FF2B5EF4-FFF2-40B4-BE49-F238E27FC236}">
                <a16:creationId xmlns:a16="http://schemas.microsoft.com/office/drawing/2014/main" id="{2B819D96-F94F-41FE-856D-413B1DF89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249936" y="731519"/>
            <a:ext cx="8772144" cy="5980176"/>
            <a:chOff x="249936" y="731519"/>
            <a:chExt cx="8772144" cy="59801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36" y="5471160"/>
              <a:ext cx="3744467" cy="12405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68" y="731519"/>
              <a:ext cx="8744712" cy="5852159"/>
            </a:xfrm>
            <a:prstGeom prst="rect">
              <a:avLst/>
            </a:prstGeom>
          </p:spPr>
        </p:pic>
      </p:grpSp>
      <p:pic>
        <p:nvPicPr>
          <p:cNvPr id="10" name="Picture 9" descr="A close-up of several coins&#10;&#10;Description automatically generated with medium confidence">
            <a:extLst>
              <a:ext uri="{FF2B5EF4-FFF2-40B4-BE49-F238E27FC236}">
                <a16:creationId xmlns:a16="http://schemas.microsoft.com/office/drawing/2014/main" id="{D60CAF51-2078-4B85-ADD8-B729DF45CF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" y="4876798"/>
            <a:ext cx="3744467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o image&#10;&#10;Description automatically generated">
            <a:extLst>
              <a:ext uri="{FF2B5EF4-FFF2-40B4-BE49-F238E27FC236}">
                <a16:creationId xmlns:a16="http://schemas.microsoft.com/office/drawing/2014/main" id="{199469B9-D900-41A2-803B-8B1B6C41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609600"/>
            <a:ext cx="8491728" cy="6324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300" y="59385"/>
            <a:ext cx="5724271" cy="487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No image&#10;&#10;Description automatically generated">
            <a:extLst>
              <a:ext uri="{FF2B5EF4-FFF2-40B4-BE49-F238E27FC236}">
                <a16:creationId xmlns:a16="http://schemas.microsoft.com/office/drawing/2014/main" id="{5DB6CB62-CA8E-42AE-8F36-1D709DD0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970190" y="329682"/>
            <a:ext cx="3426460" cy="1468120"/>
            <a:chOff x="6013069" y="705866"/>
            <a:chExt cx="3426460" cy="14681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3069" y="705866"/>
              <a:ext cx="3426205" cy="7315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1808" y="1441653"/>
              <a:ext cx="1993773" cy="7318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2555" y="3669538"/>
            <a:ext cx="119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dirty="0">
                <a:solidFill>
                  <a:srgbClr val="250C09"/>
                </a:solidFill>
                <a:latin typeface="Arial MT"/>
                <a:cs typeface="Arial MT"/>
              </a:rPr>
              <a:t>•</a:t>
            </a:r>
            <a:endParaRPr sz="21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296" y="3669538"/>
            <a:ext cx="7166483" cy="3200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7800" y="4038600"/>
            <a:ext cx="2748407" cy="3200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9200" y="4481829"/>
            <a:ext cx="3460115" cy="3200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9296" y="4888991"/>
            <a:ext cx="7550150" cy="32003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95400" y="5294376"/>
            <a:ext cx="4578350" cy="320040"/>
            <a:chOff x="1079296" y="5294376"/>
            <a:chExt cx="4578350" cy="32004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296" y="5294376"/>
              <a:ext cx="3134360" cy="3200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1718" y="5294376"/>
              <a:ext cx="225551" cy="3200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7647" y="5294376"/>
              <a:ext cx="1369949" cy="32003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92555" y="4862576"/>
            <a:ext cx="11938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50C09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250C09"/>
                </a:solidFill>
                <a:latin typeface="Arial MT"/>
                <a:cs typeface="Arial MT"/>
              </a:rPr>
              <a:t>•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79296" y="5701284"/>
            <a:ext cx="7553959" cy="320040"/>
            <a:chOff x="1079296" y="5701284"/>
            <a:chExt cx="7553959" cy="32004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9296" y="5701284"/>
              <a:ext cx="1418971" cy="32004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2558" y="5701284"/>
              <a:ext cx="6102350" cy="3200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19845" y="5701284"/>
              <a:ext cx="213359" cy="32004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3716" y="6108191"/>
            <a:ext cx="4888484" cy="32004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616822" y="7060183"/>
            <a:ext cx="619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24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of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paper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380487-9D45-407E-AF57-4A0C66C85BC5}"/>
              </a:ext>
            </a:extLst>
          </p:cNvPr>
          <p:cNvSpPr txBox="1"/>
          <p:nvPr/>
        </p:nvSpPr>
        <p:spPr>
          <a:xfrm>
            <a:off x="1143000" y="4014978"/>
            <a:ext cx="4803076" cy="41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Ownership of fungible metal like silver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A4055-F87B-4DE3-8B55-992E0DAF2A51}"/>
              </a:ext>
            </a:extLst>
          </p:cNvPr>
          <p:cNvSpPr txBox="1"/>
          <p:nvPr/>
        </p:nvSpPr>
        <p:spPr>
          <a:xfrm>
            <a:off x="870829" y="2926628"/>
            <a:ext cx="7522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Shine system can make the entry of new players easier making the market more competitive and open .</a:t>
            </a: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8A36EF96-1509-45AE-9B52-B2CDDF714D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8481" cy="16985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 image&#10;&#10;Description automatically generated">
            <a:extLst>
              <a:ext uri="{FF2B5EF4-FFF2-40B4-BE49-F238E27FC236}">
                <a16:creationId xmlns:a16="http://schemas.microsoft.com/office/drawing/2014/main" id="{53E02038-3202-4447-AD63-6E7854C9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828276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4D489E-15FF-4E13-B22A-24C92A77802E}"/>
              </a:ext>
            </a:extLst>
          </p:cNvPr>
          <p:cNvSpPr txBox="1"/>
          <p:nvPr/>
        </p:nvSpPr>
        <p:spPr>
          <a:xfrm>
            <a:off x="810228" y="1050468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Monetisation plan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3BCAA-ECB3-49F7-88C1-31310B4F7CDB}"/>
              </a:ext>
            </a:extLst>
          </p:cNvPr>
          <p:cNvSpPr txBox="1"/>
          <p:nvPr/>
        </p:nvSpPr>
        <p:spPr>
          <a:xfrm>
            <a:off x="810228" y="1966967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at Silver Block solutions plan to monetise this system with a system of transaction charge . The charge will be based on every bullion of silver purchased and will be flexible , based on the amount of transaction done  .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plan to implement our program in collaboration with IGPC , WGC And other reputed Precious metal exchanges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542D4-BBAF-4A6F-A72F-B7E7C3B536EE}"/>
              </a:ext>
            </a:extLst>
          </p:cNvPr>
          <p:cNvSpPr txBox="1"/>
          <p:nvPr/>
        </p:nvSpPr>
        <p:spPr>
          <a:xfrm>
            <a:off x="838200" y="417436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motive is to bring about a change in the way in which silver transactions are made today and run a business on this concept while bringing about an impact in the society . 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AC4A7D0-246E-4326-A7DC-54AEA4F0A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119" y="40201"/>
            <a:ext cx="1798481" cy="16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251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Amasis MT Pro Black</vt:lpstr>
      <vt:lpstr>Arial</vt:lpstr>
      <vt:lpstr>Arial MT</vt:lpstr>
      <vt:lpstr>Arial Nova</vt:lpstr>
      <vt:lpstr>Calibri</vt:lpstr>
      <vt:lpstr>Franklin Gothic Demi</vt:lpstr>
      <vt:lpstr>Times New Roman</vt:lpstr>
      <vt:lpstr>Office Theme</vt:lpstr>
      <vt:lpstr>Objective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Blue Dots Memphis Pitch Deck Presentation</dc:title>
  <cp:lastModifiedBy>Divyanshu D</cp:lastModifiedBy>
  <cp:revision>2</cp:revision>
  <dcterms:created xsi:type="dcterms:W3CDTF">2022-04-24T04:47:47Z</dcterms:created>
  <dcterms:modified xsi:type="dcterms:W3CDTF">2022-04-24T08:53:25Z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2022-04-24T00:00:00Z</vt:filetime>
  </property>
</Properties>
</file>