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8" r:id="rId2"/>
    <p:sldId id="352" r:id="rId3"/>
    <p:sldId id="312" r:id="rId4"/>
    <p:sldId id="313" r:id="rId5"/>
    <p:sldId id="314" r:id="rId6"/>
    <p:sldId id="315" r:id="rId7"/>
    <p:sldId id="375" r:id="rId8"/>
    <p:sldId id="317" r:id="rId9"/>
    <p:sldId id="365" r:id="rId10"/>
    <p:sldId id="366" r:id="rId11"/>
    <p:sldId id="367" r:id="rId12"/>
    <p:sldId id="368" r:id="rId13"/>
    <p:sldId id="321" r:id="rId14"/>
    <p:sldId id="322" r:id="rId15"/>
    <p:sldId id="353" r:id="rId16"/>
    <p:sldId id="324" r:id="rId17"/>
    <p:sldId id="325" r:id="rId18"/>
    <p:sldId id="354" r:id="rId19"/>
    <p:sldId id="355" r:id="rId20"/>
    <p:sldId id="327" r:id="rId21"/>
    <p:sldId id="329" r:id="rId22"/>
    <p:sldId id="328" r:id="rId23"/>
    <p:sldId id="334" r:id="rId24"/>
    <p:sldId id="372" r:id="rId25"/>
    <p:sldId id="373" r:id="rId26"/>
    <p:sldId id="374" r:id="rId27"/>
    <p:sldId id="362" r:id="rId28"/>
    <p:sldId id="363" r:id="rId29"/>
    <p:sldId id="349" r:id="rId30"/>
    <p:sldId id="350" r:id="rId31"/>
    <p:sldId id="36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7F00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6"/>
    <p:restoredTop sz="94586"/>
  </p:normalViewPr>
  <p:slideViewPr>
    <p:cSldViewPr snapToGrid="0" snapToObjects="1">
      <p:cViewPr varScale="1">
        <p:scale>
          <a:sx n="90" d="100"/>
          <a:sy n="90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B3D6E42-BB89-3042-812F-5F58A92C0FE3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316485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/>
            <a:ext uri="{91240B29-F687-4f45-9708-019B960494DF}"/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675">
                <a:ea typeface="ＭＳ Ｐゴシック" charset="-128"/>
              </a:rPr>
              <a:t>Note from Chuck.   Please retain and maintain this page as you remix and republish these materials.  Please add any of your own improvements or contributions.   </a:t>
            </a:r>
          </a:p>
        </p:txBody>
      </p:sp>
    </p:spTree>
    <p:extLst>
      <p:ext uri="{BB962C8B-B14F-4D97-AF65-F5344CB8AC3E}">
        <p14:creationId xmlns:p14="http://schemas.microsoft.com/office/powerpoint/2010/main" val="191900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D3AF6462-43B8-D749-A5D0-9A79B6FF83C3}" type="slidenum">
              <a:rPr lang="en-US" altLang="x-none" sz="1200"/>
              <a:pPr/>
              <a:t>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13398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826BB1D8-E055-4242-B2E7-129DC1ACA5FA}" type="slidenum">
              <a:rPr lang="en-US" altLang="x-none" sz="1200"/>
              <a:pPr/>
              <a:t>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747878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9D0A1AE6-D2CD-CD45-840A-894E73F0312D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733285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2C2659A5-5A66-A94C-81F6-2CBF0F30D517}" type="slidenum">
              <a:rPr lang="en-US" altLang="x-none" sz="1200"/>
              <a:pPr/>
              <a:t>14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9882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0905F52F-8867-524F-B5FE-B4245CE3B7E3}" type="slidenum">
              <a:rPr lang="en-US" altLang="x-none" sz="1200"/>
              <a:pPr/>
              <a:t>16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74785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40CF4AF-79AE-E147-990F-E0E8852933E8}" type="slidenum">
              <a:rPr lang="en-US" altLang="x-none" sz="1200"/>
              <a:pPr/>
              <a:t>17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420324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1850B3A9-9334-D347-A125-304F0D36A866}" type="slidenum">
              <a:rPr lang="en-US" altLang="x-none" sz="1200"/>
              <a:pPr/>
              <a:t>22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65138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D0A8C393-20BB-2045-8F3B-398AC6EC73C6}" type="slidenum">
              <a:rPr lang="en-US" altLang="x-none" sz="1200"/>
              <a:pPr/>
              <a:t>23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44400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jango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8" y="3320859"/>
            <a:ext cx="4666470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Cookies and Sessions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2348680"/>
            <a:ext cx="4823883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Charles Severance</a:t>
            </a:r>
          </a:p>
          <a:p>
            <a:pPr algn="l"/>
            <a:r>
              <a:rPr lang="en-US" sz="2000"/>
              <a:t>www.dj4e.com</a:t>
            </a:r>
          </a:p>
          <a:p>
            <a:pPr algn="l"/>
            <a:endParaRPr lang="en-US" sz="20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5" r="14467"/>
          <a:stretch/>
        </p:blipFill>
        <p:spPr bwMode="auto">
          <a:xfrm>
            <a:off x="6021086" y="544802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55847" y="6015038"/>
            <a:ext cx="3450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https://samples.dj4e.com/session/</a:t>
            </a:r>
          </a:p>
        </p:txBody>
      </p:sp>
    </p:spTree>
    <p:extLst>
      <p:ext uri="{BB962C8B-B14F-4D97-AF65-F5344CB8AC3E}">
        <p14:creationId xmlns:p14="http://schemas.microsoft.com/office/powerpoint/2010/main" val="339982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3" y="449640"/>
            <a:ext cx="8853488" cy="5703510"/>
          </a:xfrm>
          <a:prstGeom prst="rect">
            <a:avLst/>
          </a:prstGeom>
        </p:spPr>
      </p:pic>
      <p:sp>
        <p:nvSpPr>
          <p:cNvPr id="4" name="Rectangle 5"/>
          <p:cNvSpPr>
            <a:spLocks/>
          </p:cNvSpPr>
          <p:nvPr/>
        </p:nvSpPr>
        <p:spPr bwMode="auto">
          <a:xfrm>
            <a:off x="4529138" y="1929795"/>
            <a:ext cx="7243762" cy="1371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sz="12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cookie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request.COOKIES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 is for cookie and that is good enough for me...'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resp.set_cookie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'zap'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No expired date = until browser close</a:t>
            </a:r>
            <a:endParaRPr lang="en-US" sz="12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resp.set_cookie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max_age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seconds until expire</a:t>
            </a:r>
            <a:endParaRPr lang="en-US" sz="12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endParaRPr lang="en-US" altLang="x-none" sz="1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79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3" y="449640"/>
            <a:ext cx="8853488" cy="5703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63" y="659190"/>
            <a:ext cx="8853488" cy="57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39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3" y="449640"/>
            <a:ext cx="8853488" cy="5703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63" y="659190"/>
            <a:ext cx="8853488" cy="57035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12" y="868740"/>
            <a:ext cx="8853488" cy="57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9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2"/>
          <p:cNvGrpSpPr>
            <a:grpSpLocks/>
          </p:cNvGrpSpPr>
          <p:nvPr/>
        </p:nvGrpSpPr>
        <p:grpSpPr bwMode="auto">
          <a:xfrm>
            <a:off x="870198" y="482601"/>
            <a:ext cx="10394703" cy="5704417"/>
            <a:chOff x="2885" y="0"/>
            <a:chExt cx="9000447" cy="493976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17104" y="2111542"/>
              <a:ext cx="8786228" cy="2828220"/>
            </a:xfrm>
            <a:prstGeom prst="rect">
              <a:avLst/>
            </a:prstGeom>
            <a:solidFill>
              <a:schemeClr val="accent1">
                <a:lumMod val="6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r>
                <a:rPr lang="en-US" sz="1519" dirty="0">
                  <a:solidFill>
                    <a:srgbClr val="000000"/>
                  </a:solidFill>
                  <a:ea typeface="ヒラギノ角ゴ ProN W3" charset="0"/>
                </a:rPr>
                <a:t>Apache</a:t>
              </a:r>
            </a:p>
          </p:txBody>
        </p:sp>
        <p:sp>
          <p:nvSpPr>
            <p:cNvPr id="25611" name="TextBox 4"/>
            <p:cNvSpPr txBox="1">
              <a:spLocks noChangeArrowheads="1"/>
            </p:cNvSpPr>
            <p:nvPr/>
          </p:nvSpPr>
          <p:spPr bwMode="auto">
            <a:xfrm>
              <a:off x="4146280" y="21995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rgbClr val="000000"/>
                </a:solidFill>
              </a:endParaRPr>
            </a:p>
          </p:txBody>
        </p:sp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2885" y="47656"/>
              <a:ext cx="780328" cy="439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/>
                <a:t>Time</a:t>
              </a:r>
            </a:p>
          </p:txBody>
        </p:sp>
        <p:sp>
          <p:nvSpPr>
            <p:cNvPr id="25613" name="TextBox 14"/>
            <p:cNvSpPr txBox="1">
              <a:spLocks noChangeArrowheads="1"/>
            </p:cNvSpPr>
            <p:nvPr/>
          </p:nvSpPr>
          <p:spPr bwMode="auto">
            <a:xfrm>
              <a:off x="4120621" y="557214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chemeClr val="bg1"/>
                </a:solidFill>
              </a:endParaRPr>
            </a:p>
          </p:txBody>
        </p:sp>
        <p:sp>
          <p:nvSpPr>
            <p:cNvPr id="25614" name="Rectangle 15"/>
            <p:cNvSpPr>
              <a:spLocks noChangeArrowheads="1"/>
            </p:cNvSpPr>
            <p:nvPr/>
          </p:nvSpPr>
          <p:spPr bwMode="auto">
            <a:xfrm>
              <a:off x="671627" y="2677920"/>
              <a:ext cx="8229071" cy="102827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 sz="2667">
                <a:solidFill>
                  <a:schemeClr val="bg1"/>
                </a:solidFill>
              </a:endParaRPr>
            </a:p>
          </p:txBody>
        </p:sp>
        <p:sp>
          <p:nvSpPr>
            <p:cNvPr id="25615" name="TextBox 16"/>
            <p:cNvSpPr txBox="1">
              <a:spLocks noChangeArrowheads="1"/>
            </p:cNvSpPr>
            <p:nvPr/>
          </p:nvSpPr>
          <p:spPr bwMode="auto">
            <a:xfrm>
              <a:off x="4342386" y="1972239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chemeClr val="bg1"/>
                </a:solidFill>
              </a:endParaRPr>
            </a:p>
          </p:txBody>
        </p:sp>
        <p:cxnSp>
          <p:nvCxnSpPr>
            <p:cNvPr id="25616" name="Straight Arrow Connector 18"/>
            <p:cNvCxnSpPr>
              <a:cxnSpLocks noChangeShapeType="1"/>
            </p:cNvCxnSpPr>
            <p:nvPr/>
          </p:nvCxnSpPr>
          <p:spPr bwMode="auto">
            <a:xfrm>
              <a:off x="2214563" y="685800"/>
              <a:ext cx="1885950" cy="342900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arrow" w="med" len="med"/>
                </a14:hiddenLine>
              </a:ext>
            </a:extLst>
          </p:spPr>
        </p:cxnSp>
        <p:cxnSp>
          <p:nvCxnSpPr>
            <p:cNvPr id="25617" name="Straight Arrow Connector 26"/>
            <p:cNvCxnSpPr>
              <a:cxnSpLocks noChangeShapeType="1"/>
            </p:cNvCxnSpPr>
            <p:nvPr/>
          </p:nvCxnSpPr>
          <p:spPr bwMode="auto">
            <a:xfrm flipV="1">
              <a:off x="2043113" y="1071563"/>
              <a:ext cx="1500187" cy="85725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arrow" w="med" len="med"/>
                </a14:hiddenLine>
              </a:ext>
            </a:extLst>
          </p:spPr>
        </p:cxnSp>
        <p:sp>
          <p:nvSpPr>
            <p:cNvPr id="23" name="Rectangle 22"/>
            <p:cNvSpPr/>
            <p:nvPr/>
          </p:nvSpPr>
          <p:spPr bwMode="auto">
            <a:xfrm>
              <a:off x="671627" y="729508"/>
              <a:ext cx="1585334" cy="7276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r>
                <a:rPr lang="en-US" sz="2400">
                  <a:solidFill>
                    <a:srgbClr val="000000"/>
                  </a:solidFill>
                  <a:ea typeface="ヒラギノ角ゴ ProN W3" charset="0"/>
                </a:rPr>
                <a:t>Browser</a:t>
              </a:r>
              <a:endParaRPr lang="en-US" sz="2400">
                <a:ea typeface="ヒラギノ角ゴ ProN W3" charset="0"/>
              </a:endParaRPr>
            </a:p>
          </p:txBody>
        </p:sp>
        <p:sp>
          <p:nvSpPr>
            <p:cNvPr id="25619" name="TextBox 3"/>
            <p:cNvSpPr txBox="1">
              <a:spLocks noChangeArrowheads="1"/>
            </p:cNvSpPr>
            <p:nvPr/>
          </p:nvSpPr>
          <p:spPr bwMode="auto">
            <a:xfrm>
              <a:off x="1348580" y="0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rgbClr val="000000"/>
                </a:solidFill>
              </a:endParaRPr>
            </a:p>
          </p:txBody>
        </p:sp>
        <p:sp>
          <p:nvSpPr>
            <p:cNvPr id="25620" name="Right Arrow 1"/>
            <p:cNvSpPr>
              <a:spLocks noChangeArrowheads="1"/>
            </p:cNvSpPr>
            <p:nvPr/>
          </p:nvSpPr>
          <p:spPr bwMode="auto">
            <a:xfrm>
              <a:off x="799920" y="86149"/>
              <a:ext cx="8014639" cy="428907"/>
            </a:xfrm>
            <a:prstGeom prst="rightArrow">
              <a:avLst>
                <a:gd name="adj1" fmla="val 50000"/>
                <a:gd name="adj2" fmla="val 50003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1467"/>
            </a:p>
          </p:txBody>
        </p:sp>
        <p:sp>
          <p:nvSpPr>
            <p:cNvPr id="25621" name="Can 24"/>
            <p:cNvSpPr>
              <a:spLocks noChangeArrowheads="1"/>
            </p:cNvSpPr>
            <p:nvPr/>
          </p:nvSpPr>
          <p:spPr bwMode="auto">
            <a:xfrm>
              <a:off x="415042" y="3900487"/>
              <a:ext cx="1050221" cy="942129"/>
            </a:xfrm>
            <a:prstGeom prst="can">
              <a:avLst>
                <a:gd name="adj" fmla="val 24999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x-none" sz="2133">
                  <a:solidFill>
                    <a:schemeClr val="bg1"/>
                  </a:solidFill>
                </a:rPr>
                <a:t>Django</a:t>
              </a:r>
              <a:endParaRPr lang="en-US" altLang="x-none" sz="2133" dirty="0">
                <a:solidFill>
                  <a:schemeClr val="bg1"/>
                </a:solidFill>
              </a:endParaRPr>
            </a:p>
            <a:p>
              <a:pPr algn="ctr" eaLnBrk="1" hangingPunct="1"/>
              <a:r>
                <a:rPr lang="en-US" altLang="x-none" sz="2133" dirty="0">
                  <a:solidFill>
                    <a:schemeClr val="bg1"/>
                  </a:solidFill>
                </a:rPr>
                <a:t>Code</a:t>
              </a:r>
            </a:p>
          </p:txBody>
        </p:sp>
        <p:pic>
          <p:nvPicPr>
            <p:cNvPr id="25622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825" y="1635125"/>
              <a:ext cx="557213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3" name="Rectangle 28"/>
            <p:cNvSpPr>
              <a:spLocks noChangeArrowheads="1"/>
            </p:cNvSpPr>
            <p:nvPr/>
          </p:nvSpPr>
          <p:spPr bwMode="auto">
            <a:xfrm>
              <a:off x="2685826" y="729509"/>
              <a:ext cx="1585333" cy="727676"/>
            </a:xfrm>
            <a:prstGeom prst="rect">
              <a:avLst/>
            </a:prstGeom>
            <a:solidFill>
              <a:srgbClr val="A3A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x-none" sz="2667">
                  <a:solidFill>
                    <a:srgbClr val="000000"/>
                  </a:solidFill>
                </a:rPr>
                <a:t>Browser zap=42</a:t>
              </a:r>
              <a:endParaRPr lang="en-US" altLang="x-none" sz="2667"/>
            </a:p>
          </p:txBody>
        </p:sp>
        <p:sp>
          <p:nvSpPr>
            <p:cNvPr id="25624" name="Rectangle 31"/>
            <p:cNvSpPr>
              <a:spLocks noChangeArrowheads="1"/>
            </p:cNvSpPr>
            <p:nvPr/>
          </p:nvSpPr>
          <p:spPr bwMode="auto">
            <a:xfrm>
              <a:off x="4657870" y="729509"/>
              <a:ext cx="1585333" cy="727676"/>
            </a:xfrm>
            <a:prstGeom prst="rect">
              <a:avLst/>
            </a:prstGeom>
            <a:solidFill>
              <a:srgbClr val="A3A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x-none" sz="2667">
                  <a:solidFill>
                    <a:srgbClr val="000000"/>
                  </a:solidFill>
                </a:rPr>
                <a:t>Browser zap=42</a:t>
              </a:r>
              <a:endParaRPr lang="en-US" altLang="x-none" sz="2667"/>
            </a:p>
          </p:txBody>
        </p:sp>
        <p:sp>
          <p:nvSpPr>
            <p:cNvPr id="25625" name="Rectangle 32"/>
            <p:cNvSpPr>
              <a:spLocks noChangeArrowheads="1"/>
            </p:cNvSpPr>
            <p:nvPr/>
          </p:nvSpPr>
          <p:spPr bwMode="auto">
            <a:xfrm>
              <a:off x="7229225" y="729509"/>
              <a:ext cx="1585334" cy="727676"/>
            </a:xfrm>
            <a:prstGeom prst="rect">
              <a:avLst/>
            </a:prstGeom>
            <a:solidFill>
              <a:srgbClr val="A3A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x-none" sz="2667">
                  <a:solidFill>
                    <a:srgbClr val="000000"/>
                  </a:solidFill>
                </a:rPr>
                <a:t>Browser zap=42</a:t>
              </a:r>
              <a:endParaRPr lang="en-US" altLang="x-none" sz="2667"/>
            </a:p>
          </p:txBody>
        </p:sp>
        <p:cxnSp>
          <p:nvCxnSpPr>
            <p:cNvPr id="25626" name="Straight Arrow Connector 4"/>
            <p:cNvCxnSpPr>
              <a:cxnSpLocks noChangeShapeType="1"/>
              <a:stCxn id="23" idx="2"/>
            </p:cNvCxnSpPr>
            <p:nvPr/>
          </p:nvCxnSpPr>
          <p:spPr bwMode="auto">
            <a:xfrm>
              <a:off x="1465263" y="1457325"/>
              <a:ext cx="63500" cy="1243013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7" name="Straight Arrow Connector 35"/>
            <p:cNvCxnSpPr>
              <a:cxnSpLocks noChangeShapeType="1"/>
            </p:cNvCxnSpPr>
            <p:nvPr/>
          </p:nvCxnSpPr>
          <p:spPr bwMode="auto">
            <a:xfrm flipV="1">
              <a:off x="1528763" y="1457325"/>
              <a:ext cx="1671637" cy="1200150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8" name="Straight Arrow Connector 36"/>
            <p:cNvCxnSpPr>
              <a:cxnSpLocks noChangeShapeType="1"/>
            </p:cNvCxnSpPr>
            <p:nvPr/>
          </p:nvCxnSpPr>
          <p:spPr bwMode="auto">
            <a:xfrm>
              <a:off x="5407467" y="1457185"/>
              <a:ext cx="0" cy="1182243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9" name="Straight Arrow Connector 37"/>
            <p:cNvCxnSpPr>
              <a:cxnSpLocks noChangeShapeType="1"/>
            </p:cNvCxnSpPr>
            <p:nvPr/>
          </p:nvCxnSpPr>
          <p:spPr bwMode="auto">
            <a:xfrm>
              <a:off x="8021638" y="1457325"/>
              <a:ext cx="22225" cy="1220788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0" name="Straight Arrow Connector 38"/>
            <p:cNvCxnSpPr>
              <a:cxnSpLocks noChangeShapeType="1"/>
            </p:cNvCxnSpPr>
            <p:nvPr/>
          </p:nvCxnSpPr>
          <p:spPr bwMode="auto">
            <a:xfrm flipH="1">
              <a:off x="3472077" y="1457326"/>
              <a:ext cx="6137" cy="1270083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02" name="TextBox 3"/>
          <p:cNvSpPr txBox="1">
            <a:spLocks noChangeArrowheads="1"/>
          </p:cNvSpPr>
          <p:nvPr/>
        </p:nvSpPr>
        <p:spPr bwMode="auto">
          <a:xfrm>
            <a:off x="3194051" y="2446867"/>
            <a:ext cx="982128" cy="42056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2133">
                <a:solidFill>
                  <a:schemeClr val="bg1"/>
                </a:solidFill>
              </a:rPr>
              <a:t>zap=42</a:t>
            </a: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1985433" y="3755558"/>
            <a:ext cx="148802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>
                <a:solidFill>
                  <a:schemeClr val="bg1"/>
                </a:solidFill>
              </a:rPr>
              <a:t>set_cookie</a:t>
            </a:r>
            <a:r>
              <a:rPr lang="en-US" altLang="x-none" sz="1867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5604" name="TextBox 25"/>
          <p:cNvSpPr txBox="1">
            <a:spLocks noChangeArrowheads="1"/>
          </p:cNvSpPr>
          <p:nvPr/>
        </p:nvSpPr>
        <p:spPr bwMode="auto">
          <a:xfrm>
            <a:off x="3832996" y="3755558"/>
            <a:ext cx="204893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>
                <a:solidFill>
                  <a:schemeClr val="bg1"/>
                </a:solidFill>
              </a:rPr>
              <a:t>request.COOKIES</a:t>
            </a:r>
            <a:endParaRPr lang="en-US" altLang="x-none" sz="1867" dirty="0">
              <a:solidFill>
                <a:schemeClr val="bg1"/>
              </a:solidFill>
            </a:endParaRPr>
          </a:p>
        </p:txBody>
      </p:sp>
      <p:pic>
        <p:nvPicPr>
          <p:cNvPr id="25607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1" y="1898651"/>
            <a:ext cx="311149" cy="21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1" y="1919818"/>
            <a:ext cx="311149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1" y="1902885"/>
            <a:ext cx="311151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6171864" y="3755558"/>
            <a:ext cx="204893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>
                <a:solidFill>
                  <a:schemeClr val="bg1"/>
                </a:solidFill>
              </a:rPr>
              <a:t>request.COOKIES</a:t>
            </a:r>
            <a:endParaRPr lang="en-US" altLang="x-none" sz="1867" dirty="0">
              <a:solidFill>
                <a:schemeClr val="bg1"/>
              </a:solidFill>
            </a:endParaRPr>
          </a:p>
        </p:txBody>
      </p:sp>
      <p:sp>
        <p:nvSpPr>
          <p:cNvPr id="33" name="TextBox 25"/>
          <p:cNvSpPr txBox="1">
            <a:spLocks noChangeArrowheads="1"/>
          </p:cNvSpPr>
          <p:nvPr/>
        </p:nvSpPr>
        <p:spPr bwMode="auto">
          <a:xfrm>
            <a:off x="9097434" y="3755558"/>
            <a:ext cx="204893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>
                <a:solidFill>
                  <a:schemeClr val="bg1"/>
                </a:solidFill>
              </a:rPr>
              <a:t>request.COOKIES</a:t>
            </a:r>
            <a:endParaRPr lang="en-US" altLang="x-none" sz="18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43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867" dirty="0">
                <a:solidFill>
                  <a:srgbClr val="FFCC66"/>
                </a:solidFill>
              </a:rPr>
              <a:t>Django Sessions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https://samples.dj4e.com/session/</a:t>
            </a:r>
            <a:r>
              <a:rPr lang="en-US" altLang="en-US" dirty="0" err="1">
                <a:ea typeface="ＭＳ Ｐゴシック" charset="-128"/>
              </a:rPr>
              <a:t>sessfun</a:t>
            </a:r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https://</a:t>
            </a:r>
            <a:r>
              <a:rPr lang="en-US" altLang="en-US" dirty="0" err="1">
                <a:ea typeface="ＭＳ Ｐゴシック" charset="-128"/>
              </a:rPr>
              <a:t>github.com</a:t>
            </a:r>
            <a:r>
              <a:rPr lang="en-US" altLang="en-US" dirty="0">
                <a:ea typeface="ＭＳ Ｐゴシック" charset="-128"/>
              </a:rPr>
              <a:t>/csev/dj4e-samples/tree/master/session</a:t>
            </a:r>
          </a:p>
        </p:txBody>
      </p:sp>
    </p:spTree>
    <p:extLst>
      <p:ext uri="{BB962C8B-B14F-4D97-AF65-F5344CB8AC3E}">
        <p14:creationId xmlns:p14="http://schemas.microsoft.com/office/powerpoint/2010/main" val="655723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90044" y="2616455"/>
            <a:ext cx="1086678" cy="4761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urls.py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90044" y="3647360"/>
            <a:ext cx="1086678" cy="10103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views.py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5473706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588892" y="3775186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576722" y="4033604"/>
            <a:ext cx="1012170" cy="11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576722" y="4152543"/>
            <a:ext cx="1007231" cy="48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437188" y="5796839"/>
            <a:ext cx="37594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583953" y="4388410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028559" y="5534564"/>
            <a:ext cx="1408629" cy="5245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models.py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033383" y="3106920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1"/>
            <a:endCxn id="10" idx="2"/>
          </p:cNvCxnSpPr>
          <p:nvPr/>
        </p:nvCxnSpPr>
        <p:spPr>
          <a:xfrm flipH="1" flipV="1">
            <a:off x="7033383" y="4657725"/>
            <a:ext cx="995176" cy="113911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48" idx="3"/>
            <a:endCxn id="63" idx="1"/>
          </p:cNvCxnSpPr>
          <p:nvPr/>
        </p:nvCxnSpPr>
        <p:spPr>
          <a:xfrm>
            <a:off x="1381137" y="1532182"/>
            <a:ext cx="4825417" cy="1346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171038" cy="97491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033383" y="3106920"/>
            <a:ext cx="249124" cy="5781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772277" y="3106920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01" y="746381"/>
            <a:ext cx="815268" cy="56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ounded Rectangle 62"/>
          <p:cNvSpPr/>
          <p:nvPr/>
        </p:nvSpPr>
        <p:spPr>
          <a:xfrm>
            <a:off x="6206554" y="1328915"/>
            <a:ext cx="1639544" cy="675810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Middleware</a:t>
            </a:r>
          </a:p>
        </p:txBody>
      </p:sp>
      <p:cxnSp>
        <p:nvCxnSpPr>
          <p:cNvPr id="80" name="Straight Arrow Connector 79"/>
          <p:cNvCxnSpPr>
            <a:endCxn id="63" idx="3"/>
          </p:cNvCxnSpPr>
          <p:nvPr/>
        </p:nvCxnSpPr>
        <p:spPr>
          <a:xfrm flipH="1" flipV="1">
            <a:off x="7846098" y="1666820"/>
            <a:ext cx="2329331" cy="47961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3" idx="2"/>
            <a:endCxn id="9" idx="0"/>
          </p:cNvCxnSpPr>
          <p:nvPr/>
        </p:nvCxnSpPr>
        <p:spPr>
          <a:xfrm>
            <a:off x="7026326" y="2004725"/>
            <a:ext cx="7057" cy="6117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530973" y="2123664"/>
            <a:ext cx="2644456" cy="156145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27"/>
          <p:cNvSpPr>
            <a:spLocks noChangeArrowheads="1"/>
          </p:cNvSpPr>
          <p:nvPr/>
        </p:nvSpPr>
        <p:spPr bwMode="auto">
          <a:xfrm>
            <a:off x="10179158" y="2592571"/>
            <a:ext cx="514349" cy="514349"/>
          </a:xfrm>
          <a:prstGeom prst="can">
            <a:avLst>
              <a:gd name="adj" fmla="val 2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0" name="Can 29"/>
          <p:cNvSpPr>
            <a:spLocks noChangeArrowheads="1"/>
          </p:cNvSpPr>
          <p:nvPr/>
        </p:nvSpPr>
        <p:spPr bwMode="auto">
          <a:xfrm>
            <a:off x="10179157" y="1878292"/>
            <a:ext cx="514351" cy="514349"/>
          </a:xfrm>
          <a:prstGeom prst="can">
            <a:avLst>
              <a:gd name="adj" fmla="val 2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>
                <a:solidFill>
                  <a:schemeClr val="bg1"/>
                </a:solidFill>
              </a:rPr>
              <a:t>6f</a:t>
            </a:r>
            <a:endParaRPr lang="en-US" altLang="x-none"/>
          </a:p>
        </p:txBody>
      </p:sp>
      <p:sp>
        <p:nvSpPr>
          <p:cNvPr id="51" name="Can 30"/>
          <p:cNvSpPr>
            <a:spLocks noChangeArrowheads="1"/>
          </p:cNvSpPr>
          <p:nvPr/>
        </p:nvSpPr>
        <p:spPr bwMode="auto">
          <a:xfrm>
            <a:off x="10179158" y="1221318"/>
            <a:ext cx="514349" cy="514349"/>
          </a:xfrm>
          <a:prstGeom prst="can">
            <a:avLst>
              <a:gd name="adj" fmla="val 2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>
                <a:solidFill>
                  <a:srgbClr val="000000"/>
                </a:solidFill>
              </a:rPr>
              <a:t>3e</a:t>
            </a:r>
          </a:p>
        </p:txBody>
      </p:sp>
    </p:spTree>
    <p:extLst>
      <p:ext uri="{BB962C8B-B14F-4D97-AF65-F5344CB8AC3E}">
        <p14:creationId xmlns:p14="http://schemas.microsoft.com/office/powerpoint/2010/main" val="293665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In the Server - Sessions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60903">
              <a:spcBef>
                <a:spcPts val="2633"/>
              </a:spcBef>
            </a:pPr>
            <a:r>
              <a:rPr lang="en-US" altLang="x-none" sz="2667" dirty="0"/>
              <a:t>In most server applications, as soon as we start a session for a new (unmarked) browser we create a session.</a:t>
            </a:r>
          </a:p>
          <a:p>
            <a:pPr marL="560903">
              <a:spcBef>
                <a:spcPts val="2633"/>
              </a:spcBef>
            </a:pPr>
            <a:r>
              <a:rPr lang="en-US" altLang="x-none" sz="2667" dirty="0"/>
              <a:t>We set a session cookie to be stored in the browser, which indicates the session id in use – gives this browser a unique </a:t>
            </a:r>
            <a:r>
              <a:rPr lang="en-US" altLang="en-US" sz="2667" dirty="0"/>
              <a:t>“</a:t>
            </a:r>
            <a:r>
              <a:rPr lang="en-US" altLang="x-none" sz="2667" dirty="0"/>
              <a:t>mark</a:t>
            </a:r>
            <a:r>
              <a:rPr lang="en-US" altLang="en-US" sz="2667" dirty="0"/>
              <a:t>”</a:t>
            </a:r>
            <a:r>
              <a:rPr lang="en-US" altLang="x-none" sz="2667" dirty="0"/>
              <a:t>.</a:t>
            </a:r>
          </a:p>
          <a:p>
            <a:pPr marL="560903">
              <a:spcBef>
                <a:spcPts val="2633"/>
              </a:spcBef>
            </a:pPr>
            <a:r>
              <a:rPr lang="en-US" altLang="x-none" sz="2667" dirty="0"/>
              <a:t>The creation and destruction of sessions is handled by a Django middleware that we use in our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326074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Session Identifier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A large, random number that we place in a browser cookie the first time we encounter a browser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This number is used to pick from the many sessions that the server has active at any one time. 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Server software stores data in the session that it wants to have from one request to another from the same browser.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Shopping cart or login information is stored in the session in the server.</a:t>
            </a:r>
          </a:p>
        </p:txBody>
      </p:sp>
    </p:spTree>
    <p:extLst>
      <p:ext uri="{BB962C8B-B14F-4D97-AF65-F5344CB8AC3E}">
        <p14:creationId xmlns:p14="http://schemas.microsoft.com/office/powerpoint/2010/main" val="1784121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0368" y="1971675"/>
            <a:ext cx="8831264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MIDDLEWARE = [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django.middleware.security.SecurityMiddleware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django.contrib.sessions.middleware.SessionMiddleware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django.middleware.common.CommonMiddleware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django.middleware.csrf.CsrfViewMiddleware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django.contrib.auth.middleware.AuthenticationMiddleware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django.contrib.messages.middleware.MessageMiddleware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django.middleware.clickjacking.XFrameOptionsMiddleware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]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001250" y="1814513"/>
            <a:ext cx="1352551" cy="928687"/>
          </a:xfrm>
          <a:prstGeom prst="straightConnector1">
            <a:avLst/>
          </a:prstGeom>
          <a:ln w="5715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>
            <a:spLocks/>
          </p:cNvSpPr>
          <p:nvPr/>
        </p:nvSpPr>
        <p:spPr bwMode="auto">
          <a:xfrm>
            <a:off x="1366596" y="5737743"/>
            <a:ext cx="9458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2400" dirty="0">
                <a:ea typeface="ＭＳ Ｐゴシック" charset="-128"/>
              </a:rPr>
              <a:t>https://</a:t>
            </a:r>
            <a:r>
              <a:rPr lang="en-US" altLang="en-US" sz="2400" dirty="0" err="1">
                <a:ea typeface="ＭＳ Ｐゴシック" charset="-128"/>
              </a:rPr>
              <a:t>github.com</a:t>
            </a:r>
            <a:r>
              <a:rPr lang="en-US" altLang="en-US" sz="2400" dirty="0">
                <a:ea typeface="ＭＳ Ｐゴシック" charset="-128"/>
              </a:rPr>
              <a:t>/csev/dj4e-samples/blob/master/dj4e-samples/</a:t>
            </a:r>
            <a:r>
              <a:rPr lang="en-US" altLang="en-US" sz="2400" dirty="0" err="1">
                <a:ea typeface="ＭＳ Ｐゴシック" charset="-128"/>
              </a:rPr>
              <a:t>settings.py</a:t>
            </a:r>
            <a:endParaRPr lang="en-US" alt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3534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mr-IN" dirty="0"/>
              <a:t>–</a:t>
            </a:r>
            <a:r>
              <a:rPr lang="en-US" dirty="0"/>
              <a:t> Store Sessions in the Database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89560" y="2143125"/>
            <a:ext cx="8412880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$ python3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Operations to perform: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enlo-Bold" charset="0"/>
              </a:rPr>
              <a:t>  Apply all migrations: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admin,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auth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contenttypes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sessions</a:t>
            </a: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Running migrations: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</a:p>
          <a:p>
            <a:r>
              <a:rPr lang="en-US" b="1" dirty="0">
                <a:solidFill>
                  <a:srgbClr val="2FB41D"/>
                </a:solidFill>
                <a:latin typeface="Menlo-Bold" charset="0"/>
              </a:rPr>
              <a:t>...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auth.0009_alter_user_last_name_max_length...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sessions.0001_initial...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343776" y="5086350"/>
            <a:ext cx="3886199" cy="357188"/>
          </a:xfrm>
          <a:prstGeom prst="straightConnector1">
            <a:avLst/>
          </a:prstGeom>
          <a:ln w="5715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63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90044" y="2616455"/>
            <a:ext cx="1086678" cy="4761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urls.py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90044" y="3647360"/>
            <a:ext cx="1086678" cy="10103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views.py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5473706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588892" y="3775186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576722" y="4033604"/>
            <a:ext cx="1012170" cy="11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576722" y="4152543"/>
            <a:ext cx="1007231" cy="48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437188" y="5796839"/>
            <a:ext cx="37594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583953" y="4388410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028559" y="5534564"/>
            <a:ext cx="1408629" cy="5245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models.py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033383" y="3106920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1"/>
            <a:endCxn id="10" idx="2"/>
          </p:cNvCxnSpPr>
          <p:nvPr/>
        </p:nvCxnSpPr>
        <p:spPr>
          <a:xfrm flipH="1" flipV="1">
            <a:off x="7033383" y="4657725"/>
            <a:ext cx="995176" cy="113911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48" idx="3"/>
            <a:endCxn id="63" idx="1"/>
          </p:cNvCxnSpPr>
          <p:nvPr/>
        </p:nvCxnSpPr>
        <p:spPr>
          <a:xfrm>
            <a:off x="1381137" y="1532182"/>
            <a:ext cx="4825417" cy="1346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171038" cy="97491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033383" y="3106920"/>
            <a:ext cx="249124" cy="5781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772277" y="3106920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01" y="746381"/>
            <a:ext cx="815268" cy="56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ounded Rectangle 62"/>
          <p:cNvSpPr/>
          <p:nvPr/>
        </p:nvSpPr>
        <p:spPr>
          <a:xfrm>
            <a:off x="6206554" y="1328915"/>
            <a:ext cx="1639544" cy="675810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Middleware</a:t>
            </a:r>
          </a:p>
        </p:txBody>
      </p:sp>
      <p:sp>
        <p:nvSpPr>
          <p:cNvPr id="75" name="Can 74"/>
          <p:cNvSpPr/>
          <p:nvPr/>
        </p:nvSpPr>
        <p:spPr>
          <a:xfrm>
            <a:off x="9704979" y="1299385"/>
            <a:ext cx="1577009" cy="814282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Storage</a:t>
            </a:r>
          </a:p>
        </p:txBody>
      </p:sp>
      <p:cxnSp>
        <p:nvCxnSpPr>
          <p:cNvPr id="80" name="Straight Arrow Connector 79"/>
          <p:cNvCxnSpPr>
            <a:stCxn id="75" idx="2"/>
            <a:endCxn id="63" idx="3"/>
          </p:cNvCxnSpPr>
          <p:nvPr/>
        </p:nvCxnSpPr>
        <p:spPr>
          <a:xfrm flipH="1" flipV="1">
            <a:off x="7846098" y="1666820"/>
            <a:ext cx="1858881" cy="3970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3" idx="2"/>
            <a:endCxn id="9" idx="0"/>
          </p:cNvCxnSpPr>
          <p:nvPr/>
        </p:nvCxnSpPr>
        <p:spPr>
          <a:xfrm>
            <a:off x="7026326" y="2004725"/>
            <a:ext cx="7057" cy="6117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5" idx="2"/>
          </p:cNvCxnSpPr>
          <p:nvPr/>
        </p:nvCxnSpPr>
        <p:spPr>
          <a:xfrm flipH="1">
            <a:off x="7530972" y="1706526"/>
            <a:ext cx="2174007" cy="197859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51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eft-Right Arrow 1"/>
          <p:cNvSpPr>
            <a:spLocks noChangeArrowheads="1"/>
          </p:cNvSpPr>
          <p:nvPr/>
        </p:nvSpPr>
        <p:spPr bwMode="auto">
          <a:xfrm>
            <a:off x="1238251" y="681567"/>
            <a:ext cx="9823450" cy="632884"/>
          </a:xfrm>
          <a:prstGeom prst="leftRightArrow">
            <a:avLst>
              <a:gd name="adj1" fmla="val 50000"/>
              <a:gd name="adj2" fmla="val 50011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286933" y="3064934"/>
            <a:ext cx="9969501" cy="3208866"/>
          </a:xfrm>
          <a:prstGeom prst="rect">
            <a:avLst/>
          </a:prstGeom>
          <a:solidFill>
            <a:schemeClr val="accent1">
              <a:lumMod val="65000"/>
            </a:schemeClr>
          </a:solidFill>
          <a:ln>
            <a:noFill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en-US" sz="2400" dirty="0">
                <a:ea typeface="ヒラギノ角ゴ ProN W3" charset="0"/>
              </a:rPr>
              <a:t>Web Server</a:t>
            </a: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5763395" y="609600"/>
            <a:ext cx="18473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rgbClr val="000000"/>
              </a:solidFill>
            </a:endParaRPr>
          </a:p>
        </p:txBody>
      </p:sp>
      <p:sp>
        <p:nvSpPr>
          <p:cNvPr id="34821" name="TextBox 14"/>
          <p:cNvSpPr txBox="1">
            <a:spLocks noChangeArrowheads="1"/>
          </p:cNvSpPr>
          <p:nvPr/>
        </p:nvSpPr>
        <p:spPr bwMode="auto">
          <a:xfrm>
            <a:off x="5733762" y="1314451"/>
            <a:ext cx="18473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chemeClr val="bg1"/>
              </a:solidFill>
            </a:endParaRPr>
          </a:p>
        </p:txBody>
      </p:sp>
      <p:sp>
        <p:nvSpPr>
          <p:cNvPr id="34822" name="Rectangle 15"/>
          <p:cNvSpPr>
            <a:spLocks noChangeArrowheads="1"/>
          </p:cNvSpPr>
          <p:nvPr/>
        </p:nvSpPr>
        <p:spPr bwMode="auto">
          <a:xfrm>
            <a:off x="1384301" y="3598333"/>
            <a:ext cx="9677400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 dirty="0">
                <a:solidFill>
                  <a:schemeClr val="bg1"/>
                </a:solidFill>
              </a:rPr>
              <a:t>Django Session Middleware</a:t>
            </a:r>
            <a:endParaRPr lang="en-US" altLang="x-none" sz="2667" dirty="0"/>
          </a:p>
        </p:txBody>
      </p:sp>
      <p:sp>
        <p:nvSpPr>
          <p:cNvPr id="34823" name="TextBox 16"/>
          <p:cNvSpPr txBox="1">
            <a:spLocks noChangeArrowheads="1"/>
          </p:cNvSpPr>
          <p:nvPr/>
        </p:nvSpPr>
        <p:spPr bwMode="auto">
          <a:xfrm>
            <a:off x="5985644" y="2821518"/>
            <a:ext cx="18473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chemeClr val="bg1"/>
              </a:solidFill>
            </a:endParaRPr>
          </a:p>
        </p:txBody>
      </p:sp>
      <p:cxnSp>
        <p:nvCxnSpPr>
          <p:cNvPr id="34824" name="Straight Arrow Connector 18"/>
          <p:cNvCxnSpPr>
            <a:cxnSpLocks noChangeShapeType="1"/>
          </p:cNvCxnSpPr>
          <p:nvPr/>
        </p:nvCxnSpPr>
        <p:spPr bwMode="auto">
          <a:xfrm>
            <a:off x="3572585" y="1459523"/>
            <a:ext cx="2139806" cy="38903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34825" name="Straight Arrow Connector 26"/>
          <p:cNvCxnSpPr>
            <a:cxnSpLocks noChangeShapeType="1"/>
          </p:cNvCxnSpPr>
          <p:nvPr/>
        </p:nvCxnSpPr>
        <p:spPr bwMode="auto">
          <a:xfrm flipV="1">
            <a:off x="3378057" y="1897185"/>
            <a:ext cx="1702118" cy="97258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1238251" y="1509184"/>
            <a:ext cx="2139949" cy="825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sz="2400">
                <a:solidFill>
                  <a:srgbClr val="000000"/>
                </a:solidFill>
                <a:ea typeface="ヒラギノ角ゴ ProN W3" charset="0"/>
              </a:rPr>
              <a:t>Browser S=A123</a:t>
            </a:r>
            <a:endParaRPr lang="en-US" sz="2400">
              <a:ea typeface="ヒラギノ角ゴ ProN W3" charset="0"/>
            </a:endParaRPr>
          </a:p>
        </p:txBody>
      </p:sp>
      <p:sp>
        <p:nvSpPr>
          <p:cNvPr id="34827" name="TextBox 3"/>
          <p:cNvSpPr txBox="1">
            <a:spLocks noChangeArrowheads="1"/>
          </p:cNvSpPr>
          <p:nvPr/>
        </p:nvSpPr>
        <p:spPr bwMode="auto">
          <a:xfrm>
            <a:off x="2588396" y="584200"/>
            <a:ext cx="18473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rgbClr val="000000"/>
              </a:solidFill>
            </a:endParaRPr>
          </a:p>
        </p:txBody>
      </p:sp>
      <p:pic>
        <p:nvPicPr>
          <p:cNvPr id="3482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644" y="2547469"/>
            <a:ext cx="574399" cy="43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0" name="Can 27"/>
          <p:cNvSpPr>
            <a:spLocks noChangeArrowheads="1"/>
          </p:cNvSpPr>
          <p:nvPr/>
        </p:nvSpPr>
        <p:spPr bwMode="auto">
          <a:xfrm>
            <a:off x="3621617" y="5204884"/>
            <a:ext cx="1051983" cy="6307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A123</a:t>
            </a:r>
          </a:p>
        </p:txBody>
      </p:sp>
      <p:sp>
        <p:nvSpPr>
          <p:cNvPr id="34831" name="Can 29"/>
          <p:cNvSpPr>
            <a:spLocks noChangeArrowheads="1"/>
          </p:cNvSpPr>
          <p:nvPr/>
        </p:nvSpPr>
        <p:spPr bwMode="auto">
          <a:xfrm>
            <a:off x="4739217" y="5204884"/>
            <a:ext cx="993388" cy="6307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B345</a:t>
            </a:r>
          </a:p>
        </p:txBody>
      </p:sp>
      <p:sp>
        <p:nvSpPr>
          <p:cNvPr id="34832" name="Can 30"/>
          <p:cNvSpPr>
            <a:spLocks noChangeArrowheads="1"/>
          </p:cNvSpPr>
          <p:nvPr/>
        </p:nvSpPr>
        <p:spPr bwMode="auto">
          <a:xfrm>
            <a:off x="8615362" y="5181599"/>
            <a:ext cx="1020233" cy="6307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C678</a:t>
            </a:r>
          </a:p>
        </p:txBody>
      </p:sp>
      <p:sp>
        <p:nvSpPr>
          <p:cNvPr id="34833" name="Rectangle 33"/>
          <p:cNvSpPr>
            <a:spLocks noChangeArrowheads="1"/>
          </p:cNvSpPr>
          <p:nvPr/>
        </p:nvSpPr>
        <p:spPr bwMode="auto">
          <a:xfrm>
            <a:off x="4205818" y="1509184"/>
            <a:ext cx="2137833" cy="82550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S=B345</a:t>
            </a:r>
            <a:endParaRPr lang="en-US" altLang="x-none" sz="2667"/>
          </a:p>
        </p:txBody>
      </p:sp>
      <p:sp>
        <p:nvSpPr>
          <p:cNvPr id="34834" name="Rectangle 34"/>
          <p:cNvSpPr>
            <a:spLocks noChangeArrowheads="1"/>
          </p:cNvSpPr>
          <p:nvPr/>
        </p:nvSpPr>
        <p:spPr bwMode="auto">
          <a:xfrm>
            <a:off x="8824385" y="1555751"/>
            <a:ext cx="2139949" cy="827616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S=C678</a:t>
            </a:r>
            <a:endParaRPr lang="en-US" altLang="x-none" sz="2667"/>
          </a:p>
        </p:txBody>
      </p:sp>
    </p:spTree>
    <p:extLst>
      <p:ext uri="{BB962C8B-B14F-4D97-AF65-F5344CB8AC3E}">
        <p14:creationId xmlns:p14="http://schemas.microsoft.com/office/powerpoint/2010/main" val="2113895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107018" y="2969684"/>
            <a:ext cx="9967383" cy="3208867"/>
          </a:xfrm>
          <a:prstGeom prst="rect">
            <a:avLst/>
          </a:prstGeom>
          <a:solidFill>
            <a:schemeClr val="accent1">
              <a:lumMod val="65000"/>
            </a:schemeClr>
          </a:solidFill>
          <a:ln>
            <a:noFill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en-US" sz="2800" dirty="0">
                <a:ea typeface="ヒラギノ角ゴ ProN W3" charset="0"/>
              </a:rPr>
              <a:t>Django</a:t>
            </a:r>
          </a:p>
        </p:txBody>
      </p:sp>
      <p:sp>
        <p:nvSpPr>
          <p:cNvPr id="37890" name="TextBox 4"/>
          <p:cNvSpPr txBox="1">
            <a:spLocks noChangeArrowheads="1"/>
          </p:cNvSpPr>
          <p:nvPr/>
        </p:nvSpPr>
        <p:spPr bwMode="auto">
          <a:xfrm>
            <a:off x="5582420" y="514351"/>
            <a:ext cx="18473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rgbClr val="000000"/>
              </a:solidFill>
            </a:endParaRPr>
          </a:p>
        </p:txBody>
      </p:sp>
      <p:sp>
        <p:nvSpPr>
          <p:cNvPr id="56323" name="TextBox 6"/>
          <p:cNvSpPr txBox="1">
            <a:spLocks noChangeArrowheads="1"/>
          </p:cNvSpPr>
          <p:nvPr/>
        </p:nvSpPr>
        <p:spPr bwMode="auto">
          <a:xfrm>
            <a:off x="875489" y="543985"/>
            <a:ext cx="90120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/>
              <a:t>Time</a:t>
            </a:r>
          </a:p>
        </p:txBody>
      </p:sp>
      <p:sp>
        <p:nvSpPr>
          <p:cNvPr id="37892" name="TextBox 14"/>
          <p:cNvSpPr txBox="1">
            <a:spLocks noChangeArrowheads="1"/>
          </p:cNvSpPr>
          <p:nvPr/>
        </p:nvSpPr>
        <p:spPr bwMode="auto">
          <a:xfrm>
            <a:off x="5552787" y="1121833"/>
            <a:ext cx="18473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chemeClr val="bg1"/>
              </a:solidFill>
            </a:endParaRPr>
          </a:p>
        </p:txBody>
      </p:sp>
      <p:sp>
        <p:nvSpPr>
          <p:cNvPr id="37893" name="Rectangle 15"/>
          <p:cNvSpPr>
            <a:spLocks noChangeArrowheads="1"/>
          </p:cNvSpPr>
          <p:nvPr/>
        </p:nvSpPr>
        <p:spPr bwMode="auto">
          <a:xfrm>
            <a:off x="1642533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request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POST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894" name="TextBox 16"/>
          <p:cNvSpPr txBox="1">
            <a:spLocks noChangeArrowheads="1"/>
          </p:cNvSpPr>
          <p:nvPr/>
        </p:nvSpPr>
        <p:spPr bwMode="auto">
          <a:xfrm>
            <a:off x="5804670" y="2726267"/>
            <a:ext cx="18473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chemeClr val="bg1"/>
              </a:solidFill>
            </a:endParaRPr>
          </a:p>
        </p:txBody>
      </p:sp>
      <p:cxnSp>
        <p:nvCxnSpPr>
          <p:cNvPr id="37895" name="Straight Arrow Connector 18"/>
          <p:cNvCxnSpPr>
            <a:cxnSpLocks noChangeShapeType="1"/>
          </p:cNvCxnSpPr>
          <p:nvPr/>
        </p:nvCxnSpPr>
        <p:spPr bwMode="auto">
          <a:xfrm>
            <a:off x="3393018" y="1267884"/>
            <a:ext cx="2137833" cy="389467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37896" name="Straight Arrow Connector 26"/>
          <p:cNvCxnSpPr>
            <a:cxnSpLocks noChangeShapeType="1"/>
          </p:cNvCxnSpPr>
          <p:nvPr/>
        </p:nvCxnSpPr>
        <p:spPr bwMode="auto">
          <a:xfrm flipV="1">
            <a:off x="3198284" y="1706033"/>
            <a:ext cx="1701800" cy="95251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1642534" y="1316567"/>
            <a:ext cx="1799167" cy="825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sz="2400">
                <a:solidFill>
                  <a:srgbClr val="000000"/>
                </a:solidFill>
                <a:ea typeface="ヒラギノ角ゴ ProN W3" charset="0"/>
              </a:rPr>
              <a:t>Browser S=C123</a:t>
            </a:r>
            <a:endParaRPr lang="en-US" sz="2400">
              <a:ea typeface="ヒラギノ角ゴ ProN W3" charset="0"/>
            </a:endParaRPr>
          </a:p>
        </p:txBody>
      </p:sp>
      <p:sp>
        <p:nvSpPr>
          <p:cNvPr id="37898" name="TextBox 3"/>
          <p:cNvSpPr txBox="1">
            <a:spLocks noChangeArrowheads="1"/>
          </p:cNvSpPr>
          <p:nvPr/>
        </p:nvSpPr>
        <p:spPr bwMode="auto">
          <a:xfrm>
            <a:off x="2408478" y="488951"/>
            <a:ext cx="18473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rgbClr val="000000"/>
              </a:solidFill>
            </a:endParaRPr>
          </a:p>
        </p:txBody>
      </p:sp>
      <p:sp>
        <p:nvSpPr>
          <p:cNvPr id="37899" name="Right Arrow 1"/>
          <p:cNvSpPr>
            <a:spLocks noChangeArrowheads="1"/>
          </p:cNvSpPr>
          <p:nvPr/>
        </p:nvSpPr>
        <p:spPr bwMode="auto">
          <a:xfrm>
            <a:off x="1788584" y="586318"/>
            <a:ext cx="9091083" cy="486833"/>
          </a:xfrm>
          <a:prstGeom prst="rightArrow">
            <a:avLst>
              <a:gd name="adj1" fmla="val 50000"/>
              <a:gd name="adj2" fmla="val 4997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1467"/>
          </a:p>
        </p:txBody>
      </p:sp>
      <p:pic>
        <p:nvPicPr>
          <p:cNvPr id="3790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267" y="2345267"/>
            <a:ext cx="632884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2" name="Can 27"/>
          <p:cNvSpPr>
            <a:spLocks noChangeArrowheads="1"/>
          </p:cNvSpPr>
          <p:nvPr/>
        </p:nvSpPr>
        <p:spPr bwMode="auto">
          <a:xfrm>
            <a:off x="5774267" y="5461001"/>
            <a:ext cx="924984" cy="632884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chemeClr val="bg1"/>
                </a:solidFill>
              </a:rPr>
              <a:t>C123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3886200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request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GET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904" name="Rectangle 15"/>
          <p:cNvSpPr>
            <a:spLocks noChangeArrowheads="1"/>
          </p:cNvSpPr>
          <p:nvPr/>
        </p:nvSpPr>
        <p:spPr bwMode="auto">
          <a:xfrm>
            <a:off x="6129867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request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POST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905" name="Rectangle 15"/>
          <p:cNvSpPr>
            <a:spLocks noChangeArrowheads="1"/>
          </p:cNvSpPr>
          <p:nvPr/>
        </p:nvSpPr>
        <p:spPr bwMode="auto">
          <a:xfrm>
            <a:off x="9080500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request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POST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906" name="TextBox 2"/>
          <p:cNvSpPr txBox="1">
            <a:spLocks noChangeArrowheads="1"/>
          </p:cNvSpPr>
          <p:nvPr/>
        </p:nvSpPr>
        <p:spPr bwMode="auto">
          <a:xfrm>
            <a:off x="8335787" y="3649134"/>
            <a:ext cx="386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37907" name="Rectangle 28"/>
          <p:cNvSpPr>
            <a:spLocks noChangeArrowheads="1"/>
          </p:cNvSpPr>
          <p:nvPr/>
        </p:nvSpPr>
        <p:spPr bwMode="auto">
          <a:xfrm>
            <a:off x="3926418" y="1316567"/>
            <a:ext cx="1799167" cy="825500"/>
          </a:xfrm>
          <a:prstGeom prst="rect">
            <a:avLst/>
          </a:prstGeom>
          <a:solidFill>
            <a:srgbClr val="A3A3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S=C123</a:t>
            </a:r>
            <a:endParaRPr lang="en-US" altLang="x-none" sz="2667"/>
          </a:p>
        </p:txBody>
      </p:sp>
      <p:sp>
        <p:nvSpPr>
          <p:cNvPr id="37908" name="Rectangle 31"/>
          <p:cNvSpPr>
            <a:spLocks noChangeArrowheads="1"/>
          </p:cNvSpPr>
          <p:nvPr/>
        </p:nvSpPr>
        <p:spPr bwMode="auto">
          <a:xfrm>
            <a:off x="6163734" y="1316567"/>
            <a:ext cx="1799167" cy="825500"/>
          </a:xfrm>
          <a:prstGeom prst="rect">
            <a:avLst/>
          </a:prstGeom>
          <a:solidFill>
            <a:srgbClr val="A3A3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S=C123</a:t>
            </a:r>
            <a:endParaRPr lang="en-US" altLang="x-none" sz="2667"/>
          </a:p>
        </p:txBody>
      </p:sp>
      <p:sp>
        <p:nvSpPr>
          <p:cNvPr id="37909" name="Rectangle 32"/>
          <p:cNvSpPr>
            <a:spLocks noChangeArrowheads="1"/>
          </p:cNvSpPr>
          <p:nvPr/>
        </p:nvSpPr>
        <p:spPr bwMode="auto">
          <a:xfrm>
            <a:off x="9080501" y="1316567"/>
            <a:ext cx="1799167" cy="825500"/>
          </a:xfrm>
          <a:prstGeom prst="rect">
            <a:avLst/>
          </a:prstGeom>
          <a:solidFill>
            <a:srgbClr val="A3A3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S=C123</a:t>
            </a:r>
            <a:endParaRPr lang="en-US" altLang="x-none" sz="2667"/>
          </a:p>
        </p:txBody>
      </p:sp>
      <p:cxnSp>
        <p:nvCxnSpPr>
          <p:cNvPr id="37910" name="Straight Arrow Connector 4"/>
          <p:cNvCxnSpPr>
            <a:cxnSpLocks noChangeShapeType="1"/>
            <a:stCxn id="23" idx="2"/>
            <a:endCxn id="37893" idx="0"/>
          </p:cNvCxnSpPr>
          <p:nvPr/>
        </p:nvCxnSpPr>
        <p:spPr bwMode="auto">
          <a:xfrm>
            <a:off x="2542117" y="2142067"/>
            <a:ext cx="23283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Straight Arrow Connector 35"/>
          <p:cNvCxnSpPr>
            <a:cxnSpLocks noChangeShapeType="1"/>
            <a:stCxn id="37907" idx="2"/>
            <a:endCxn id="37903" idx="0"/>
          </p:cNvCxnSpPr>
          <p:nvPr/>
        </p:nvCxnSpPr>
        <p:spPr bwMode="auto">
          <a:xfrm flipH="1">
            <a:off x="4809067" y="2142067"/>
            <a:ext cx="16933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Straight Arrow Connector 36"/>
          <p:cNvCxnSpPr>
            <a:cxnSpLocks noChangeShapeType="1"/>
            <a:stCxn id="37908" idx="2"/>
            <a:endCxn id="37904" idx="0"/>
          </p:cNvCxnSpPr>
          <p:nvPr/>
        </p:nvCxnSpPr>
        <p:spPr bwMode="auto">
          <a:xfrm flipH="1">
            <a:off x="7052733" y="2142067"/>
            <a:ext cx="10584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Straight Arrow Connector 37"/>
          <p:cNvCxnSpPr>
            <a:cxnSpLocks noChangeShapeType="1"/>
            <a:stCxn id="37909" idx="2"/>
            <a:endCxn id="37905" idx="0"/>
          </p:cNvCxnSpPr>
          <p:nvPr/>
        </p:nvCxnSpPr>
        <p:spPr bwMode="auto">
          <a:xfrm>
            <a:off x="9980084" y="2142067"/>
            <a:ext cx="25400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Straight Arrow Connector 39"/>
          <p:cNvCxnSpPr>
            <a:cxnSpLocks noChangeShapeType="1"/>
            <a:stCxn id="37893" idx="2"/>
            <a:endCxn id="37902" idx="1"/>
          </p:cNvCxnSpPr>
          <p:nvPr/>
        </p:nvCxnSpPr>
        <p:spPr bwMode="auto">
          <a:xfrm>
            <a:off x="2567518" y="4694768"/>
            <a:ext cx="3670300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Straight Arrow Connector 42"/>
          <p:cNvCxnSpPr>
            <a:cxnSpLocks noChangeShapeType="1"/>
            <a:stCxn id="37903" idx="2"/>
            <a:endCxn id="37902" idx="1"/>
          </p:cNvCxnSpPr>
          <p:nvPr/>
        </p:nvCxnSpPr>
        <p:spPr bwMode="auto">
          <a:xfrm>
            <a:off x="4811185" y="4694768"/>
            <a:ext cx="1426633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Straight Arrow Connector 46"/>
          <p:cNvCxnSpPr>
            <a:cxnSpLocks noChangeShapeType="1"/>
            <a:stCxn id="37904" idx="2"/>
            <a:endCxn id="37902" idx="1"/>
          </p:cNvCxnSpPr>
          <p:nvPr/>
        </p:nvCxnSpPr>
        <p:spPr bwMode="auto">
          <a:xfrm flipH="1">
            <a:off x="6237818" y="4694768"/>
            <a:ext cx="817033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Straight Arrow Connector 49"/>
          <p:cNvCxnSpPr>
            <a:cxnSpLocks noChangeShapeType="1"/>
            <a:stCxn id="37905" idx="2"/>
            <a:endCxn id="37902" idx="1"/>
          </p:cNvCxnSpPr>
          <p:nvPr/>
        </p:nvCxnSpPr>
        <p:spPr bwMode="auto">
          <a:xfrm flipH="1">
            <a:off x="6237817" y="4694768"/>
            <a:ext cx="3767667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8" name="Rectangle 2"/>
          <p:cNvSpPr>
            <a:spLocks noChangeArrowheads="1"/>
          </p:cNvSpPr>
          <p:nvPr/>
        </p:nvSpPr>
        <p:spPr bwMode="auto">
          <a:xfrm>
            <a:off x="1691217" y="4282017"/>
            <a:ext cx="9091083" cy="389467"/>
          </a:xfrm>
          <a:prstGeom prst="rect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400"/>
          </a:p>
        </p:txBody>
      </p:sp>
    </p:spTree>
    <p:extLst>
      <p:ext uri="{BB962C8B-B14F-4D97-AF65-F5344CB8AC3E}">
        <p14:creationId xmlns:p14="http://schemas.microsoft.com/office/powerpoint/2010/main" val="18305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 dirty="0">
                <a:solidFill>
                  <a:srgbClr val="FFCC66"/>
                </a:solidFill>
              </a:rPr>
              <a:t>Django Sessions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1943101"/>
            <a:ext cx="9927167" cy="4432300"/>
          </a:xfrm>
        </p:spPr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The incoming </a:t>
            </a:r>
            <a:r>
              <a:rPr lang="en-US" sz="2851" dirty="0">
                <a:solidFill>
                  <a:srgbClr val="FFFF00"/>
                </a:solidFill>
              </a:rPr>
              <a:t>request</a:t>
            </a:r>
            <a:r>
              <a:rPr lang="en-US" sz="2851" dirty="0"/>
              <a:t> object has a </a:t>
            </a:r>
            <a:r>
              <a:rPr lang="en-US" sz="2851" dirty="0" err="1">
                <a:solidFill>
                  <a:srgbClr val="FFFF00"/>
                </a:solidFill>
              </a:rPr>
              <a:t>request.session</a:t>
            </a:r>
            <a:r>
              <a:rPr lang="en-US" sz="2851" dirty="0"/>
              <a:t> attribute that we can treat like a dictionary that persists from one request to the next request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As long we have the session middleware enabled in </a:t>
            </a:r>
            <a:r>
              <a:rPr lang="en-US" sz="2851" dirty="0" err="1">
                <a:solidFill>
                  <a:srgbClr val="00FDFF"/>
                </a:solidFill>
              </a:rPr>
              <a:t>settings.py</a:t>
            </a:r>
            <a:r>
              <a:rPr lang="en-US" sz="2851" dirty="0"/>
              <a:t> and the database table, and the browser allows cookies, we just store and read </a:t>
            </a:r>
            <a:r>
              <a:rPr lang="en-US" sz="2851" dirty="0" err="1">
                <a:solidFill>
                  <a:srgbClr val="FFFF00"/>
                </a:solidFill>
              </a:rPr>
              <a:t>request.session</a:t>
            </a:r>
            <a:r>
              <a:rPr lang="en-US" sz="2851" dirty="0">
                <a:solidFill>
                  <a:srgbClr val="FFFF00"/>
                </a:solidFill>
              </a:rPr>
              <a:t> </a:t>
            </a:r>
            <a:r>
              <a:rPr lang="en-US" sz="2851" dirty="0"/>
              <a:t>in our views and pretend it is "magic"</a:t>
            </a:r>
          </a:p>
        </p:txBody>
      </p:sp>
    </p:spTree>
    <p:extLst>
      <p:ext uri="{BB962C8B-B14F-4D97-AF65-F5344CB8AC3E}">
        <p14:creationId xmlns:p14="http://schemas.microsoft.com/office/powerpoint/2010/main" val="1208244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809627" y="2028825"/>
            <a:ext cx="836295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sessfun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 :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request.session.get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request.session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 =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del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request.session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 =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'view count='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800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resp</a:t>
            </a:r>
            <a:endParaRPr lang="en-US" altLang="x-none" sz="1867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  <a:sym typeface="Courier New Bold" charset="0"/>
            </a:endParaRPr>
          </a:p>
        </p:txBody>
      </p:sp>
      <p:sp>
        <p:nvSpPr>
          <p:cNvPr id="6" name="Rectangle 6"/>
          <p:cNvSpPr>
            <a:spLocks/>
          </p:cNvSpPr>
          <p:nvPr/>
        </p:nvSpPr>
        <p:spPr bwMode="auto">
          <a:xfrm>
            <a:off x="559692" y="5641640"/>
            <a:ext cx="80230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alt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alt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/csev/dj4e-samples/blob/master/session/</a:t>
            </a:r>
            <a:r>
              <a:rPr lang="en-US" alt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altLang="en-US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66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252556"/>
            <a:ext cx="8859838" cy="5635305"/>
          </a:xfrm>
          <a:prstGeom prst="rect">
            <a:avLst/>
          </a:prstGeom>
        </p:spPr>
      </p:pic>
      <p:sp>
        <p:nvSpPr>
          <p:cNvPr id="8" name="Rectangle 6"/>
          <p:cNvSpPr>
            <a:spLocks/>
          </p:cNvSpPr>
          <p:nvPr/>
        </p:nvSpPr>
        <p:spPr bwMode="auto">
          <a:xfrm>
            <a:off x="559692" y="5641640"/>
            <a:ext cx="80230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alt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alt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/csev/dj4e-samples/blob/master/session/</a:t>
            </a:r>
            <a:r>
              <a:rPr lang="en-US" alt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altLang="en-US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635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252556"/>
            <a:ext cx="8859838" cy="5635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25" y="545450"/>
            <a:ext cx="8859838" cy="5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49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252556"/>
            <a:ext cx="8859838" cy="5635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25" y="545450"/>
            <a:ext cx="8859838" cy="5635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62" y="838343"/>
            <a:ext cx="8859838" cy="5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43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8" y="742951"/>
            <a:ext cx="114890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sqlite3 db.sqlite3 </a:t>
            </a: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b="1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b="1" dirty="0">
              <a:solidFill>
                <a:srgbClr val="FFC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de-DE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.mode column</a:t>
            </a:r>
          </a:p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select * from </a:t>
            </a:r>
            <a:r>
              <a:rPr lang="en-US" b="1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vosaoain2dzw0o8bzlgsmovdbkp574us  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YThiZWRjMjQ1NzZhMzYzMTBhZjYxNWI2ZDgyODI1Y2ExODI2MTJjNzp7Im51bV92aXNpdHMiOjF9  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2019-02-21 15:18:34.995362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vii016kh2vzqpm0uw3or4qrqxddmwisx  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OWNkOGQxYjg4NzlkN2ZhOTc2NmU1ODY0NWMzZmQ4YjdhMzM4OTJhNjp7Im51bV92aXNpdHMiOjJ9  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2019-02-21 15:32:52.555061</a:t>
            </a:r>
          </a:p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</p:txBody>
      </p:sp>
    </p:spTree>
    <p:extLst>
      <p:ext uri="{BB962C8B-B14F-4D97-AF65-F5344CB8AC3E}">
        <p14:creationId xmlns:p14="http://schemas.microsoft.com/office/powerpoint/2010/main" val="345612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14" y="2071688"/>
            <a:ext cx="1175995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-Regular" charset="0"/>
              </a:rPr>
              <a:t>$ </a:t>
            </a:r>
            <a:r>
              <a:rPr lang="en-US" dirty="0">
                <a:solidFill>
                  <a:srgbClr val="FFC000"/>
                </a:solidFill>
                <a:latin typeface="Menlo-Regular" charset="0"/>
              </a:rPr>
              <a:t>python3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C000"/>
                </a:solidFill>
                <a:latin typeface="Menlo-Regular" charset="0"/>
              </a:rPr>
              <a:t>import base64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x = base64.b64decode(</a:t>
            </a:r>
          </a:p>
          <a:p>
            <a:r>
              <a:rPr lang="en-US" dirty="0">
                <a:solidFill>
                  <a:srgbClr val="FFFF00"/>
                </a:solidFill>
                <a:latin typeface="Menlo-Regular" charset="0"/>
              </a:rPr>
              <a:t>... 'OWNkOGQxYjg4NzlkN2ZhOTc2NmU1ODY0NWMzZmQ4YjdhMzM4OTJhNjp7Im51bV92aXNpdHMiOjJ9')</a:t>
            </a:r>
          </a:p>
          <a:p>
            <a:r>
              <a:rPr lang="mr-IN" dirty="0">
                <a:latin typeface="Menlo-Regula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print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)</a:t>
            </a:r>
          </a:p>
          <a:p>
            <a:r>
              <a:rPr lang="mr-IN" dirty="0">
                <a:latin typeface="Menlo-Regular" charset="0"/>
              </a:rPr>
              <a:t>b'9cd8d1b8879d7fa9766e58645c3fd8b7a33892a6:{"num_visits":2}'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en-US" dirty="0">
                <a:latin typeface="Menlo-Regula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import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json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data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json.loads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[41:])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print(data)</a:t>
            </a:r>
          </a:p>
          <a:p>
            <a:r>
              <a:rPr lang="tr-TR" dirty="0">
                <a:latin typeface="Menlo-Regular" charset="0"/>
              </a:rPr>
              <a:t>{'</a:t>
            </a:r>
            <a:r>
              <a:rPr lang="tr-TR" dirty="0" err="1">
                <a:latin typeface="Menlo-Regular" charset="0"/>
              </a:rPr>
              <a:t>num_visits</a:t>
            </a:r>
            <a:r>
              <a:rPr lang="tr-TR" dirty="0">
                <a:latin typeface="Menlo-Regular" charset="0"/>
              </a:rPr>
              <a:t>': 2}</a:t>
            </a:r>
          </a:p>
          <a:p>
            <a:r>
              <a:rPr lang="mr-IN" dirty="0">
                <a:latin typeface="Menlo-Regular" charset="0"/>
              </a:rPr>
              <a:t>&gt;&gt;&gt;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 Django Session Table?</a:t>
            </a:r>
          </a:p>
        </p:txBody>
      </p:sp>
    </p:spTree>
    <p:extLst>
      <p:ext uri="{BB962C8B-B14F-4D97-AF65-F5344CB8AC3E}">
        <p14:creationId xmlns:p14="http://schemas.microsoft.com/office/powerpoint/2010/main" val="1751958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851">
                <a:solidFill>
                  <a:srgbClr val="FFCC66"/>
                </a:solidFill>
              </a:rPr>
              <a:t>Summary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2418" y="2209800"/>
            <a:ext cx="9927167" cy="3752851"/>
          </a:xfrm>
        </p:spPr>
        <p:txBody>
          <a:bodyPr/>
          <a:lstStyle/>
          <a:p>
            <a:pPr marL="827597"/>
            <a:r>
              <a:rPr lang="en-US" altLang="x-none" sz="3200" dirty="0"/>
              <a:t>HTTP Cookies</a:t>
            </a:r>
          </a:p>
          <a:p>
            <a:pPr marL="827597"/>
            <a:r>
              <a:rPr lang="en-US" altLang="x-none" sz="3200" dirty="0"/>
              <a:t>Sessions</a:t>
            </a:r>
          </a:p>
          <a:p>
            <a:pPr marL="827597"/>
            <a:r>
              <a:rPr lang="en-US" altLang="x-none" sz="3200" dirty="0"/>
              <a:t>Using Sessions in Django</a:t>
            </a:r>
          </a:p>
        </p:txBody>
      </p:sp>
    </p:spTree>
    <p:extLst>
      <p:ext uri="{BB962C8B-B14F-4D97-AF65-F5344CB8AC3E}">
        <p14:creationId xmlns:p14="http://schemas.microsoft.com/office/powerpoint/2010/main" val="56852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Multi-User / Multi-Browser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2209800"/>
            <a:ext cx="9927167" cy="3752851"/>
          </a:xfrm>
        </p:spPr>
        <p:txBody>
          <a:bodyPr/>
          <a:lstStyle/>
          <a:p>
            <a:pPr marL="561961">
              <a:spcBef>
                <a:spcPts val="2625"/>
              </a:spcBef>
              <a:defRPr/>
            </a:pPr>
            <a:r>
              <a:rPr lang="en-US" sz="2700" dirty="0"/>
              <a:t>When a server is interacting with many different browsers at the same time, the server needs to know *which* browser a particular request came from.</a:t>
            </a:r>
          </a:p>
          <a:p>
            <a:pPr marL="561961">
              <a:spcBef>
                <a:spcPts val="2625"/>
              </a:spcBef>
              <a:defRPr/>
            </a:pPr>
            <a:r>
              <a:rPr lang="en-US" sz="2700" dirty="0"/>
              <a:t>Request  / Response initially was stateless - all browsers looked identical . This was really bad and did not last very long at all.</a:t>
            </a:r>
          </a:p>
        </p:txBody>
      </p:sp>
    </p:spTree>
    <p:extLst>
      <p:ext uri="{BB962C8B-B14F-4D97-AF65-F5344CB8AC3E}">
        <p14:creationId xmlns:p14="http://schemas.microsoft.com/office/powerpoint/2010/main" val="754578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1132418" y="531285"/>
            <a:ext cx="9927167" cy="620183"/>
          </a:xfrm>
        </p:spPr>
        <p:txBody>
          <a:bodyPr/>
          <a:lstStyle/>
          <a:p>
            <a:r>
              <a:rPr lang="en-US" altLang="x-none" sz="3600">
                <a:solidFill>
                  <a:srgbClr val="FFCC66"/>
                </a:solidFill>
              </a:rPr>
              <a:t>Acknowledgements / Contributions</a:t>
            </a:r>
          </a:p>
        </p:txBody>
      </p:sp>
      <p:pic>
        <p:nvPicPr>
          <p:cNvPr id="65538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2" y="637118"/>
            <a:ext cx="1477433" cy="50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Box 4"/>
          <p:cNvSpPr txBox="1">
            <a:spLocks noChangeArrowheads="1"/>
          </p:cNvSpPr>
          <p:nvPr/>
        </p:nvSpPr>
        <p:spPr bwMode="auto">
          <a:xfrm>
            <a:off x="323851" y="1437218"/>
            <a:ext cx="5372100" cy="438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67">
                <a:solidFill>
                  <a:schemeClr val="tx1"/>
                </a:solidFill>
              </a:rPr>
              <a:t>These slides are Copyright 2010-  Charles R. Severance (www.dr-chuck.com) as part of www.wa4e.com and made available under a Creative Commons Attribution 4.0 License.  Please maintain this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67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67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67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67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chemeClr val="tx1"/>
              </a:solidFill>
            </a:endParaRPr>
          </a:p>
        </p:txBody>
      </p:sp>
      <p:sp>
        <p:nvSpPr>
          <p:cNvPr id="65540" name="TextBox 5"/>
          <p:cNvSpPr txBox="1">
            <a:spLocks noChangeArrowheads="1"/>
          </p:cNvSpPr>
          <p:nvPr/>
        </p:nvSpPr>
        <p:spPr bwMode="auto">
          <a:xfrm>
            <a:off x="6324601" y="1432984"/>
            <a:ext cx="5372100" cy="460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467">
                <a:solidFill>
                  <a:srgbClr val="FFCC66"/>
                </a:solidFill>
              </a:rPr>
              <a:t>Continue new Contributors and Translators here</a:t>
            </a: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71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132418" y="640387"/>
            <a:ext cx="9927167" cy="714279"/>
          </a:xfrm>
        </p:spPr>
        <p:txBody>
          <a:bodyPr/>
          <a:lstStyle/>
          <a:p>
            <a:r>
              <a:rPr lang="en-US" altLang="en-US" sz="3733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>
            <a:normAutofit/>
          </a:bodyPr>
          <a:lstStyle/>
          <a:p>
            <a:r>
              <a:rPr lang="en-US" altLang="x-none" sz="1600" dirty="0"/>
              <a:t>Cookie Image: By </a:t>
            </a:r>
            <a:r>
              <a:rPr lang="en-US" altLang="x-none" sz="1600" dirty="0" err="1"/>
              <a:t>brainloc</a:t>
            </a:r>
            <a:r>
              <a:rPr lang="en-US" altLang="x-none" sz="1600" dirty="0"/>
              <a:t> on </a:t>
            </a:r>
            <a:r>
              <a:rPr lang="en-US" altLang="x-none" sz="1600" dirty="0" err="1"/>
              <a:t>sxc.hu</a:t>
            </a:r>
            <a:r>
              <a:rPr lang="en-US" altLang="x-none" sz="1600" dirty="0"/>
              <a:t> (Bob Smith) (</a:t>
            </a:r>
            <a:r>
              <a:rPr lang="en-US" altLang="x-none" sz="1600" dirty="0" err="1"/>
              <a:t>stock.xchng</a:t>
            </a:r>
            <a:r>
              <a:rPr lang="en-US" altLang="x-none" sz="1600" dirty="0"/>
              <a:t>) [CC BY 2.5 (http://</a:t>
            </a:r>
            <a:r>
              <a:rPr lang="en-US" altLang="x-none" sz="1600" dirty="0" err="1"/>
              <a:t>creativecommons.org</a:t>
            </a:r>
            <a:r>
              <a:rPr lang="en-US" altLang="x-none" sz="1600" dirty="0"/>
              <a:t>/licenses/by/2.5)], via Wikimedia Commons</a:t>
            </a:r>
          </a:p>
          <a:p>
            <a:pPr>
              <a:buFontTx/>
              <a:buChar char="•"/>
            </a:pPr>
            <a:r>
              <a:rPr lang="en-US" altLang="en-US" sz="1600" dirty="0"/>
              <a:t>Portions of the text of these slides is adapted from the text </a:t>
            </a:r>
            <a:r>
              <a:rPr lang="en-US" altLang="en-US" sz="1600" dirty="0">
                <a:hlinkClick r:id="rId2"/>
              </a:rPr>
              <a:t>www.djangoproject.org</a:t>
            </a:r>
            <a:r>
              <a:rPr lang="en-US" altLang="en-US" sz="1600" dirty="0"/>
              <a:t> web site.  Those slides which use text from that site have a reference to the original text on that site. </a:t>
            </a:r>
            <a:r>
              <a:rPr lang="en-US" sz="1600" dirty="0"/>
              <a:t>Django is licensed under the three-clause BSD license.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976120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Web Cookies to the Rescue</a:t>
            </a:r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3207842" y="5666418"/>
            <a:ext cx="579325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  <a:ea typeface="ＭＳ Ｐゴシック" charset="-128"/>
              </a:rPr>
              <a:t>http://en.wikipedia.org/wiki/HTTP_cookie</a:t>
            </a:r>
          </a:p>
        </p:txBody>
      </p:sp>
      <p:sp>
        <p:nvSpPr>
          <p:cNvPr id="11267" name="Rectangle 3"/>
          <p:cNvSpPr>
            <a:spLocks/>
          </p:cNvSpPr>
          <p:nvPr/>
        </p:nvSpPr>
        <p:spPr bwMode="auto">
          <a:xfrm>
            <a:off x="1094318" y="2328333"/>
            <a:ext cx="100203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800" i="1">
                <a:solidFill>
                  <a:schemeClr val="tx1"/>
                </a:solidFill>
                <a:ea typeface="ＭＳ Ｐゴシック" charset="-128"/>
              </a:rPr>
              <a:t>Technically, cookies are arbitrary pieces of data chosen by the Web server and sent to the browser.  The browser returns them unchanged to the server, introducing a state (memory of previous events) into otherwise stateless HTTP transactions.  Without cookies, each retrieval of a Web page or component of a Web page is an isolated event, mostly unrelated to all other views of the pages of the same site. </a:t>
            </a:r>
          </a:p>
        </p:txBody>
      </p:sp>
    </p:spTree>
    <p:extLst>
      <p:ext uri="{BB962C8B-B14F-4D97-AF65-F5344CB8AC3E}">
        <p14:creationId xmlns:p14="http://schemas.microsoft.com/office/powerpoint/2010/main" val="35993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84200"/>
            <a:ext cx="8314267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Rectangle 2"/>
          <p:cNvSpPr>
            <a:spLocks/>
          </p:cNvSpPr>
          <p:nvPr/>
        </p:nvSpPr>
        <p:spPr bwMode="auto">
          <a:xfrm>
            <a:off x="3394108" y="5869618"/>
            <a:ext cx="579325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  <a:ea typeface="ＭＳ Ｐゴシック" charset="-128"/>
              </a:rPr>
              <a:t>http://en.wikipedia.org/wiki/HTTP_cookie</a:t>
            </a:r>
          </a:p>
        </p:txBody>
      </p:sp>
    </p:spTree>
    <p:extLst>
      <p:ext uri="{BB962C8B-B14F-4D97-AF65-F5344CB8AC3E}">
        <p14:creationId xmlns:p14="http://schemas.microsoft.com/office/powerpoint/2010/main" val="200218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Cookies In the Browser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2209800"/>
            <a:ext cx="9927167" cy="3752851"/>
          </a:xfrm>
        </p:spPr>
        <p:txBody>
          <a:bodyPr/>
          <a:lstStyle/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Cookies are marked as to the web addresses they come from. The browser only sends back cookies that were originally set by the same web server.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Cookies have an expiration date. Some last for years, others are short-term and go away as soon as the browser is closed</a:t>
            </a:r>
          </a:p>
        </p:txBody>
      </p:sp>
    </p:spTree>
    <p:extLst>
      <p:ext uri="{BB962C8B-B14F-4D97-AF65-F5344CB8AC3E}">
        <p14:creationId xmlns:p14="http://schemas.microsoft.com/office/powerpoint/2010/main" val="33417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2933" y="5574268"/>
            <a:ext cx="7341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https://samples.dj4e.com/session/</a:t>
            </a:r>
          </a:p>
          <a:p>
            <a:r>
              <a:rPr lang="en-US" altLang="en-US" dirty="0">
                <a:solidFill>
                  <a:srgbClr val="FFFF00"/>
                </a:solidFill>
                <a:ea typeface="ＭＳ Ｐゴシック" charset="-128"/>
              </a:rPr>
              <a:t>https://</a:t>
            </a:r>
            <a:r>
              <a:rPr lang="en-US" altLang="en-US" dirty="0" err="1">
                <a:solidFill>
                  <a:srgbClr val="FFFF00"/>
                </a:solidFill>
                <a:ea typeface="ＭＳ Ｐゴシック" charset="-128"/>
              </a:rPr>
              <a:t>github.com</a:t>
            </a:r>
            <a:r>
              <a:rPr lang="en-US" altLang="en-US" dirty="0">
                <a:solidFill>
                  <a:srgbClr val="FFFF00"/>
                </a:solidFill>
                <a:ea typeface="ＭＳ Ｐゴシック" charset="-128"/>
              </a:rPr>
              <a:t>/csev/dj4e-samples/blob/master/session/home/</a:t>
            </a:r>
            <a:r>
              <a:rPr lang="en-US" altLang="en-US" dirty="0" err="1">
                <a:solidFill>
                  <a:srgbClr val="FFFF00"/>
                </a:solidFill>
                <a:ea typeface="ＭＳ Ｐゴシック" charset="-128"/>
              </a:rPr>
              <a:t>views.py</a:t>
            </a:r>
            <a:endParaRPr lang="en-US" altLang="en-US" dirty="0">
              <a:solidFill>
                <a:srgbClr val="FFFF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005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/>
          </p:cNvSpPr>
          <p:nvPr/>
        </p:nvSpPr>
        <p:spPr bwMode="auto">
          <a:xfrm>
            <a:off x="595313" y="1528763"/>
            <a:ext cx="10734674" cy="1943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sz="18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cookie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request.COOKIES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 is for cookie and that is good enough for me...'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resp.set_cookie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'zap'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8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No expired date = until browser close</a:t>
            </a:r>
            <a:endParaRPr lang="en-US" sz="18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resp.set_cookie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max_age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8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seconds until expire</a:t>
            </a:r>
            <a:endParaRPr lang="en-US" sz="18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endParaRPr lang="en-US" altLang="x-none" sz="1867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 Bold" charset="0"/>
            </a:endParaRPr>
          </a:p>
        </p:txBody>
      </p:sp>
      <p:sp>
        <p:nvSpPr>
          <p:cNvPr id="18434" name="Rectangle 6"/>
          <p:cNvSpPr>
            <a:spLocks/>
          </p:cNvSpPr>
          <p:nvPr/>
        </p:nvSpPr>
        <p:spPr bwMode="auto">
          <a:xfrm>
            <a:off x="595313" y="889039"/>
            <a:ext cx="96500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altLang="en-US" sz="1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/csev/dj4e-samples/blob/master/session/home/</a:t>
            </a:r>
            <a:r>
              <a:rPr lang="en-US" altLang="en-US" sz="1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altLang="en-US" sz="1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3461" y="4501043"/>
            <a:ext cx="802193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[29/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Sep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23:17:55] "GET /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session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cookie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HTTP/1.1" 200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26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{'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sessionid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': 'xy414ikma0p80jw19mrg146inewhzp3s', 'zap': '42', '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': '42'}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3461" y="413171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log:</a:t>
            </a:r>
          </a:p>
        </p:txBody>
      </p:sp>
    </p:spTree>
    <p:extLst>
      <p:ext uri="{BB962C8B-B14F-4D97-AF65-F5344CB8AC3E}">
        <p14:creationId xmlns:p14="http://schemas.microsoft.com/office/powerpoint/2010/main" val="96014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2933" y="5574268"/>
            <a:ext cx="7341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https://samples.dj4e.com/session/</a:t>
            </a:r>
          </a:p>
          <a:p>
            <a:r>
              <a:rPr lang="en-US" altLang="en-US" dirty="0">
                <a:solidFill>
                  <a:srgbClr val="FFFF00"/>
                </a:solidFill>
                <a:ea typeface="ＭＳ Ｐゴシック" charset="-128"/>
              </a:rPr>
              <a:t>https://</a:t>
            </a:r>
            <a:r>
              <a:rPr lang="en-US" altLang="en-US" dirty="0" err="1">
                <a:solidFill>
                  <a:srgbClr val="FFFF00"/>
                </a:solidFill>
                <a:ea typeface="ＭＳ Ｐゴシック" charset="-128"/>
              </a:rPr>
              <a:t>github.com</a:t>
            </a:r>
            <a:r>
              <a:rPr lang="en-US" altLang="en-US" dirty="0">
                <a:solidFill>
                  <a:srgbClr val="FFFF00"/>
                </a:solidFill>
                <a:ea typeface="ＭＳ Ｐゴシック" charset="-128"/>
              </a:rPr>
              <a:t>/csev/dj4e-samples/blob/master/session/home/</a:t>
            </a:r>
            <a:r>
              <a:rPr lang="en-US" altLang="en-US" dirty="0" err="1">
                <a:solidFill>
                  <a:srgbClr val="FFFF00"/>
                </a:solidFill>
                <a:ea typeface="ＭＳ Ｐゴシック" charset="-128"/>
              </a:rPr>
              <a:t>views.py</a:t>
            </a:r>
            <a:endParaRPr lang="en-US" altLang="en-US" dirty="0">
              <a:solidFill>
                <a:srgbClr val="FFFF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871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672</TotalTime>
  <Words>1631</Words>
  <Application>Microsoft Macintosh PowerPoint</Application>
  <PresentationFormat>Widescreen</PresentationFormat>
  <Paragraphs>250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Courier</vt:lpstr>
      <vt:lpstr>Courier New</vt:lpstr>
      <vt:lpstr>Gill Sans</vt:lpstr>
      <vt:lpstr>Menlo-Bold</vt:lpstr>
      <vt:lpstr>Menlo-Regular</vt:lpstr>
      <vt:lpstr>Office Theme</vt:lpstr>
      <vt:lpstr>Cookies and Sessions</vt:lpstr>
      <vt:lpstr>PowerPoint Presentation</vt:lpstr>
      <vt:lpstr>Multi-User / Multi-Browser</vt:lpstr>
      <vt:lpstr>Web Cookies to the Rescue</vt:lpstr>
      <vt:lpstr>PowerPoint Presentation</vt:lpstr>
      <vt:lpstr>Cookies In the Browser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Django Sessions</vt:lpstr>
      <vt:lpstr>PowerPoint Presentation</vt:lpstr>
      <vt:lpstr>In the Server - Sessions</vt:lpstr>
      <vt:lpstr>Session Identifier</vt:lpstr>
      <vt:lpstr>Middleware</vt:lpstr>
      <vt:lpstr>Default – Store Sessions in the Database</vt:lpstr>
      <vt:lpstr>PowerPoint Presentation</vt:lpstr>
      <vt:lpstr>PowerPoint Presentation</vt:lpstr>
      <vt:lpstr>Django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in the Django Session Table?</vt:lpstr>
      <vt:lpstr>Summary</vt:lpstr>
      <vt:lpstr>Acknowledgements / Contributions</vt:lpstr>
      <vt:lpstr>Additional Source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71</cp:revision>
  <dcterms:created xsi:type="dcterms:W3CDTF">2019-01-19T02:12:54Z</dcterms:created>
  <dcterms:modified xsi:type="dcterms:W3CDTF">2023-02-10T20:03:45Z</dcterms:modified>
</cp:coreProperties>
</file>