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3" r:id="rId11"/>
    <p:sldId id="294" r:id="rId12"/>
    <p:sldId id="305" r:id="rId13"/>
    <p:sldId id="309" r:id="rId14"/>
    <p:sldId id="303" r:id="rId15"/>
    <p:sldId id="295" r:id="rId16"/>
    <p:sldId id="296" r:id="rId17"/>
    <p:sldId id="306" r:id="rId18"/>
    <p:sldId id="290" r:id="rId19"/>
    <p:sldId id="291" r:id="rId20"/>
    <p:sldId id="297" r:id="rId21"/>
    <p:sldId id="298" r:id="rId22"/>
    <p:sldId id="301" r:id="rId23"/>
    <p:sldId id="302" r:id="rId24"/>
    <p:sldId id="308" r:id="rId25"/>
    <p:sldId id="300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03"/>
    <p:restoredTop sz="94586"/>
  </p:normalViewPr>
  <p:slideViewPr>
    <p:cSldViewPr snapToGrid="0" snapToObjects="1">
      <p:cViewPr varScale="1">
        <p:scale>
          <a:sx n="54" d="100"/>
          <a:sy n="54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7" Type="http://schemas.openxmlformats.org/officeDocument/2006/relationships/hyperlink" Target="http://localhost:8000/authz/python" TargetMode="External"/><Relationship Id="rId2" Type="http://schemas.openxmlformats.org/officeDocument/2006/relationships/hyperlink" Target="http://localhost:8000/accounts/login/?next=/authz/ope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000/authz/protect" TargetMode="External"/><Relationship Id="rId5" Type="http://schemas.openxmlformats.org/officeDocument/2006/relationships/hyperlink" Target="http://localhost:8000/authz/manual" TargetMode="External"/><Relationship Id="rId4" Type="http://schemas.openxmlformats.org/officeDocument/2006/relationships/hyperlink" Target="http://localhost:8000/authz/apere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7" Type="http://schemas.openxmlformats.org/officeDocument/2006/relationships/hyperlink" Target="http://localhost:8000/authz/python" TargetMode="External"/><Relationship Id="rId2" Type="http://schemas.openxmlformats.org/officeDocument/2006/relationships/hyperlink" Target="http://localhost:8000/accounts/logout/?next=/authz/ope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000/authz/protect" TargetMode="External"/><Relationship Id="rId5" Type="http://schemas.openxmlformats.org/officeDocument/2006/relationships/hyperlink" Target="http://localhost:8000/authz/manual" TargetMode="External"/><Relationship Id="rId4" Type="http://schemas.openxmlformats.org/officeDocument/2006/relationships/hyperlink" Target="http://localhost:8000/authz/apereo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mples.dj4e.com/accounts/logi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mples.dj4e.com/accounts/logi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authz/python" TargetMode="External"/><Relationship Id="rId3" Type="http://schemas.openxmlformats.org/officeDocument/2006/relationships/hyperlink" Target="http://localhost:8000/accounts/logout/?next=/authz/open" TargetMode="External"/><Relationship Id="rId7" Type="http://schemas.openxmlformats.org/officeDocument/2006/relationships/hyperlink" Target="http://localhost:8000/authz/protect" TargetMode="External"/><Relationship Id="rId2" Type="http://schemas.openxmlformats.org/officeDocument/2006/relationships/hyperlink" Target="https://samples.dj4e.com/authz/ope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ocalhost:8000/authz/manual" TargetMode="External"/><Relationship Id="rId5" Type="http://schemas.openxmlformats.org/officeDocument/2006/relationships/hyperlink" Target="http://localhost:8000/authz/apereo" TargetMode="External"/><Relationship Id="rId4" Type="http://schemas.openxmlformats.org/officeDocument/2006/relationships/hyperlink" Target="http://localhost:8000/authz/ope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amples.dj4e.com/authz/python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kcd.com/149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Login and Logout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get the login and logout </a:t>
            </a:r>
            <a:r>
              <a:rPr lang="en-US" dirty="0" err="1"/>
              <a:t>urls</a:t>
            </a:r>
            <a:r>
              <a:rPr lang="en-US" dirty="0"/>
              <a:t> using reverse()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after login / logout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/>
              <a:t>The "next=" parameter tells login or logout  where to </a:t>
            </a:r>
            <a:r>
              <a:rPr lang="en-US" i="1" dirty="0">
                <a:solidFill>
                  <a:srgbClr val="FFFF00"/>
                </a:solidFill>
              </a:rPr>
              <a:t>redirect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user after login</a:t>
            </a:r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677" y="1027946"/>
            <a:ext cx="996112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}}"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8130" y="2934140"/>
            <a:ext cx="572197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677" y="371897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%}"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/accounts/logout/?next=/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logging out, make sure to set next to a </a:t>
            </a:r>
            <a:r>
              <a:rPr lang="en-US" i="1" dirty="0" err="1"/>
              <a:t>url</a:t>
            </a:r>
            <a:r>
              <a:rPr lang="en-US" i="1" dirty="0"/>
              <a:t> that does not require login. If you do </a:t>
            </a:r>
            <a:r>
              <a:rPr lang="mr-IN" i="1" dirty="0"/>
              <a:t>–</a:t>
            </a:r>
            <a:r>
              <a:rPr lang="en-US" i="1" dirty="0"/>
              <a:t> the user will be in a frustrating logout / login loop.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and Feel - Login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To allow us to control the look and feel of the login page we must provide a template called "registration/</a:t>
            </a:r>
            <a:r>
              <a:rPr lang="en-US" dirty="0" err="1"/>
              <a:t>login.html</a:t>
            </a:r>
            <a:r>
              <a:rPr lang="en-US" dirty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/4.2/topics/auth/default/#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4470" y="1021516"/>
            <a:ext cx="855239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 b="26264"/>
          <a:stretch/>
        </p:blipFill>
        <p:spPr>
          <a:xfrm>
            <a:off x="7100887" y="3254735"/>
            <a:ext cx="4654597" cy="2873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4470" y="44116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4873" y="518307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Django</a:t>
            </a:r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84429"/>
                </a:solidFill>
              </a:rPr>
              <a:t>Django comes with a user authentication system. It handles user accounts, groups, permissions and cookie-based user sessions.  The authentication system consists of: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system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r>
              <a:rPr lang="en-US" sz="2000" dirty="0">
                <a:solidFill>
                  <a:srgbClr val="084429"/>
                </a:solidFill>
              </a:rPr>
              <a:t>Authentication 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/4.2/topics/auth/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the logged in 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/>
              <a:t>Accessing user </a:t>
            </a:r>
            <a:r>
              <a:rPr lang="en-US" dirty="0"/>
              <a:t>data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your views need to make sure that someone is logged in before performing some operation that depends on the </a:t>
            </a:r>
            <a:r>
              <a:rPr lang="en-US" dirty="0" err="1">
                <a:solidFill>
                  <a:srgbClr val="FFFF00"/>
                </a:solidFill>
              </a:rPr>
              <a:t>request.user</a:t>
            </a:r>
            <a:r>
              <a:rPr lang="en-US" dirty="0"/>
              <a:t> data being set</a:t>
            </a:r>
          </a:p>
          <a:p>
            <a:pPr lvl="1"/>
            <a:r>
              <a:rPr lang="en-US" dirty="0" err="1"/>
              <a:t>request.user.id</a:t>
            </a:r>
            <a:endParaRPr lang="en-US" dirty="0"/>
          </a:p>
          <a:p>
            <a:pPr lvl="1"/>
            <a:r>
              <a:rPr lang="en-US" dirty="0" err="1"/>
              <a:t>request.user.email</a:t>
            </a:r>
            <a:endParaRPr lang="en-US" dirty="0"/>
          </a:p>
          <a:p>
            <a:r>
              <a:rPr lang="en-US" dirty="0"/>
              <a:t>You could check </a:t>
            </a:r>
            <a:r>
              <a:rPr lang="en-US" dirty="0" err="1">
                <a:solidFill>
                  <a:srgbClr val="FFFF00"/>
                </a:solidFill>
              </a:rPr>
              <a:t>user.is_authenticated</a:t>
            </a:r>
            <a:r>
              <a:rPr lang="en-US" dirty="0"/>
              <a:t> at the beginning of each view and if the user is not logged, redirect them to reverse('login') with the appropriate next= parameter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/4.2/topics/auth/default/#the-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130" y="1338675"/>
            <a:ext cx="1105563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not 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/4.2/topics/auth/default/#the-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Setting up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>
                <a:solidFill>
                  <a:srgbClr val="FFFF00"/>
                </a:solidFill>
              </a:rPr>
              <a:t>django.contrib.auth</a:t>
            </a:r>
            <a:r>
              <a:rPr lang="en-US" dirty="0"/>
              <a:t> entries to </a:t>
            </a:r>
            <a:r>
              <a:rPr lang="en-US" dirty="0">
                <a:solidFill>
                  <a:srgbClr val="00FDFF"/>
                </a:solidFill>
              </a:rPr>
              <a:t>INSTALLED_APPS</a:t>
            </a:r>
            <a:r>
              <a:rPr lang="en-US" dirty="0"/>
              <a:t> and </a:t>
            </a:r>
            <a:r>
              <a:rPr lang="en-US" dirty="0" err="1">
                <a:solidFill>
                  <a:srgbClr val="00FDFF"/>
                </a:solidFill>
              </a:rPr>
              <a:t>urlpatterns</a:t>
            </a:r>
            <a:endParaRPr lang="en-US" dirty="0">
              <a:solidFill>
                <a:srgbClr val="00FDFF"/>
              </a:solidFill>
            </a:endParaRPr>
          </a:p>
          <a:p>
            <a:r>
              <a:rPr lang="en-US" dirty="0"/>
              <a:t>Create a template named '</a:t>
            </a:r>
            <a:r>
              <a:rPr lang="en-US" dirty="0">
                <a:solidFill>
                  <a:srgbClr val="FFFF00"/>
                </a:solidFill>
              </a:rPr>
              <a:t>registration/</a:t>
            </a:r>
            <a:r>
              <a:rPr lang="en-US" dirty="0" err="1">
                <a:solidFill>
                  <a:srgbClr val="FFFF00"/>
                </a:solidFill>
              </a:rPr>
              <a:t>login.html</a:t>
            </a:r>
            <a:r>
              <a:rPr lang="en-US" dirty="0"/>
              <a:t>'</a:t>
            </a:r>
          </a:p>
          <a:p>
            <a:r>
              <a:rPr lang="en-US" dirty="0"/>
              <a:t>Get </a:t>
            </a:r>
            <a:r>
              <a:rPr lang="en-US" dirty="0" err="1"/>
              <a:t>urls</a:t>
            </a:r>
            <a:r>
              <a:rPr lang="en-US" dirty="0"/>
              <a:t> for login and logout using </a:t>
            </a:r>
            <a:r>
              <a:rPr lang="en-US" dirty="0">
                <a:solidFill>
                  <a:srgbClr val="FFFF00"/>
                </a:solidFill>
              </a:rPr>
              <a:t>reverse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reverse_lazy</a:t>
            </a:r>
            <a:r>
              <a:rPr lang="en-US" dirty="0"/>
              <a:t>, or the 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/>
              <a:t>Add the "</a:t>
            </a:r>
            <a:r>
              <a:rPr lang="en-US" dirty="0">
                <a:solidFill>
                  <a:srgbClr val="FF40FF"/>
                </a:solidFill>
              </a:rPr>
              <a:t>next=</a:t>
            </a:r>
            <a:r>
              <a:rPr lang="en-US" dirty="0"/>
              <a:t>" parameter to those URLs to bring the user back to a page after successful login or logout</a:t>
            </a:r>
          </a:p>
          <a:p>
            <a:r>
              <a:rPr lang="en-US" dirty="0"/>
              <a:t>Add </a:t>
            </a:r>
            <a:r>
              <a:rPr lang="en-US" dirty="0" err="1">
                <a:solidFill>
                  <a:srgbClr val="00FDFF"/>
                </a:solidFill>
              </a:rPr>
              <a:t>LoginRequiredMixin</a:t>
            </a:r>
            <a:r>
              <a:rPr lang="en-US" dirty="0">
                <a:solidFill>
                  <a:srgbClr val="00FDFF"/>
                </a:solidFill>
              </a:rPr>
              <a:t> </a:t>
            </a:r>
            <a:r>
              <a:rPr lang="en-US" dirty="0"/>
              <a:t>to views that can only be accessed  by a logged in user</a:t>
            </a:r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super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/>
              <a:t>We need to "bootstrap" our system and make a user that can log into the admin </a:t>
            </a:r>
            <a:r>
              <a:rPr lang="en-US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Wiping out your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/>
              <a:t>Sometimes you want to clear out and re-initialize your db.sqlite3 file</a:t>
            </a:r>
          </a:p>
          <a:p>
            <a:r>
              <a:rPr lang="en-US" dirty="0"/>
              <a:t>The super users and users are stored in the database so when you remove it, you need to re-create the super users.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Users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/>
              <a:t>Once you have a super user you can log into your application and create additional new users, associate them with groups, and give them permissions in the </a:t>
            </a:r>
            <a:r>
              <a:rPr lang="en-US" dirty="0">
                <a:solidFill>
                  <a:srgbClr val="FFFF00"/>
                </a:solidFill>
              </a:rPr>
              <a:t>"/admin</a:t>
            </a:r>
            <a:r>
              <a:rPr lang="en-US" dirty="0"/>
              <a:t>" user interface</a:t>
            </a:r>
          </a:p>
          <a:p>
            <a:r>
              <a:rPr lang="en-US" dirty="0"/>
              <a:t>Many applications don</a:t>
            </a:r>
            <a:r>
              <a:rPr lang="mr-IN" dirty="0"/>
              <a:t>’</a:t>
            </a:r>
            <a:r>
              <a:rPr lang="en-US" dirty="0"/>
              <a:t>t need to use the groups or permissions features of Django</a:t>
            </a:r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Users into Our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are not "logging in"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/>
              <a:t>Sessions exist irrespective of whether or not the user is logged in</a:t>
            </a:r>
          </a:p>
          <a:p>
            <a:r>
              <a:rPr lang="en-US" dirty="0"/>
              <a:t>When the user passes the login check, the server </a:t>
            </a:r>
            <a:r>
              <a:rPr lang="en-US"/>
              <a:t>adds data to </a:t>
            </a:r>
            <a:r>
              <a:rPr lang="en-US" dirty="0"/>
              <a:t>the session identifying the user</a:t>
            </a:r>
          </a:p>
          <a:p>
            <a:r>
              <a:rPr lang="en-US" dirty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/>
              <a:t>Sessions are required to implement login</a:t>
            </a:r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Sessions, Users, Login, and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/>
              <a:t>Login functionality is built into Django and included in your </a:t>
            </a:r>
            <a:r>
              <a:rPr lang="en-US" b="1" dirty="0" err="1"/>
              <a:t>settings.py</a:t>
            </a:r>
            <a:r>
              <a:rPr lang="en-US" dirty="0"/>
              <a:t> by 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/4.2/topics/auth/default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dj4e-samples/dj4e-samples/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Sessions, Users, Login, and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/>
              <a:t>We need to add a path to the code that gives us login and logout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We can reverse lookup these </a:t>
            </a:r>
            <a:r>
              <a:rPr lang="en-US" dirty="0" err="1"/>
              <a:t>urls</a:t>
            </a:r>
            <a:r>
              <a:rPr lang="en-US" dirty="0"/>
              <a:t> using the 'login' and 'logout' view names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/4.2/topics/auth/default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path('accounts/',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dj4e-samples/dj4e-samples/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1668</TotalTime>
  <Words>2759</Words>
  <Application>Microsoft Macintosh PowerPoint</Application>
  <PresentationFormat>Widescreen</PresentationFormat>
  <Paragraphs>311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Gill Sans</vt:lpstr>
      <vt:lpstr>Helvetica</vt:lpstr>
      <vt:lpstr>Menlo-Regular</vt:lpstr>
      <vt:lpstr>Times</vt:lpstr>
      <vt:lpstr>Office Theme</vt:lpstr>
      <vt:lpstr>Login and Logout</vt:lpstr>
      <vt:lpstr>User authentication in Django</vt:lpstr>
      <vt:lpstr>Making the super user</vt:lpstr>
      <vt:lpstr>Wiping out your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PowerPoint Presentation</vt:lpstr>
      <vt:lpstr>Where to go after login / logout completion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Login Page</vt:lpstr>
      <vt:lpstr>Look and Feel - Login Template</vt:lpstr>
      <vt:lpstr>PowerPoint Presentation</vt:lpstr>
      <vt:lpstr>Data for the logged in user</vt:lpstr>
      <vt:lpstr>Accessing user data in Python</vt:lpstr>
      <vt:lpstr>Views that require a logged in user</vt:lpstr>
      <vt:lpstr>PowerPoint Presentation</vt:lpstr>
      <vt:lpstr>PowerPoint Presentation</vt:lpstr>
      <vt:lpstr>Summary - Setting up login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125</cp:revision>
  <dcterms:created xsi:type="dcterms:W3CDTF">2019-01-19T02:12:54Z</dcterms:created>
  <dcterms:modified xsi:type="dcterms:W3CDTF">2023-07-08T15:23:31Z</dcterms:modified>
</cp:coreProperties>
</file>