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408" r:id="rId3"/>
    <p:sldId id="389" r:id="rId4"/>
    <p:sldId id="391" r:id="rId5"/>
    <p:sldId id="413" r:id="rId6"/>
    <p:sldId id="411" r:id="rId7"/>
    <p:sldId id="410" r:id="rId8"/>
    <p:sldId id="412" r:id="rId9"/>
    <p:sldId id="414" r:id="rId10"/>
    <p:sldId id="415" r:id="rId11"/>
    <p:sldId id="416" r:id="rId12"/>
    <p:sldId id="418" r:id="rId13"/>
    <p:sldId id="417" r:id="rId14"/>
    <p:sldId id="419" r:id="rId15"/>
    <p:sldId id="382" r:id="rId16"/>
    <p:sldId id="420" r:id="rId17"/>
    <p:sldId id="347" r:id="rId18"/>
    <p:sldId id="348" r:id="rId19"/>
    <p:sldId id="343" r:id="rId20"/>
    <p:sldId id="344" r:id="rId21"/>
    <p:sldId id="346" r:id="rId22"/>
    <p:sldId id="421" r:id="rId23"/>
    <p:sldId id="422" r:id="rId24"/>
    <p:sldId id="423" r:id="rId25"/>
    <p:sldId id="424" r:id="rId26"/>
    <p:sldId id="425" r:id="rId27"/>
    <p:sldId id="281" r:id="rId28"/>
    <p:sldId id="273" r:id="rId29"/>
    <p:sldId id="3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16"/>
    <p:restoredTop sz="94586"/>
  </p:normalViewPr>
  <p:slideViewPr>
    <p:cSldViewPr snapToGrid="0" snapToObjects="1">
      <p:cViewPr varScale="1">
        <p:scale>
          <a:sx n="54" d="100"/>
          <a:sy n="54" d="100"/>
        </p:scale>
        <p:origin x="216"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7/8/23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7/8/23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7/8/23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7/8/23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7/8/23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7/8/23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7/8/23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www.djangoproject.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/4.2/topics/forms/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a:t>A simple form</a:t>
            </a:r>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a:solidFill>
                  <a:srgbClr val="FFFF00"/>
                </a:solidFill>
                <a:latin typeface="Menlo" charset="0"/>
              </a:rPr>
              <a:t>dj4e-samples/form/</a:t>
            </a:r>
            <a:r>
              <a:rPr lang="en-US" dirty="0" err="1">
                <a:solidFill>
                  <a:srgbClr val="FFFF00"/>
                </a:solidFill>
                <a:latin typeface="Menlo" charset="0"/>
              </a:rPr>
              <a:t>forms.py</a:t>
            </a:r>
            <a:endParaRPr lang="en-US" dirty="0">
              <a:solidFill>
                <a:srgbClr val="FFFF00"/>
              </a:solidFill>
              <a:effectLst/>
              <a:latin typeface="Menl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spTree>
    <p:extLst>
      <p:ext uri="{BB962C8B-B14F-4D97-AF65-F5344CB8AC3E}">
        <p14:creationId xmlns:p14="http://schemas.microsoft.com/office/powerpoint/2010/main" val="140258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Dumping a form object</a:t>
            </a:r>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&lt;td&gt;&lt;input type="text" name="title"</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type="number" name="mileage" required id="</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Purchase date:&lt;/label&gt;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type="text" name="</a:t>
            </a:r>
            <a:r>
              <a:rPr lang="en-US" sz="1400" dirty="0" err="1">
                <a:solidFill>
                  <a:srgbClr val="000000"/>
                </a:solidFill>
                <a:latin typeface="Courier" charset="0"/>
                <a:ea typeface="Courier" charset="0"/>
                <a:cs typeface="Courier" charset="0"/>
              </a:rPr>
              <a:t>purchase_date</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dj4e-samples/form/templates/form/</a:t>
            </a:r>
            <a:r>
              <a:rPr lang="en-US" dirty="0" err="1">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existing data into a form</a:t>
            </a:r>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in FORMS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584134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Data Errors</a:t>
            </a:r>
          </a:p>
        </p:txBody>
      </p:sp>
      <p:sp>
        <p:nvSpPr>
          <p:cNvPr id="5" name="Content Placeholder 4"/>
          <p:cNvSpPr>
            <a:spLocks noGrp="1"/>
          </p:cNvSpPr>
          <p:nvPr>
            <p:ph idx="1"/>
          </p:nvPr>
        </p:nvSpPr>
        <p:spPr>
          <a:xfrm>
            <a:off x="838200" y="1825625"/>
            <a:ext cx="5067423" cy="4351338"/>
          </a:xfrm>
        </p:spPr>
        <p:txBody>
          <a:bodyPr/>
          <a:lstStyle/>
          <a:p>
            <a:r>
              <a:rPr lang="en-US" dirty="0"/>
              <a:t>Sometimes there are validation rules when you are filling out a form.</a:t>
            </a:r>
          </a:p>
          <a:p>
            <a:r>
              <a:rPr lang="en-US" dirty="0"/>
              <a:t>When you submit the form, the view code checks the data to see if there are errors</a:t>
            </a:r>
          </a:p>
          <a:p>
            <a:r>
              <a:rPr lang="en-US" dirty="0"/>
              <a:t>If there are errors, data is not saved and the user is notified and usually given a chance to edit </a:t>
            </a:r>
            <a:r>
              <a:rPr lang="en-US"/>
              <a:t>and resubmit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23"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 form validation</a:t>
            </a:r>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p>
          <a:p>
            <a:r>
              <a:rPr lang="en-US" dirty="0">
                <a:solidFill>
                  <a:srgbClr val="000000"/>
                </a:solidFill>
                <a:latin typeface="Menlo-Regular" charset="0"/>
              </a:rPr>
              <a:t>      </a:t>
            </a:r>
            <a:r>
              <a:rPr lang="en-US" dirty="0" err="1">
                <a:solidFill>
                  <a:srgbClr val="000000"/>
                </a:solidFill>
                <a:latin typeface="Menlo-Regular" charset="0"/>
              </a:rPr>
              <a:t>validators.MinLengthValidator</a:t>
            </a:r>
            <a:r>
              <a:rPr lang="en-US" dirty="0">
                <a:solidFill>
                  <a:srgbClr val="000000"/>
                </a:solidFill>
                <a:latin typeface="Menlo-Regular" charset="0"/>
              </a:rPr>
              <a:t>(</a:t>
            </a:r>
            <a:r>
              <a:rPr lang="en-US" dirty="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a:solidFill>
                  <a:srgbClr val="000000"/>
                </a:solidFill>
                <a:latin typeface="Menlo-Regular" charset="0"/>
              </a:rPr>
              <a:t>)</a:t>
            </a:r>
          </a:p>
          <a:p>
            <a:r>
              <a:rPr lang="en-US" dirty="0">
                <a:solidFill>
                  <a:srgbClr val="000000"/>
                </a:solidFill>
                <a:latin typeface="Menlo-Regular" charset="0"/>
              </a:rPr>
              <a:t>    ])</a:t>
            </a: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/4.0/ref/validators/</a:t>
            </a:r>
          </a:p>
        </p:txBody>
      </p:sp>
      <p:sp>
        <p:nvSpPr>
          <p:cNvPr id="8" name="Rectangle 7"/>
          <p:cNvSpPr/>
          <p:nvPr/>
        </p:nvSpPr>
        <p:spPr>
          <a:xfrm>
            <a:off x="709539" y="1732239"/>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(View):</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Save the Data</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GET</a:t>
            </a: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8" name="Rectangle 7"/>
          <p:cNvSpPr/>
          <p:nvPr/>
        </p:nvSpPr>
        <p:spPr>
          <a:xfrm>
            <a:off x="521248" y="5662374"/>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Django</a:t>
            </a:r>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E636C3A3-C712-20DD-4851-1EFDABE5210D}"/>
              </a:ext>
            </a:extLst>
          </p:cNvPr>
          <p:cNvCxnSpPr>
            <a:cxnSpLocks/>
            <a:stCxn id="14" idx="0"/>
            <a:endCxn id="24" idx="2"/>
          </p:cNvCxnSpPr>
          <p:nvPr/>
        </p:nvCxnSpPr>
        <p:spPr>
          <a:xfrm flipH="1" flipV="1">
            <a:off x="9114246" y="2833382"/>
            <a:ext cx="23488" cy="6317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 If there are no errors, we would save the data</a:t>
            </a:r>
            <a:br>
              <a:rPr lang="en-US" sz="1600" b="1" dirty="0">
                <a:solidFill>
                  <a:srgbClr val="000000"/>
                </a:solidFill>
                <a:latin typeface="Courier" charset="0"/>
                <a:ea typeface="Courier" charset="0"/>
                <a:cs typeface="Courier" charset="0"/>
              </a:rPr>
            </a:b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       return</a:t>
            </a:r>
            <a:r>
              <a:rPr lang="en-US" sz="1600" b="1" dirty="0">
                <a:solidFill>
                  <a:srgbClr val="000000"/>
                </a:solidFill>
                <a:latin typeface="Courier" charset="0"/>
                <a:ea typeface="Courier" charset="0"/>
                <a:cs typeface="Courier" charset="0"/>
              </a:rPr>
              <a:t> 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sp>
        <p:nvSpPr>
          <p:cNvPr id="29" name="Rectangle 28"/>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a:t>
            </a:r>
          </a:p>
        </p:txBody>
      </p:sp>
      <p:sp>
        <p:nvSpPr>
          <p:cNvPr id="4" name="Freeform 3"/>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If there are no errors, we would save the data</a:t>
            </a:r>
          </a:p>
          <a:p>
            <a:r>
              <a:rPr lang="en-US" sz="1700" b="1" dirty="0">
                <a:solidFill>
                  <a:srgbClr val="C1651C"/>
                </a:solidFill>
                <a:latin typeface="Courier" charset="0"/>
                <a:ea typeface="Courier" charset="0"/>
                <a:cs typeface="Courier" charset="0"/>
              </a:rPr>
              <a:t>        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21" name="Straight Arrow Connector 20"/>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Tree>
    <p:extLst>
      <p:ext uri="{BB962C8B-B14F-4D97-AF65-F5344CB8AC3E}">
        <p14:creationId xmlns:p14="http://schemas.microsoft.com/office/powerpoint/2010/main" val="676628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 Forms</a:t>
            </a:r>
          </a:p>
        </p:txBody>
      </p:sp>
      <p:sp>
        <p:nvSpPr>
          <p:cNvPr id="3" name="Text Placeholder 2"/>
          <p:cNvSpPr>
            <a:spLocks noGrp="1"/>
          </p:cNvSpPr>
          <p:nvPr>
            <p:ph type="body" idx="1"/>
          </p:nvPr>
        </p:nvSpPr>
        <p:spPr/>
        <p:txBody>
          <a:bodyPr/>
          <a:lstStyle/>
          <a:p>
            <a:r>
              <a:rPr lang="en-US" dirty="0"/>
              <a:t>Crossing the streams</a:t>
            </a:r>
          </a:p>
        </p:txBody>
      </p:sp>
      <p:sp>
        <p:nvSpPr>
          <p:cNvPr id="4" name="Rectangle 3"/>
          <p:cNvSpPr/>
          <p:nvPr/>
        </p:nvSpPr>
        <p:spPr>
          <a:xfrm>
            <a:off x="5048250" y="5339556"/>
            <a:ext cx="741045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/4.0/topics/forms/</a:t>
            </a:r>
            <a:r>
              <a:rPr lang="en-US" dirty="0" err="1"/>
              <a:t>modelforms</a:t>
            </a:r>
            <a:r>
              <a:rPr lang="en-US" dirty="0"/>
              <a:t>/</a:t>
            </a:r>
          </a:p>
        </p:txBody>
      </p:sp>
    </p:spTree>
    <p:extLst>
      <p:ext uri="{BB962C8B-B14F-4D97-AF65-F5344CB8AC3E}">
        <p14:creationId xmlns:p14="http://schemas.microsoft.com/office/powerpoint/2010/main" val="2036578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Structure is similar to Model Structure</a:t>
            </a:r>
          </a:p>
        </p:txBody>
      </p:sp>
      <p:sp>
        <p:nvSpPr>
          <p:cNvPr id="6" name="Rectangle 5"/>
          <p:cNvSpPr/>
          <p:nvPr/>
        </p:nvSpPr>
        <p:spPr>
          <a:xfrm>
            <a:off x="2303253" y="1930379"/>
            <a:ext cx="7726572"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2303252" y="1502817"/>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2303252" y="4154467"/>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3726905"/>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3293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03252" y="1930379"/>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1502817"/>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
        <p:nvSpPr>
          <p:cNvPr id="4" name="Title 3"/>
          <p:cNvSpPr>
            <a:spLocks noGrp="1"/>
          </p:cNvSpPr>
          <p:nvPr>
            <p:ph type="title"/>
          </p:nvPr>
        </p:nvSpPr>
        <p:spPr/>
        <p:txBody>
          <a:bodyPr/>
          <a:lstStyle/>
          <a:p>
            <a:r>
              <a:rPr lang="en-US" dirty="0"/>
              <a:t>We can derive a form from a model</a:t>
            </a:r>
          </a:p>
        </p:txBody>
      </p:sp>
      <p:sp>
        <p:nvSpPr>
          <p:cNvPr id="10" name="Rectangle 9"/>
          <p:cNvSpPr/>
          <p:nvPr/>
        </p:nvSpPr>
        <p:spPr>
          <a:xfrm>
            <a:off x="2346805" y="4453666"/>
            <a:ext cx="7726572" cy="135421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CatForm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Meta</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model</a:t>
            </a:r>
            <a:r>
              <a:rPr lang="mr-IN" sz="1600" dirty="0">
                <a:solidFill>
                  <a:srgbClr val="000000"/>
                </a:solidFill>
                <a:latin typeface="Courier" charset="0"/>
                <a:ea typeface="Courier" charset="0"/>
                <a:cs typeface="Courier" charset="0"/>
              </a:rPr>
              <a:t> = </a:t>
            </a:r>
            <a:r>
              <a:rPr lang="mr-IN" sz="1600" dirty="0" err="1">
                <a:solidFill>
                  <a:srgbClr val="000000"/>
                </a:solidFill>
                <a:latin typeface="Courier" charset="0"/>
                <a:ea typeface="Courier" charset="0"/>
                <a:cs typeface="Courier" charset="0"/>
              </a:rPr>
              <a:t>Cat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fields</a:t>
            </a:r>
            <a:r>
              <a:rPr lang="mr-IN" sz="1600" dirty="0">
                <a:solidFill>
                  <a:srgbClr val="400BD9"/>
                </a:solidFill>
                <a:latin typeface="Courier" charset="0"/>
                <a:ea typeface="Courier" charset="0"/>
                <a:cs typeface="Courier" charset="0"/>
              </a:rPr>
              <a:t> = ['</a:t>
            </a:r>
            <a:r>
              <a:rPr lang="mr-IN" sz="1600" dirty="0" err="1">
                <a:solidFill>
                  <a:srgbClr val="400BD9"/>
                </a:solidFill>
                <a:latin typeface="Courier" charset="0"/>
                <a:ea typeface="Courier" charset="0"/>
                <a:cs typeface="Courier" charset="0"/>
              </a:rPr>
              <a:t>name</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breed</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comments</a:t>
            </a:r>
            <a:r>
              <a:rPr lang="mr-IN" sz="1600" dirty="0">
                <a:solidFill>
                  <a:srgbClr val="400BD9"/>
                </a:solidFill>
                <a:latin typeface="Courier" charset="0"/>
                <a:ea typeface="Courier" charset="0"/>
                <a:cs typeface="Courier" charset="0"/>
              </a:rPr>
              <a:t>']</a:t>
            </a:r>
            <a:r>
              <a:rPr lang="mr-IN" sz="1600" dirty="0">
                <a:solidFill>
                  <a:srgbClr val="000000"/>
                </a:solidFill>
                <a:latin typeface="Courier" charset="0"/>
                <a:ea typeface="Courier" charset="0"/>
                <a:cs typeface="Courier" charset="0"/>
              </a:rPr>
              <a:t> </a:t>
            </a:r>
            <a:endParaRPr lang="en-US"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r>
              <a:rPr lang="en-US"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fields</a:t>
            </a:r>
            <a:r>
              <a:rPr lang="mr-IN" sz="1600" dirty="0">
                <a:solidFill>
                  <a:srgbClr val="000000"/>
                </a:solidFill>
                <a:latin typeface="Courier" charset="0"/>
                <a:ea typeface="Courier" charset="0"/>
                <a:cs typeface="Courier" charset="0"/>
              </a:rPr>
              <a:t> = </a:t>
            </a:r>
            <a:r>
              <a:rPr lang="mr-IN" sz="1600" dirty="0">
                <a:solidFill>
                  <a:srgbClr val="B42419"/>
                </a:solidFill>
                <a:latin typeface="Courier" charset="0"/>
                <a:ea typeface="Courier" charset="0"/>
                <a:cs typeface="Courier" charset="0"/>
              </a:rPr>
              <a:t>'__</a:t>
            </a:r>
            <a:r>
              <a:rPr lang="mr-IN" sz="1600" dirty="0" err="1">
                <a:solidFill>
                  <a:srgbClr val="B42419"/>
                </a:solidFill>
                <a:latin typeface="Courier" charset="0"/>
                <a:ea typeface="Courier" charset="0"/>
                <a:cs typeface="Courier" charset="0"/>
              </a:rPr>
              <a:t>all</a:t>
            </a:r>
            <a:r>
              <a:rPr lang="mr-IN" sz="1600" dirty="0">
                <a:solidFill>
                  <a:srgbClr val="B42419"/>
                </a:solidFill>
                <a:latin typeface="Courier" charset="0"/>
                <a:ea typeface="Courier" charset="0"/>
                <a:cs typeface="Courier" charset="0"/>
              </a:rPr>
              <a:t>__'</a:t>
            </a:r>
            <a:endParaRPr lang="en-US" sz="1600" dirty="0">
              <a:solidFill>
                <a:srgbClr val="000000"/>
              </a:solidFill>
              <a:latin typeface="Courier" charset="0"/>
              <a:ea typeface="Courier" charset="0"/>
              <a:cs typeface="Courier" charset="0"/>
            </a:endParaRPr>
          </a:p>
        </p:txBody>
      </p:sp>
      <p:sp>
        <p:nvSpPr>
          <p:cNvPr id="11" name="Rectangle 10"/>
          <p:cNvSpPr/>
          <p:nvPr/>
        </p:nvSpPr>
        <p:spPr>
          <a:xfrm>
            <a:off x="2346804" y="4026104"/>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58558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676" y="1343023"/>
            <a:ext cx="8133958" cy="4524315"/>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CatCreate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CatForm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400BD9"/>
                </a:solidFill>
                <a:latin typeface="Courier" charset="0"/>
                <a:ea typeface="Courier" charset="0"/>
                <a:cs typeface="Courier" charset="0"/>
              </a:rPr>
              <a:t># Save the form and get a model object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2EAEBB"/>
                </a:solidFill>
                <a:latin typeface="Courier" charset="0"/>
                <a:ea typeface="Courier" charset="0"/>
                <a:cs typeface="Courier" charset="0"/>
              </a:rPr>
              <a:t>str</a:t>
            </a:r>
            <a:r>
              <a:rPr lang="mr-IN" dirty="0">
                <a:solidFill>
                  <a:srgbClr val="000000"/>
                </a:solidFill>
                <a:latin typeface="Courier" charset="0"/>
                <a:ea typeface="Courier" charset="0"/>
                <a:cs typeface="Courier" charset="0"/>
              </a:rPr>
              <a:t>(</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cat.id</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324626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676" y="1343023"/>
            <a:ext cx="8133958" cy="4801314"/>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CatUpdate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 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editcat</a:t>
            </a:r>
            <a:r>
              <a:rPr lang="en-US" dirty="0">
                <a:solidFill>
                  <a:srgbClr val="000000"/>
                </a:solidFill>
                <a:latin typeface="Courier" charset="0"/>
                <a:ea typeface="Courier" charset="0"/>
                <a:cs typeface="Courier" charset="0"/>
              </a:rPr>
              <a:t> </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924848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a:t>Django forms</a:t>
            </a:r>
          </a:p>
          <a:p>
            <a:pPr marL="385365">
              <a:defRPr/>
            </a:pPr>
            <a:r>
              <a:rPr lang="en-US" altLang="x-none" dirty="0"/>
              <a:t>Form Validation</a:t>
            </a:r>
          </a:p>
          <a:p>
            <a:pPr marL="385365">
              <a:defRPr/>
            </a:pPr>
            <a:r>
              <a:rPr lang="en-US" altLang="x-none"/>
              <a:t>Models and Form</a:t>
            </a:r>
            <a:endParaRPr lang="en-US" altLang="x-none" dirty="0"/>
          </a:p>
        </p:txBody>
      </p:sp>
    </p:spTree>
    <p:extLst>
      <p:ext uri="{BB962C8B-B14F-4D97-AF65-F5344CB8AC3E}">
        <p14:creationId xmlns:p14="http://schemas.microsoft.com/office/powerpoint/2010/main" val="18851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a:t>Portions of the text of these slides is adapted from the text </a:t>
            </a:r>
            <a:r>
              <a:rPr lang="en-US" altLang="en-US" sz="1600" dirty="0">
                <a:hlinkClick r:id="rId2"/>
              </a:rPr>
              <a:t>www.djangoproject.org</a:t>
            </a:r>
            <a:r>
              <a:rPr lang="en-US" altLang="en-US" sz="1600" dirty="0"/>
              <a:t> web site.  Those slides which use text from that site have a reference to the original text on that site. </a:t>
            </a:r>
            <a:r>
              <a:rPr lang="en-US" sz="1600" dirty="0"/>
              <a:t>Django is licensed under the three-clause BSD 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Django's role in forms  (DRY)</a:t>
            </a:r>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/4.0/topics/forms/#</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processing. Django’s form functionality can simplify and automate vast portions of this work, and can also do it more securely than most programmers would be able to do in code they wrote themselves.</a:t>
            </a:r>
          </a:p>
          <a:p>
            <a:endParaRPr lang="en-US" sz="1900" dirty="0">
              <a:solidFill>
                <a:srgbClr val="09442A"/>
              </a:solidFill>
            </a:endParaRPr>
          </a:p>
          <a:p>
            <a:r>
              <a:rPr lang="en-US" sz="1900" dirty="0">
                <a:solidFill>
                  <a:srgbClr val="09442A"/>
                </a:solidFill>
              </a:rPr>
              <a:t>Django handles three distinct parts of the work involved in forms:</a:t>
            </a: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takes a lot of CSS to make forms pretty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Handling Flow is Actually Complex</a:t>
            </a:r>
          </a:p>
        </p:txBody>
      </p:sp>
      <p:sp>
        <p:nvSpPr>
          <p:cNvPr id="3" name="Content Placeholder 2"/>
          <p:cNvSpPr>
            <a:spLocks noGrp="1"/>
          </p:cNvSpPr>
          <p:nvPr>
            <p:ph idx="1"/>
          </p:nvPr>
        </p:nvSpPr>
        <p:spPr/>
        <p:txBody>
          <a:bodyPr>
            <a:normAutofit lnSpcReduction="10000"/>
          </a:bodyPr>
          <a:lstStyle/>
          <a:p>
            <a:r>
              <a:rPr lang="en-US" dirty="0"/>
              <a:t>Create</a:t>
            </a:r>
          </a:p>
          <a:p>
            <a:pPr lvl="1"/>
            <a:r>
              <a:rPr lang="en-US" dirty="0"/>
              <a:t>Produce empty form, check post data for validity, re-display form with errors if necessary, add the data to the database, and redirect the user to a success page with a success message</a:t>
            </a:r>
          </a:p>
          <a:p>
            <a:r>
              <a:rPr lang="en-US" dirty="0"/>
              <a:t>Update</a:t>
            </a:r>
          </a:p>
          <a:p>
            <a:pPr lvl="1"/>
            <a:r>
              <a:rPr lang="en-US" dirty="0"/>
              <a:t>Load old data, form with old data, check post data for validity, re-display form with errors if necessary, update the data to the database, and redirect the user to a success page with a success message</a:t>
            </a:r>
          </a:p>
          <a:p>
            <a:r>
              <a:rPr lang="en-US" dirty="0"/>
              <a:t>Delete</a:t>
            </a:r>
          </a:p>
          <a:p>
            <a:pPr lvl="1"/>
            <a:r>
              <a:rPr lang="en-US" dirty="0"/>
              <a:t>Load old data, produce confirmation page with a POST form, receive the post data, delete the record, and redirect the user to a success page with a success message</a:t>
            </a:r>
          </a:p>
          <a:p>
            <a:endParaRPr lang="en-US" dirty="0"/>
          </a:p>
        </p:txBody>
      </p:sp>
    </p:spTree>
    <p:extLst>
      <p:ext uri="{BB962C8B-B14F-4D97-AF65-F5344CB8AC3E}">
        <p14:creationId xmlns:p14="http://schemas.microsoft.com/office/powerpoint/2010/main" val="125636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a:t>Edit Form Flow</a:t>
            </a:r>
          </a:p>
        </p:txBody>
      </p:sp>
      <p:sp>
        <p:nvSpPr>
          <p:cNvPr id="5" name="Rounded Rectangle 4"/>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a:t>Form with old data</a:t>
            </a:r>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a:t>Edit Data</a:t>
            </a:r>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a:t>POST with data</a:t>
            </a:r>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a:t>Cancel</a:t>
            </a:r>
          </a:p>
        </p:txBody>
      </p:sp>
      <p:cxnSp>
        <p:nvCxnSpPr>
          <p:cNvPr id="76" name="Straight Arrow Connector 75"/>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a:t>Error  404 Page</a:t>
            </a:r>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a:solidFill>
                  <a:schemeClr val="bg1"/>
                </a:solidFill>
              </a:rPr>
              <a:t>Error?</a:t>
            </a:r>
          </a:p>
        </p:txBody>
      </p:sp>
      <p:cxnSp>
        <p:nvCxnSpPr>
          <p:cNvPr id="48" name="Elbow Connector 47"/>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a:t>Delete Form Flow</a:t>
            </a:r>
          </a:p>
        </p:txBody>
      </p:sp>
      <p:sp>
        <p:nvSpPr>
          <p:cNvPr id="5" name="Rounded Rectangle 4"/>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a:t>Confirmation Form</a:t>
            </a:r>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a:t>Yes</a:t>
            </a:r>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a:t>POST with key</a:t>
            </a:r>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a:t>Error 404 Page</a:t>
            </a:r>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a:solidFill>
                  <a:schemeClr val="bg1"/>
                </a:solidFill>
              </a:rPr>
              <a:t>Delete</a:t>
            </a: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a:solidFill>
                  <a:schemeClr val="bg1"/>
                </a:solidFill>
              </a:rPr>
              <a:t>Make Page</a:t>
            </a:r>
          </a:p>
        </p:txBody>
      </p:sp>
      <p:cxnSp>
        <p:nvCxnSpPr>
          <p:cNvPr id="79" name="Elbow Connector 78"/>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cxnSp>
        <p:nvCxnSpPr>
          <p:cNvPr id="43" name="Straight Arrow Connector 42"/>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forms act as "glue"</a:t>
            </a:r>
          </a:p>
        </p:txBody>
      </p:sp>
      <p:sp>
        <p:nvSpPr>
          <p:cNvPr id="3" name="Content Placeholder 2"/>
          <p:cNvSpPr>
            <a:spLocks noGrp="1"/>
          </p:cNvSpPr>
          <p:nvPr>
            <p:ph idx="1"/>
          </p:nvPr>
        </p:nvSpPr>
        <p:spPr>
          <a:xfrm>
            <a:off x="838200" y="1825625"/>
            <a:ext cx="10515600" cy="3246438"/>
          </a:xfrm>
        </p:spPr>
        <p:txBody>
          <a:bodyPr/>
          <a:lstStyle/>
          <a:p>
            <a:r>
              <a:rPr lang="en-US" dirty="0"/>
              <a:t>Generate the necessary HTML to send to the browser</a:t>
            </a:r>
          </a:p>
          <a:p>
            <a:pPr lvl="1"/>
            <a:r>
              <a:rPr lang="en-US" dirty="0"/>
              <a:t>Allow for consistent look and feel across all the forms in an application</a:t>
            </a:r>
          </a:p>
          <a:p>
            <a:r>
              <a:rPr lang="en-US" dirty="0"/>
              <a:t>Receive the POST data coming back from the browser</a:t>
            </a:r>
          </a:p>
          <a:p>
            <a:r>
              <a:rPr lang="en-US" dirty="0"/>
              <a:t>Validate the incoming POST data and produce HTML for an error screen if necessary</a:t>
            </a:r>
          </a:p>
          <a:p>
            <a:r>
              <a:rPr lang="en-US" dirty="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/4.0/topics/forms/#</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3118</TotalTime>
  <Words>2648</Words>
  <Application>Microsoft Macintosh PowerPoint</Application>
  <PresentationFormat>Widescreen</PresentationFormat>
  <Paragraphs>412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Courier</vt:lpstr>
      <vt:lpstr>Gill Sans</vt:lpstr>
      <vt:lpstr>Helvetica</vt:lpstr>
      <vt:lpstr>Menlo</vt:lpstr>
      <vt:lpstr>Menlo-Regular</vt:lpstr>
      <vt:lpstr>Office Theme</vt:lpstr>
      <vt:lpstr>Forms in Django</vt:lpstr>
      <vt:lpstr>PowerPoint Presentation</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PowerPoint Presentation</vt:lpstr>
      <vt:lpstr>PowerPoint Presentation</vt:lpstr>
      <vt:lpstr>PowerPoint Presentation</vt:lpstr>
      <vt:lpstr>Models + Forms</vt:lpstr>
      <vt:lpstr>Form Structure is similar to Model Structure</vt:lpstr>
      <vt:lpstr>We can derive a form from a model</vt:lpstr>
      <vt:lpstr>PowerPoint Presentation</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211</cp:revision>
  <dcterms:created xsi:type="dcterms:W3CDTF">2019-01-19T02:12:54Z</dcterms:created>
  <dcterms:modified xsi:type="dcterms:W3CDTF">2023-07-08T15:22:42Z</dcterms:modified>
</cp:coreProperties>
</file>